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88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BE2B42-0DA1-40E8-94A4-D339D326FD35}" type="datetimeFigureOut">
              <a:rPr lang="pt-BR" smtClean="0"/>
              <a:t>08/10/2012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E2B32BE-256F-41DF-A681-A094B666CF6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stgis.refractions.net/download/windows/#postgis-install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b="1" dirty="0" smtClean="0"/>
              <a:t>BANCO DE DADOS GEOGRAFICO</a:t>
            </a:r>
            <a:br>
              <a:rPr lang="pt-BR" sz="3600" b="1" dirty="0" smtClean="0"/>
            </a:br>
            <a:r>
              <a:rPr lang="pt-BR" sz="3600" b="1" dirty="0" smtClean="0"/>
              <a:t>(ESPACIAL)</a:t>
            </a:r>
            <a:endParaRPr lang="pt-BR" sz="36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4205915" y="4741647"/>
            <a:ext cx="4845262" cy="1811744"/>
          </a:xfrm>
        </p:spPr>
        <p:txBody>
          <a:bodyPr>
            <a:normAutofit/>
          </a:bodyPr>
          <a:lstStyle/>
          <a:p>
            <a:r>
              <a:rPr lang="pt-BR" sz="1600" b="1" dirty="0" smtClean="0"/>
              <a:t>ALUNOS: </a:t>
            </a:r>
          </a:p>
          <a:p>
            <a:r>
              <a:rPr lang="pt-BR" dirty="0" smtClean="0"/>
              <a:t>ENRIQUE cruz machado</a:t>
            </a:r>
          </a:p>
          <a:p>
            <a:r>
              <a:rPr lang="pt-BR" dirty="0" err="1" smtClean="0"/>
              <a:t>PHYLLiPE</a:t>
            </a:r>
            <a:r>
              <a:rPr lang="pt-BR" dirty="0" smtClean="0"/>
              <a:t> BRAZ MONTEIRO</a:t>
            </a:r>
          </a:p>
          <a:p>
            <a:r>
              <a:rPr lang="pt-BR" dirty="0" smtClean="0"/>
              <a:t>THIAGO FERREIRA DE AGUIAR</a:t>
            </a:r>
          </a:p>
          <a:p>
            <a:r>
              <a:rPr lang="pt-BR" dirty="0" smtClean="0"/>
              <a:t>WAGNER </a:t>
            </a:r>
            <a:r>
              <a:rPr lang="pt-BR" dirty="0" err="1" smtClean="0"/>
              <a:t>ediel</a:t>
            </a:r>
            <a:r>
              <a:rPr lang="pt-BR" dirty="0" smtClean="0"/>
              <a:t>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8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DE DADOS SUPORTADOS(POSTGIS)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 </a:t>
            </a:r>
            <a:r>
              <a:rPr lang="pt-BR" b="0" dirty="0" smtClean="0"/>
              <a:t>-  </a:t>
            </a:r>
            <a:r>
              <a:rPr lang="en-US" b="0" dirty="0" smtClean="0"/>
              <a:t>Point</a:t>
            </a:r>
            <a:r>
              <a:rPr lang="en-US" b="0" dirty="0"/>
              <a:t>: (0 0 0</a:t>
            </a:r>
            <a:r>
              <a:rPr lang="en-US" b="0" dirty="0" smtClean="0"/>
              <a:t>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err="1" smtClean="0"/>
              <a:t>LineString</a:t>
            </a:r>
            <a:r>
              <a:rPr lang="en-US" b="0" dirty="0"/>
              <a:t>: (0 0, 1 1, 2 2</a:t>
            </a:r>
            <a:r>
              <a:rPr lang="en-US" b="0" dirty="0" smtClean="0"/>
              <a:t>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smtClean="0"/>
              <a:t>Polygon</a:t>
            </a:r>
            <a:r>
              <a:rPr lang="en-US" b="0" dirty="0"/>
              <a:t>: ((0 0 0, 4 0 0, 4 4 0, 0 4 0, 0 0 0), ( 1 0 0</a:t>
            </a:r>
            <a:r>
              <a:rPr lang="en-US" b="0" dirty="0" smtClean="0"/>
              <a:t>, ...), ...)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err="1" smtClean="0"/>
              <a:t>MultiPoint</a:t>
            </a:r>
            <a:r>
              <a:rPr lang="en-US" b="0" dirty="0"/>
              <a:t>: (0 0 0, 4 4 0</a:t>
            </a:r>
            <a:r>
              <a:rPr lang="en-US" b="0" dirty="0" smtClean="0"/>
              <a:t>)</a:t>
            </a:r>
          </a:p>
          <a:p>
            <a:endParaRPr lang="pt-BR" b="0" dirty="0"/>
          </a:p>
          <a:p>
            <a:r>
              <a:rPr lang="pt-BR" b="0" dirty="0"/>
              <a:t> </a:t>
            </a:r>
            <a:r>
              <a:rPr lang="pt-BR" b="0" dirty="0" smtClean="0"/>
              <a:t>-  </a:t>
            </a:r>
            <a:r>
              <a:rPr lang="en-US" b="0" dirty="0" err="1" smtClean="0"/>
              <a:t>MultiLineString</a:t>
            </a:r>
            <a:r>
              <a:rPr lang="en-US" b="0" dirty="0"/>
              <a:t>: ((0 0 0, 1 1 0, 2 2 0), (4 4 0, 5 5 </a:t>
            </a:r>
            <a:r>
              <a:rPr lang="en-US" b="0" dirty="0" smtClean="0"/>
              <a:t>0,6 </a:t>
            </a:r>
            <a:r>
              <a:rPr lang="en-US" b="0" dirty="0"/>
              <a:t>6 0</a:t>
            </a:r>
            <a:r>
              <a:rPr lang="en-US" b="0" dirty="0" smtClean="0"/>
              <a:t>))</a:t>
            </a:r>
          </a:p>
          <a:p>
            <a:endParaRPr lang="pt-BR" b="0" dirty="0"/>
          </a:p>
          <a:p>
            <a:r>
              <a:rPr lang="pt-BR" b="0" dirty="0" smtClean="0"/>
              <a:t>-   </a:t>
            </a:r>
            <a:r>
              <a:rPr lang="en-US" b="0" dirty="0" err="1"/>
              <a:t>MultiPolygon</a:t>
            </a:r>
            <a:r>
              <a:rPr lang="en-US" b="0" dirty="0"/>
              <a:t>: (((0 0 0, 4 0 0, 4 4 0, 0 4 0, 0 0 0</a:t>
            </a:r>
            <a:r>
              <a:rPr lang="en-US" b="0" dirty="0" smtClean="0"/>
              <a:t>)</a:t>
            </a:r>
            <a:r>
              <a:rPr lang="en-US" b="0" dirty="0"/>
              <a:t> (...), ...), ...)</a:t>
            </a:r>
            <a:endParaRPr lang="pt-BR" b="0" dirty="0"/>
          </a:p>
          <a:p>
            <a:endParaRPr lang="pt-BR" b="0" dirty="0"/>
          </a:p>
          <a:p>
            <a:r>
              <a:rPr lang="pt-BR" b="0" dirty="0" smtClean="0"/>
              <a:t>-  </a:t>
            </a:r>
            <a:r>
              <a:rPr lang="en-US" b="0" dirty="0" err="1" smtClean="0"/>
              <a:t>GeometryCollection</a:t>
            </a:r>
            <a:r>
              <a:rPr lang="en-US" b="0" dirty="0"/>
              <a:t>: (POINT(2 2 0), LINESTRING((4 4 0, </a:t>
            </a:r>
            <a:r>
              <a:rPr lang="en-US" b="0" dirty="0" smtClean="0"/>
              <a:t>9</a:t>
            </a:r>
            <a:r>
              <a:rPr lang="pt-BR" b="0" dirty="0" smtClean="0"/>
              <a:t>9 </a:t>
            </a:r>
            <a:r>
              <a:rPr lang="pt-BR" b="0" dirty="0"/>
              <a:t>0))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TUTORIAL DE BANCO DE DADOS GEOGRAFICO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619375"/>
            <a:ext cx="3324225" cy="3324225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800" i="1" dirty="0" smtClean="0"/>
              <a:t>POSTGIS 2.0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2915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dirty="0" smtClean="0"/>
              <a:t>-endereço para downloads do </a:t>
            </a:r>
            <a:r>
              <a:rPr lang="pt-BR" sz="2400" b="0" dirty="0" err="1" smtClean="0"/>
              <a:t>PostGIS</a:t>
            </a:r>
            <a:endParaRPr lang="pt-BR" sz="2400" b="0" dirty="0" smtClean="0"/>
          </a:p>
          <a:p>
            <a:endParaRPr lang="pt-BR" sz="2400" b="0" dirty="0" smtClean="0"/>
          </a:p>
          <a:p>
            <a:r>
              <a:rPr lang="pt-BR" sz="2400" b="0" dirty="0" smtClean="0">
                <a:hlinkClick r:id="rId2"/>
              </a:rPr>
              <a:t>http://postgis.refractions.net/download/windows/#postgis-installers</a:t>
            </a:r>
            <a:endParaRPr lang="pt-BR" sz="2400" b="0" dirty="0" smtClean="0"/>
          </a:p>
          <a:p>
            <a:endParaRPr lang="pt-BR" sz="2400" b="0" dirty="0"/>
          </a:p>
          <a:p>
            <a:r>
              <a:rPr lang="pt-BR" sz="2400" b="0" dirty="0" smtClean="0"/>
              <a:t>-requisito</a:t>
            </a:r>
          </a:p>
          <a:p>
            <a:r>
              <a:rPr lang="pt-BR" sz="2400" b="0" dirty="0"/>
              <a:t> </a:t>
            </a:r>
            <a:r>
              <a:rPr lang="pt-BR" sz="2400" b="0" dirty="0" smtClean="0"/>
              <a:t>ter o instalado o PostgresSQL8.4 ou superior</a:t>
            </a:r>
            <a:endParaRPr lang="pt-BR" sz="2400" b="0" dirty="0"/>
          </a:p>
        </p:txBody>
      </p:sp>
    </p:spTree>
    <p:extLst>
      <p:ext uri="{BB962C8B-B14F-4D97-AF65-F5344CB8AC3E}">
        <p14:creationId xmlns:p14="http://schemas.microsoft.com/office/powerpoint/2010/main" val="29313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WIZARD(i </a:t>
            </a:r>
            <a:r>
              <a:rPr lang="pt-BR" dirty="0" err="1" smtClean="0"/>
              <a:t>Agree</a:t>
            </a:r>
            <a:r>
              <a:rPr lang="pt-BR" dirty="0" smtClean="0"/>
              <a:t>&gt;</a:t>
            </a:r>
            <a:r>
              <a:rPr lang="pt-BR" dirty="0" err="1" smtClean="0"/>
              <a:t>next</a:t>
            </a:r>
            <a:r>
              <a:rPr lang="pt-BR" dirty="0" smtClean="0"/>
              <a:t>&gt;</a:t>
            </a:r>
            <a:r>
              <a:rPr lang="pt-BR" dirty="0" err="1" smtClean="0"/>
              <a:t>next</a:t>
            </a:r>
            <a:r>
              <a:rPr lang="pt-BR" dirty="0" smtClean="0"/>
              <a:t>&gt;</a:t>
            </a:r>
            <a:r>
              <a:rPr lang="pt-BR" dirty="0" err="1" smtClean="0"/>
              <a:t>next</a:t>
            </a:r>
            <a:r>
              <a:rPr lang="pt-BR" dirty="0" smtClean="0"/>
              <a:t>&gt;close)!!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76644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74963"/>
            <a:ext cx="2745801" cy="217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8884"/>
            <a:ext cx="2789569" cy="216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15" y="3373661"/>
            <a:ext cx="2783628" cy="226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17032"/>
            <a:ext cx="2736304" cy="213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53860"/>
            <a:ext cx="3439121" cy="267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8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banco de dados geográfico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00B050"/>
                </a:solidFill>
              </a:rPr>
              <a:t>--criação da linguagem </a:t>
            </a:r>
            <a:r>
              <a:rPr lang="pt-BR" b="0" dirty="0" err="1">
                <a:solidFill>
                  <a:srgbClr val="00B050"/>
                </a:solidFill>
              </a:rPr>
              <a:t>plpgsql</a:t>
            </a:r>
            <a:r>
              <a:rPr lang="pt-BR" b="0" dirty="0">
                <a:solidFill>
                  <a:srgbClr val="00B050"/>
                </a:solidFill>
              </a:rPr>
              <a:t> utilizada pelo </a:t>
            </a:r>
            <a:r>
              <a:rPr lang="pt-BR" b="0" dirty="0" err="1">
                <a:solidFill>
                  <a:srgbClr val="00B050"/>
                </a:solidFill>
              </a:rPr>
              <a:t>postgis</a:t>
            </a:r>
            <a:endParaRPr lang="pt-BR" b="0" dirty="0">
              <a:solidFill>
                <a:srgbClr val="00B050"/>
              </a:solidFill>
            </a:endParaRPr>
          </a:p>
          <a:p>
            <a:endParaRPr lang="pt-BR" b="0" dirty="0"/>
          </a:p>
          <a:p>
            <a:r>
              <a:rPr lang="pt-BR" b="0" dirty="0" smtClean="0">
                <a:solidFill>
                  <a:srgbClr val="000099"/>
                </a:solidFill>
              </a:rPr>
              <a:t>CREATE LANGUAGE </a:t>
            </a:r>
            <a:r>
              <a:rPr lang="pt-BR" b="0" dirty="0" err="1" smtClean="0"/>
              <a:t>plpgsql</a:t>
            </a:r>
            <a:endParaRPr lang="pt-BR" b="0" dirty="0" smtClean="0"/>
          </a:p>
          <a:p>
            <a:endParaRPr lang="pt-BR" b="0" dirty="0"/>
          </a:p>
          <a:p>
            <a:r>
              <a:rPr lang="pt-BR" b="0" dirty="0">
                <a:solidFill>
                  <a:srgbClr val="00B050"/>
                </a:solidFill>
              </a:rPr>
              <a:t>--criação do </a:t>
            </a:r>
            <a:r>
              <a:rPr lang="pt-BR" b="0" dirty="0" err="1">
                <a:solidFill>
                  <a:srgbClr val="00B050"/>
                </a:solidFill>
              </a:rPr>
              <a:t>database</a:t>
            </a:r>
            <a:r>
              <a:rPr lang="pt-BR" b="0" dirty="0">
                <a:solidFill>
                  <a:srgbClr val="00B050"/>
                </a:solidFill>
              </a:rPr>
              <a:t> </a:t>
            </a:r>
            <a:r>
              <a:rPr lang="pt-BR" b="0" dirty="0" err="1">
                <a:solidFill>
                  <a:srgbClr val="00B050"/>
                </a:solidFill>
              </a:rPr>
              <a:t>geografico</a:t>
            </a:r>
            <a:r>
              <a:rPr lang="pt-BR" b="0" dirty="0">
                <a:solidFill>
                  <a:srgbClr val="00B050"/>
                </a:solidFill>
              </a:rPr>
              <a:t> usando o </a:t>
            </a:r>
            <a:r>
              <a:rPr lang="pt-BR" b="0" dirty="0" err="1">
                <a:solidFill>
                  <a:srgbClr val="00B050"/>
                </a:solidFill>
              </a:rPr>
              <a:t>template</a:t>
            </a:r>
            <a:r>
              <a:rPr lang="pt-BR" b="0" dirty="0">
                <a:solidFill>
                  <a:srgbClr val="00B050"/>
                </a:solidFill>
              </a:rPr>
              <a:t> </a:t>
            </a:r>
            <a:r>
              <a:rPr lang="pt-BR" b="0" dirty="0" err="1">
                <a:solidFill>
                  <a:srgbClr val="00B050"/>
                </a:solidFill>
              </a:rPr>
              <a:t>postgis</a:t>
            </a:r>
            <a:r>
              <a:rPr lang="pt-BR" b="0" dirty="0">
                <a:solidFill>
                  <a:srgbClr val="00B050"/>
                </a:solidFill>
              </a:rPr>
              <a:t> 2.0</a:t>
            </a:r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CREATE DATABASE </a:t>
            </a:r>
            <a:r>
              <a:rPr lang="pt-BR" b="0" dirty="0" err="1" smtClean="0"/>
              <a:t>tutotial_dbgeografico</a:t>
            </a:r>
            <a:r>
              <a:rPr lang="pt-BR" b="0" dirty="0"/>
              <a:t> </a:t>
            </a:r>
            <a:r>
              <a:rPr lang="pt-BR" b="0" dirty="0" smtClean="0"/>
              <a:t>-</a:t>
            </a:r>
            <a:r>
              <a:rPr lang="pt-BR" b="0" dirty="0" smtClean="0">
                <a:solidFill>
                  <a:srgbClr val="00B050"/>
                </a:solidFill>
              </a:rPr>
              <a:t>- </a:t>
            </a:r>
            <a:r>
              <a:rPr lang="pt-BR" b="0" dirty="0">
                <a:solidFill>
                  <a:srgbClr val="00B050"/>
                </a:solidFill>
              </a:rPr>
              <a:t>cria o </a:t>
            </a:r>
            <a:r>
              <a:rPr lang="pt-BR" b="0" dirty="0" err="1">
                <a:solidFill>
                  <a:srgbClr val="00B050"/>
                </a:solidFill>
              </a:rPr>
              <a:t>database</a:t>
            </a:r>
            <a:endParaRPr lang="pt-BR" b="0" dirty="0">
              <a:solidFill>
                <a:srgbClr val="00B050"/>
              </a:solidFill>
            </a:endParaRPr>
          </a:p>
          <a:p>
            <a:r>
              <a:rPr lang="pt-BR" b="0" dirty="0">
                <a:solidFill>
                  <a:srgbClr val="000099"/>
                </a:solidFill>
              </a:rPr>
              <a:t> </a:t>
            </a:r>
            <a:r>
              <a:rPr lang="pt-BR" b="0" dirty="0" smtClean="0">
                <a:solidFill>
                  <a:srgbClr val="000099"/>
                </a:solidFill>
              </a:rPr>
              <a:t>TEMPLATE</a:t>
            </a:r>
            <a:r>
              <a:rPr lang="pt-BR" b="0" dirty="0" smtClean="0"/>
              <a:t>=template_postgis_20 -</a:t>
            </a:r>
            <a:r>
              <a:rPr lang="pt-BR" b="0" dirty="0" smtClean="0">
                <a:solidFill>
                  <a:srgbClr val="00B050"/>
                </a:solidFill>
              </a:rPr>
              <a:t>-utiliza </a:t>
            </a:r>
            <a:r>
              <a:rPr lang="pt-BR" b="0" dirty="0">
                <a:solidFill>
                  <a:srgbClr val="00B050"/>
                </a:solidFill>
              </a:rPr>
              <a:t>o </a:t>
            </a:r>
            <a:r>
              <a:rPr lang="pt-BR" b="0" dirty="0" err="1">
                <a:solidFill>
                  <a:srgbClr val="00B050"/>
                </a:solidFill>
              </a:rPr>
              <a:t>template</a:t>
            </a:r>
            <a:r>
              <a:rPr lang="pt-BR" b="0" dirty="0">
                <a:solidFill>
                  <a:srgbClr val="00B050"/>
                </a:solidFill>
              </a:rPr>
              <a:t> do </a:t>
            </a:r>
            <a:r>
              <a:rPr lang="pt-BR" b="0" dirty="0" err="1">
                <a:solidFill>
                  <a:srgbClr val="00B050"/>
                </a:solidFill>
              </a:rPr>
              <a:t>postgis</a:t>
            </a:r>
            <a:endParaRPr lang="pt-BR" b="0" dirty="0">
              <a:solidFill>
                <a:srgbClr val="00B050"/>
              </a:solidFill>
            </a:endParaRPr>
          </a:p>
          <a:p>
            <a:r>
              <a:rPr lang="pt-BR" b="0" dirty="0"/>
              <a:t> use </a:t>
            </a:r>
            <a:r>
              <a:rPr lang="pt-BR" b="0" dirty="0" err="1" smtClean="0"/>
              <a:t>tutorial_dbgeografico</a:t>
            </a:r>
            <a:r>
              <a:rPr lang="pt-BR" b="0" dirty="0"/>
              <a:t> -</a:t>
            </a:r>
            <a:r>
              <a:rPr lang="pt-BR" b="0" dirty="0" smtClean="0">
                <a:solidFill>
                  <a:srgbClr val="00B050"/>
                </a:solidFill>
              </a:rPr>
              <a:t>-</a:t>
            </a:r>
            <a:r>
              <a:rPr lang="pt-BR" b="0" dirty="0" err="1" smtClean="0">
                <a:solidFill>
                  <a:srgbClr val="00B050"/>
                </a:solidFill>
              </a:rPr>
              <a:t>poe</a:t>
            </a:r>
            <a:r>
              <a:rPr lang="pt-BR" b="0" dirty="0" smtClean="0">
                <a:solidFill>
                  <a:srgbClr val="00B050"/>
                </a:solidFill>
              </a:rPr>
              <a:t> </a:t>
            </a:r>
            <a:r>
              <a:rPr lang="pt-BR" b="0" dirty="0">
                <a:solidFill>
                  <a:srgbClr val="00B050"/>
                </a:solidFill>
              </a:rPr>
              <a:t>em uso o </a:t>
            </a:r>
            <a:r>
              <a:rPr lang="pt-BR" b="0" dirty="0" err="1">
                <a:solidFill>
                  <a:srgbClr val="00B050"/>
                </a:solidFill>
              </a:rPr>
              <a:t>database</a:t>
            </a:r>
            <a:r>
              <a:rPr lang="pt-BR" b="0" dirty="0">
                <a:solidFill>
                  <a:srgbClr val="00B050"/>
                </a:solidFill>
              </a:rPr>
              <a:t> criado</a:t>
            </a:r>
          </a:p>
        </p:txBody>
      </p:sp>
    </p:spTree>
    <p:extLst>
      <p:ext uri="{BB962C8B-B14F-4D97-AF65-F5344CB8AC3E}">
        <p14:creationId xmlns:p14="http://schemas.microsoft.com/office/powerpoint/2010/main" val="28221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Apagando tabela/banco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0" dirty="0">
                <a:solidFill>
                  <a:srgbClr val="00B050"/>
                </a:solidFill>
              </a:rPr>
              <a:t>--excluir tabela/banco de dados</a:t>
            </a:r>
          </a:p>
          <a:p>
            <a:endParaRPr lang="pt-BR" sz="2000" b="0" dirty="0"/>
          </a:p>
          <a:p>
            <a:r>
              <a:rPr lang="pt-BR" sz="2000" b="0" dirty="0" err="1">
                <a:solidFill>
                  <a:srgbClr val="000099"/>
                </a:solidFill>
              </a:rPr>
              <a:t>drop</a:t>
            </a:r>
            <a:r>
              <a:rPr lang="pt-BR" sz="2000" b="0" dirty="0">
                <a:solidFill>
                  <a:srgbClr val="000099"/>
                </a:solidFill>
              </a:rPr>
              <a:t>  </a:t>
            </a:r>
            <a:r>
              <a:rPr lang="pt-BR" sz="2000" b="0" dirty="0" err="1">
                <a:solidFill>
                  <a:srgbClr val="000099"/>
                </a:solidFill>
              </a:rPr>
              <a:t>table</a:t>
            </a:r>
            <a:r>
              <a:rPr lang="pt-BR" sz="2000" b="0" dirty="0">
                <a:solidFill>
                  <a:srgbClr val="000099"/>
                </a:solidFill>
              </a:rPr>
              <a:t> </a:t>
            </a:r>
            <a:r>
              <a:rPr lang="pt-BR" sz="2000" b="0" dirty="0" err="1"/>
              <a:t>tbgeo</a:t>
            </a:r>
            <a:endParaRPr lang="pt-BR" sz="2000" b="0" dirty="0"/>
          </a:p>
          <a:p>
            <a:endParaRPr lang="pt-BR" sz="2000" b="0" dirty="0"/>
          </a:p>
          <a:p>
            <a:r>
              <a:rPr lang="pt-BR" sz="2000" b="0" dirty="0" err="1">
                <a:solidFill>
                  <a:srgbClr val="000099"/>
                </a:solidFill>
              </a:rPr>
              <a:t>drop</a:t>
            </a:r>
            <a:r>
              <a:rPr lang="pt-BR" sz="2000" b="0" dirty="0">
                <a:solidFill>
                  <a:srgbClr val="000099"/>
                </a:solidFill>
              </a:rPr>
              <a:t> </a:t>
            </a:r>
            <a:r>
              <a:rPr lang="pt-BR" sz="2000" b="0" dirty="0" err="1">
                <a:solidFill>
                  <a:srgbClr val="000099"/>
                </a:solidFill>
              </a:rPr>
              <a:t>database</a:t>
            </a:r>
            <a:r>
              <a:rPr lang="pt-BR" sz="2000" b="0" dirty="0">
                <a:solidFill>
                  <a:srgbClr val="000099"/>
                </a:solidFill>
              </a:rPr>
              <a:t> </a:t>
            </a:r>
            <a:r>
              <a:rPr lang="pt-BR" sz="2000" b="0" dirty="0" err="1"/>
              <a:t>tutotial_dbgeografico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39765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00B050"/>
                </a:solidFill>
              </a:rPr>
              <a:t>--criação da tabela</a:t>
            </a:r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CREATE TABLE </a:t>
            </a:r>
            <a:r>
              <a:rPr lang="pt-BR" b="0" dirty="0" err="1"/>
              <a:t>tbgeo</a:t>
            </a:r>
            <a:r>
              <a:rPr lang="pt-BR" b="0" dirty="0"/>
              <a:t> ( </a:t>
            </a:r>
            <a:r>
              <a:rPr lang="pt-BR" b="0" dirty="0" err="1"/>
              <a:t>cod</a:t>
            </a:r>
            <a:r>
              <a:rPr lang="pt-BR" b="0" dirty="0"/>
              <a:t> </a:t>
            </a:r>
            <a:r>
              <a:rPr lang="pt-BR" b="0" dirty="0" err="1"/>
              <a:t>int</a:t>
            </a:r>
            <a:r>
              <a:rPr lang="pt-BR" b="0" dirty="0"/>
              <a:t>, nome </a:t>
            </a:r>
            <a:r>
              <a:rPr lang="pt-BR" b="0" dirty="0" err="1">
                <a:solidFill>
                  <a:srgbClr val="000099"/>
                </a:solidFill>
              </a:rPr>
              <a:t>varchar</a:t>
            </a:r>
            <a:r>
              <a:rPr lang="pt-BR" b="0" dirty="0">
                <a:solidFill>
                  <a:srgbClr val="000099"/>
                </a:solidFill>
              </a:rPr>
              <a:t>(50) </a:t>
            </a:r>
            <a:r>
              <a:rPr lang="pt-BR" b="0" dirty="0"/>
              <a:t>);--cria a tabela</a:t>
            </a:r>
          </a:p>
          <a:p>
            <a:r>
              <a:rPr lang="pt-BR" b="0" dirty="0">
                <a:solidFill>
                  <a:srgbClr val="000099"/>
                </a:solidFill>
              </a:rPr>
              <a:t>SELECT </a:t>
            </a:r>
            <a:r>
              <a:rPr lang="pt-BR" b="0" dirty="0" err="1"/>
              <a:t>AddGeometryColumn</a:t>
            </a:r>
            <a:r>
              <a:rPr lang="pt-BR" b="0" dirty="0"/>
              <a:t>(</a:t>
            </a:r>
            <a:r>
              <a:rPr lang="pt-BR" b="0" dirty="0">
                <a:solidFill>
                  <a:srgbClr val="7030A0"/>
                </a:solidFill>
              </a:rPr>
              <a:t>'</a:t>
            </a:r>
            <a:r>
              <a:rPr lang="pt-BR" b="0" dirty="0" err="1">
                <a:solidFill>
                  <a:srgbClr val="7030A0"/>
                </a:solidFill>
              </a:rPr>
              <a:t>public</a:t>
            </a:r>
            <a:r>
              <a:rPr lang="pt-BR" b="0" dirty="0">
                <a:solidFill>
                  <a:srgbClr val="7030A0"/>
                </a:solidFill>
              </a:rPr>
              <a:t>', 'tbgeo','geo',-1,'POINT',</a:t>
            </a:r>
            <a:r>
              <a:rPr lang="pt-BR" b="0" dirty="0" smtClean="0">
                <a:solidFill>
                  <a:srgbClr val="7030A0"/>
                </a:solidFill>
              </a:rPr>
              <a:t>2</a:t>
            </a:r>
            <a:r>
              <a:rPr lang="pt-BR" b="0" dirty="0" smtClean="0"/>
              <a:t>);</a:t>
            </a:r>
            <a:r>
              <a:rPr lang="pt-BR" b="0" dirty="0" smtClean="0">
                <a:solidFill>
                  <a:srgbClr val="00B050"/>
                </a:solidFill>
              </a:rPr>
              <a:t>--</a:t>
            </a:r>
            <a:r>
              <a:rPr lang="pt-BR" b="0" dirty="0">
                <a:solidFill>
                  <a:srgbClr val="00B050"/>
                </a:solidFill>
              </a:rPr>
              <a:t>adiciona uma coluna </a:t>
            </a:r>
            <a:r>
              <a:rPr lang="pt-BR" b="0" dirty="0" smtClean="0">
                <a:solidFill>
                  <a:srgbClr val="00B050"/>
                </a:solidFill>
              </a:rPr>
              <a:t>					</a:t>
            </a:r>
            <a:r>
              <a:rPr lang="pt-BR" b="0" smtClean="0">
                <a:solidFill>
                  <a:srgbClr val="00B050"/>
                </a:solidFill>
              </a:rPr>
              <a:t>	</a:t>
            </a:r>
            <a:r>
              <a:rPr lang="pt-BR" b="0" smtClean="0">
                <a:solidFill>
                  <a:srgbClr val="00B050"/>
                </a:solidFill>
              </a:rPr>
              <a:t>à </a:t>
            </a:r>
            <a:r>
              <a:rPr lang="pt-BR" b="0" dirty="0">
                <a:solidFill>
                  <a:srgbClr val="00B050"/>
                </a:solidFill>
              </a:rPr>
              <a:t>tabela para o dado </a:t>
            </a:r>
            <a:r>
              <a:rPr lang="pt-BR" b="0" dirty="0" smtClean="0">
                <a:solidFill>
                  <a:srgbClr val="00B050"/>
                </a:solidFill>
              </a:rPr>
              <a:t>						           </a:t>
            </a:r>
            <a:r>
              <a:rPr lang="pt-BR" b="0" dirty="0" err="1" smtClean="0">
                <a:solidFill>
                  <a:srgbClr val="00B050"/>
                </a:solidFill>
              </a:rPr>
              <a:t>geografico</a:t>
            </a:r>
            <a:endParaRPr lang="pt-BR" b="0" dirty="0">
              <a:solidFill>
                <a:srgbClr val="00B050"/>
              </a:solidFill>
            </a:endParaRPr>
          </a:p>
          <a:p>
            <a:r>
              <a:rPr lang="pt-BR" b="0" dirty="0">
                <a:solidFill>
                  <a:srgbClr val="00B050"/>
                </a:solidFill>
              </a:rPr>
              <a:t>--           </a:t>
            </a:r>
            <a:r>
              <a:rPr lang="pt-BR" b="0" dirty="0" err="1" smtClean="0">
                <a:solidFill>
                  <a:srgbClr val="00B050"/>
                </a:solidFill>
              </a:rPr>
              <a:t>schema</a:t>
            </a:r>
            <a:r>
              <a:rPr lang="pt-BR" b="0" dirty="0" smtClean="0">
                <a:solidFill>
                  <a:srgbClr val="00B050"/>
                </a:solidFill>
              </a:rPr>
              <a:t>(opcional</a:t>
            </a:r>
            <a:r>
              <a:rPr lang="pt-BR" b="0" dirty="0">
                <a:solidFill>
                  <a:srgbClr val="00B050"/>
                </a:solidFill>
              </a:rPr>
              <a:t>),</a:t>
            </a:r>
            <a:r>
              <a:rPr lang="pt-BR" b="0" dirty="0" err="1">
                <a:solidFill>
                  <a:srgbClr val="00B050"/>
                </a:solidFill>
              </a:rPr>
              <a:t>tabela,coluna,projeção</a:t>
            </a:r>
            <a:r>
              <a:rPr lang="pt-BR" b="0" dirty="0">
                <a:solidFill>
                  <a:srgbClr val="00B050"/>
                </a:solidFill>
              </a:rPr>
              <a:t>(-1=</a:t>
            </a:r>
            <a:r>
              <a:rPr lang="pt-BR" b="0" dirty="0" err="1">
                <a:solidFill>
                  <a:srgbClr val="00B050"/>
                </a:solidFill>
              </a:rPr>
              <a:t>srid</a:t>
            </a:r>
            <a:r>
              <a:rPr lang="pt-BR" b="0" dirty="0" smtClean="0">
                <a:solidFill>
                  <a:srgbClr val="00B050"/>
                </a:solidFill>
              </a:rPr>
              <a:t>),</a:t>
            </a:r>
            <a:r>
              <a:rPr lang="pt-BR" b="0" dirty="0" err="1" smtClean="0">
                <a:solidFill>
                  <a:srgbClr val="00B050"/>
                </a:solidFill>
              </a:rPr>
              <a:t>dado,dimensão</a:t>
            </a:r>
            <a:endParaRPr lang="pt-BR" b="0" dirty="0">
              <a:solidFill>
                <a:srgbClr val="00B05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699792" y="2492896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707904" y="2492896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4067944" y="2492896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364088" y="249289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5868144" y="2350894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6164560" y="2350894"/>
            <a:ext cx="423664" cy="646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00628"/>
            <a:ext cx="8208912" cy="3579849"/>
          </a:xfrm>
        </p:spPr>
        <p:txBody>
          <a:bodyPr/>
          <a:lstStyle/>
          <a:p>
            <a:r>
              <a:rPr lang="pt-BR" b="0" dirty="0">
                <a:solidFill>
                  <a:srgbClr val="00B050"/>
                </a:solidFill>
              </a:rPr>
              <a:t>--inserção de dados</a:t>
            </a:r>
          </a:p>
          <a:p>
            <a:endParaRPr lang="pt-BR" b="0" dirty="0"/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INSERT INTO </a:t>
            </a:r>
            <a:r>
              <a:rPr lang="pt-BR" b="0" dirty="0" err="1"/>
              <a:t>tbgeo</a:t>
            </a:r>
            <a:r>
              <a:rPr lang="pt-BR" b="0" dirty="0"/>
              <a:t> (</a:t>
            </a:r>
            <a:r>
              <a:rPr lang="pt-BR" b="0" dirty="0" err="1"/>
              <a:t>cod,nome</a:t>
            </a:r>
            <a:r>
              <a:rPr lang="pt-BR" b="0" dirty="0"/>
              <a:t>, </a:t>
            </a:r>
            <a:r>
              <a:rPr lang="pt-BR" b="0" dirty="0" err="1"/>
              <a:t>geo</a:t>
            </a:r>
            <a:r>
              <a:rPr lang="pt-BR" b="0" dirty="0"/>
              <a:t>) </a:t>
            </a:r>
            <a:r>
              <a:rPr lang="pt-BR" b="0" dirty="0">
                <a:solidFill>
                  <a:srgbClr val="000099"/>
                </a:solidFill>
              </a:rPr>
              <a:t>VALUES </a:t>
            </a:r>
            <a:r>
              <a:rPr lang="pt-BR" b="0" dirty="0"/>
              <a:t>(1</a:t>
            </a:r>
            <a:r>
              <a:rPr lang="pt-BR" b="0" dirty="0">
                <a:solidFill>
                  <a:srgbClr val="7030A0"/>
                </a:solidFill>
              </a:rPr>
              <a:t>, 'teste1</a:t>
            </a:r>
            <a:r>
              <a:rPr lang="pt-BR" b="0" dirty="0"/>
              <a:t>',st_geomfromtext</a:t>
            </a:r>
            <a:r>
              <a:rPr lang="pt-BR" b="0" dirty="0">
                <a:solidFill>
                  <a:srgbClr val="7030A0"/>
                </a:solidFill>
              </a:rPr>
              <a:t>('POINT(2 3)', </a:t>
            </a:r>
            <a:r>
              <a:rPr lang="pt-BR" b="0" dirty="0"/>
              <a:t>-1));</a:t>
            </a:r>
          </a:p>
          <a:p>
            <a:endParaRPr lang="pt-BR" b="0" dirty="0"/>
          </a:p>
          <a:p>
            <a:r>
              <a:rPr lang="pt-BR" b="0" dirty="0">
                <a:solidFill>
                  <a:srgbClr val="000099"/>
                </a:solidFill>
              </a:rPr>
              <a:t>INSERT INTO </a:t>
            </a:r>
            <a:r>
              <a:rPr lang="pt-BR" b="0" dirty="0" err="1"/>
              <a:t>tbgeo</a:t>
            </a:r>
            <a:r>
              <a:rPr lang="pt-BR" b="0" dirty="0"/>
              <a:t> (</a:t>
            </a:r>
            <a:r>
              <a:rPr lang="pt-BR" b="0" dirty="0" err="1"/>
              <a:t>cod,nome</a:t>
            </a:r>
            <a:r>
              <a:rPr lang="pt-BR" b="0" dirty="0"/>
              <a:t>, </a:t>
            </a:r>
            <a:r>
              <a:rPr lang="pt-BR" b="0" dirty="0" err="1"/>
              <a:t>geo</a:t>
            </a:r>
            <a:r>
              <a:rPr lang="pt-BR" b="0" dirty="0"/>
              <a:t>)</a:t>
            </a:r>
            <a:r>
              <a:rPr lang="pt-BR" b="0" dirty="0">
                <a:solidFill>
                  <a:srgbClr val="000099"/>
                </a:solidFill>
              </a:rPr>
              <a:t> VALUES </a:t>
            </a:r>
            <a:r>
              <a:rPr lang="pt-BR" b="0" dirty="0"/>
              <a:t>(2</a:t>
            </a:r>
            <a:r>
              <a:rPr lang="pt-BR" b="0" dirty="0">
                <a:solidFill>
                  <a:srgbClr val="7030A0"/>
                </a:solidFill>
              </a:rPr>
              <a:t>,'teste2</a:t>
            </a:r>
            <a:r>
              <a:rPr lang="pt-BR" b="0" dirty="0"/>
              <a:t>',st_astext(</a:t>
            </a:r>
            <a:r>
              <a:rPr lang="pt-BR" b="0" dirty="0">
                <a:solidFill>
                  <a:srgbClr val="7030A0"/>
                </a:solidFill>
              </a:rPr>
              <a:t>'POINT(1 1)'</a:t>
            </a:r>
            <a:r>
              <a:rPr lang="pt-BR" b="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267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0" dirty="0">
                <a:solidFill>
                  <a:srgbClr val="00B050"/>
                </a:solidFill>
              </a:rPr>
              <a:t>--seleção de dados</a:t>
            </a:r>
          </a:p>
          <a:p>
            <a:endParaRPr lang="pt-BR" sz="2000" b="0" dirty="0"/>
          </a:p>
          <a:p>
            <a:r>
              <a:rPr lang="pt-BR" sz="2000" b="0" dirty="0" err="1" smtClean="0">
                <a:solidFill>
                  <a:srgbClr val="000099"/>
                </a:solidFill>
              </a:rPr>
              <a:t>select</a:t>
            </a:r>
            <a:r>
              <a:rPr lang="pt-BR" sz="2000" b="0" dirty="0" smtClean="0"/>
              <a:t> </a:t>
            </a:r>
            <a:r>
              <a:rPr lang="pt-BR" sz="2000" b="0" dirty="0" err="1"/>
              <a:t>cod,nome,st_astext</a:t>
            </a:r>
            <a:r>
              <a:rPr lang="pt-BR" sz="2000" b="0" dirty="0"/>
              <a:t>(</a:t>
            </a:r>
            <a:r>
              <a:rPr lang="pt-BR" sz="2000" b="0" dirty="0" err="1"/>
              <a:t>geo</a:t>
            </a:r>
            <a:r>
              <a:rPr lang="pt-BR" sz="2000" b="0" dirty="0"/>
              <a:t>)  </a:t>
            </a:r>
            <a:r>
              <a:rPr lang="pt-BR" sz="2000" b="0" dirty="0" err="1">
                <a:solidFill>
                  <a:srgbClr val="000099"/>
                </a:solidFill>
              </a:rPr>
              <a:t>from</a:t>
            </a:r>
            <a:r>
              <a:rPr lang="pt-BR" sz="2000" b="0" dirty="0"/>
              <a:t> </a:t>
            </a:r>
            <a:r>
              <a:rPr lang="pt-BR" sz="2000" b="0" dirty="0" err="1"/>
              <a:t>tbgeo</a:t>
            </a:r>
            <a:endParaRPr lang="pt-BR" sz="2000" b="0" dirty="0"/>
          </a:p>
          <a:p>
            <a:endParaRPr lang="pt-BR" sz="2000" b="0" dirty="0"/>
          </a:p>
          <a:p>
            <a:r>
              <a:rPr lang="pt-BR" sz="2000" b="0" dirty="0" err="1" smtClean="0">
                <a:solidFill>
                  <a:srgbClr val="000099"/>
                </a:solidFill>
              </a:rPr>
              <a:t>select</a:t>
            </a:r>
            <a:r>
              <a:rPr lang="pt-BR" sz="2000" b="0" dirty="0" smtClean="0"/>
              <a:t> </a:t>
            </a:r>
            <a:r>
              <a:rPr lang="pt-BR" sz="2000" b="0" dirty="0" err="1"/>
              <a:t>cod</a:t>
            </a:r>
            <a:r>
              <a:rPr lang="pt-BR" sz="2000" b="0" dirty="0"/>
              <a:t> </a:t>
            </a:r>
            <a:r>
              <a:rPr lang="pt-BR" sz="2000" b="0" dirty="0" err="1"/>
              <a:t>from</a:t>
            </a:r>
            <a:r>
              <a:rPr lang="pt-BR" sz="2000" b="0" dirty="0"/>
              <a:t> </a:t>
            </a:r>
            <a:r>
              <a:rPr lang="pt-BR" sz="2000" b="0" dirty="0" err="1"/>
              <a:t>tbgeo</a:t>
            </a:r>
            <a:r>
              <a:rPr lang="pt-BR" sz="2000" b="0" dirty="0"/>
              <a:t> </a:t>
            </a:r>
            <a:r>
              <a:rPr lang="pt-BR" sz="2000" b="0" dirty="0" err="1">
                <a:solidFill>
                  <a:srgbClr val="000099"/>
                </a:solidFill>
              </a:rPr>
              <a:t>where</a:t>
            </a:r>
            <a:r>
              <a:rPr lang="pt-BR" sz="2000" b="0" dirty="0"/>
              <a:t>  </a:t>
            </a:r>
            <a:r>
              <a:rPr lang="pt-BR" sz="2000" b="0" dirty="0" err="1"/>
              <a:t>geo</a:t>
            </a:r>
            <a:r>
              <a:rPr lang="pt-BR" sz="2000" b="0" dirty="0"/>
              <a:t> = </a:t>
            </a:r>
            <a:r>
              <a:rPr lang="pt-BR" sz="2000" b="0" dirty="0">
                <a:solidFill>
                  <a:srgbClr val="7030A0"/>
                </a:solidFill>
              </a:rPr>
              <a:t>'POINT(1 1)'</a:t>
            </a:r>
          </a:p>
        </p:txBody>
      </p:sp>
    </p:spTree>
    <p:extLst>
      <p:ext uri="{BB962C8B-B14F-4D97-AF65-F5344CB8AC3E}">
        <p14:creationId xmlns:p14="http://schemas.microsoft.com/office/powerpoint/2010/main" val="26117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>
                <a:solidFill>
                  <a:srgbClr val="00B050"/>
                </a:solidFill>
              </a:rPr>
              <a:t>--</a:t>
            </a:r>
            <a:r>
              <a:rPr lang="en-US" sz="1800" b="0" dirty="0" err="1">
                <a:solidFill>
                  <a:srgbClr val="00B050"/>
                </a:solidFill>
              </a:rPr>
              <a:t>alterção</a:t>
            </a:r>
            <a:r>
              <a:rPr lang="en-US" sz="1800" b="0" dirty="0">
                <a:solidFill>
                  <a:srgbClr val="00B050"/>
                </a:solidFill>
              </a:rPr>
              <a:t> de dados</a:t>
            </a:r>
          </a:p>
          <a:p>
            <a:endParaRPr lang="en-US" sz="1800" b="0" dirty="0"/>
          </a:p>
          <a:p>
            <a:r>
              <a:rPr lang="en-US" sz="1800" b="0" dirty="0" smtClean="0">
                <a:solidFill>
                  <a:srgbClr val="000099"/>
                </a:solidFill>
              </a:rPr>
              <a:t>update</a:t>
            </a:r>
            <a:r>
              <a:rPr lang="en-US" sz="1800" b="0" dirty="0" smtClean="0"/>
              <a:t> </a:t>
            </a:r>
            <a:r>
              <a:rPr lang="en-US" sz="1800" b="0" dirty="0" err="1"/>
              <a:t>tbgeo</a:t>
            </a:r>
            <a:r>
              <a:rPr lang="en-US" sz="1800" b="0" dirty="0"/>
              <a:t> set geo=</a:t>
            </a:r>
            <a:r>
              <a:rPr lang="en-US" sz="1800" b="0" dirty="0" err="1"/>
              <a:t>st_astext</a:t>
            </a:r>
            <a:r>
              <a:rPr lang="en-US" sz="1800" b="0" dirty="0"/>
              <a:t>(</a:t>
            </a:r>
            <a:r>
              <a:rPr lang="en-US" sz="1800" b="0" dirty="0">
                <a:solidFill>
                  <a:srgbClr val="7030A0"/>
                </a:solidFill>
              </a:rPr>
              <a:t>'POINT(3 2)'</a:t>
            </a:r>
            <a:r>
              <a:rPr lang="en-US" sz="1800" b="0" dirty="0"/>
              <a:t>)  </a:t>
            </a:r>
            <a:r>
              <a:rPr lang="en-US" sz="1800" b="0" dirty="0">
                <a:solidFill>
                  <a:srgbClr val="000099"/>
                </a:solidFill>
              </a:rPr>
              <a:t>where</a:t>
            </a:r>
            <a:r>
              <a:rPr lang="en-US" sz="1800" b="0" dirty="0"/>
              <a:t>  geo = </a:t>
            </a:r>
            <a:r>
              <a:rPr lang="en-US" sz="1800" b="0" dirty="0">
                <a:solidFill>
                  <a:srgbClr val="7030A0"/>
                </a:solidFill>
              </a:rPr>
              <a:t>'POINT(1 1)'</a:t>
            </a:r>
            <a:endParaRPr lang="pt-BR" sz="1800" b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banco de dados geográfico?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124744"/>
            <a:ext cx="7520940" cy="3579849"/>
          </a:xfrm>
        </p:spPr>
        <p:txBody>
          <a:bodyPr>
            <a:normAutofit/>
          </a:bodyPr>
          <a:lstStyle/>
          <a:p>
            <a:endParaRPr lang="en-US" sz="2000" b="0" dirty="0" smtClean="0"/>
          </a:p>
          <a:p>
            <a:r>
              <a:rPr lang="pt-BR" sz="2000" b="0" dirty="0" smtClean="0"/>
              <a:t>Armazena</a:t>
            </a:r>
            <a:r>
              <a:rPr lang="en-US" sz="2000" b="0" dirty="0" smtClean="0"/>
              <a:t>, </a:t>
            </a:r>
            <a:r>
              <a:rPr lang="pt-BR" sz="2000" b="0" dirty="0" smtClean="0"/>
              <a:t>manipula</a:t>
            </a:r>
            <a:r>
              <a:rPr lang="en-US" sz="2000" b="0" dirty="0" smtClean="0"/>
              <a:t> e prove </a:t>
            </a:r>
            <a:r>
              <a:rPr lang="pt-BR" sz="2000" b="0" dirty="0" smtClean="0"/>
              <a:t>operações para manipulação de objetos geográficos.</a:t>
            </a:r>
          </a:p>
          <a:p>
            <a:endParaRPr lang="pt-BR" sz="2000" b="0" dirty="0" smtClean="0"/>
          </a:p>
          <a:p>
            <a:r>
              <a:rPr lang="pt-BR" sz="2000" b="0" dirty="0" smtClean="0"/>
              <a:t>Obs.: Ele também manipula e armazena outros objetos do banco de dados.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24445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00B050"/>
                </a:solidFill>
              </a:rPr>
              <a:t>--</a:t>
            </a:r>
            <a:r>
              <a:rPr lang="en-US" sz="2000" b="0" dirty="0" err="1">
                <a:solidFill>
                  <a:srgbClr val="00B050"/>
                </a:solidFill>
              </a:rPr>
              <a:t>excluir</a:t>
            </a:r>
            <a:r>
              <a:rPr lang="en-US" sz="2000" b="0" dirty="0">
                <a:solidFill>
                  <a:srgbClr val="00B050"/>
                </a:solidFill>
              </a:rPr>
              <a:t> dados</a:t>
            </a:r>
          </a:p>
          <a:p>
            <a:endParaRPr lang="en-US" sz="2000" b="0" dirty="0"/>
          </a:p>
          <a:p>
            <a:r>
              <a:rPr lang="en-US" sz="2000" b="0" dirty="0">
                <a:solidFill>
                  <a:srgbClr val="000099"/>
                </a:solidFill>
              </a:rPr>
              <a:t>delete</a:t>
            </a:r>
            <a:r>
              <a:rPr lang="en-US" sz="2000" b="0" dirty="0"/>
              <a:t> </a:t>
            </a:r>
            <a:r>
              <a:rPr lang="en-US" sz="2000" b="0" dirty="0" err="1"/>
              <a:t>tbgeo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rgbClr val="000099"/>
                </a:solidFill>
              </a:rPr>
              <a:t>where</a:t>
            </a:r>
            <a:r>
              <a:rPr lang="en-US" sz="2000" b="0" dirty="0"/>
              <a:t> geo = </a:t>
            </a:r>
            <a:r>
              <a:rPr lang="en-US" sz="2000" b="0" dirty="0" err="1"/>
              <a:t>st_astext</a:t>
            </a:r>
            <a:r>
              <a:rPr lang="en-US" sz="2000" b="0" dirty="0"/>
              <a:t>(</a:t>
            </a:r>
            <a:r>
              <a:rPr lang="en-US" sz="2000" b="0" dirty="0">
                <a:solidFill>
                  <a:srgbClr val="7030A0"/>
                </a:solidFill>
              </a:rPr>
              <a:t>'POINT(3 2)'</a:t>
            </a:r>
            <a:r>
              <a:rPr lang="en-US" sz="2000" b="0" dirty="0"/>
              <a:t>) 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42290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pt-BR" dirty="0" smtClean="0"/>
              <a:t>que</a:t>
            </a:r>
            <a:r>
              <a:rPr lang="en-US" dirty="0" smtClean="0"/>
              <a:t> </a:t>
            </a:r>
            <a:r>
              <a:rPr lang="pt-BR" dirty="0" smtClean="0"/>
              <a:t>são</a:t>
            </a:r>
            <a:r>
              <a:rPr lang="en-US" dirty="0" smtClean="0"/>
              <a:t> dados </a:t>
            </a:r>
            <a:r>
              <a:rPr lang="pt-BR" i="1" dirty="0" smtClean="0"/>
              <a:t>geográfico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b="0" dirty="0" smtClean="0"/>
          </a:p>
          <a:p>
            <a:r>
              <a:rPr lang="pt-BR" sz="3200" b="0" dirty="0" smtClean="0"/>
              <a:t>	É </a:t>
            </a:r>
            <a:r>
              <a:rPr lang="pt-BR" sz="3200" b="0" dirty="0"/>
              <a:t>algo que descreve objetos ou fenômenos que acontecem na Terra e que tem associado uma posição geográfica</a:t>
            </a:r>
          </a:p>
        </p:txBody>
      </p:sp>
    </p:spTree>
    <p:extLst>
      <p:ext uri="{BB962C8B-B14F-4D97-AF65-F5344CB8AC3E}">
        <p14:creationId xmlns:p14="http://schemas.microsoft.com/office/powerpoint/2010/main" val="24376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pt-BR" dirty="0" smtClean="0"/>
              <a:t>os</a:t>
            </a:r>
            <a:r>
              <a:rPr lang="en-US" dirty="0" smtClean="0"/>
              <a:t> dados  </a:t>
            </a:r>
            <a:r>
              <a:rPr lang="pt-BR" dirty="0" smtClean="0"/>
              <a:t>são</a:t>
            </a:r>
            <a:r>
              <a:rPr lang="en-US" dirty="0" smtClean="0"/>
              <a:t> </a:t>
            </a:r>
            <a:r>
              <a:rPr lang="pt-BR" dirty="0" smtClean="0"/>
              <a:t>representados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217303"/>
            <a:ext cx="7520940" cy="3579849"/>
          </a:xfrm>
        </p:spPr>
        <p:txBody>
          <a:bodyPr/>
          <a:lstStyle/>
          <a:p>
            <a:pPr>
              <a:buFontTx/>
              <a:buChar char="-"/>
            </a:pPr>
            <a:endParaRPr lang="en-US" sz="4000" b="0" dirty="0" smtClean="0"/>
          </a:p>
          <a:p>
            <a:pPr>
              <a:buFontTx/>
              <a:buChar char="-"/>
            </a:pPr>
            <a:r>
              <a:rPr lang="pt-BR" sz="3600" b="0" dirty="0" smtClean="0"/>
              <a:t>Matricial</a:t>
            </a:r>
            <a:r>
              <a:rPr lang="en-US" sz="3600" b="0" dirty="0" smtClean="0"/>
              <a:t> </a:t>
            </a:r>
            <a:r>
              <a:rPr lang="pt-BR" sz="3600" b="0" dirty="0" smtClean="0"/>
              <a:t>ou</a:t>
            </a:r>
            <a:r>
              <a:rPr lang="en-US" sz="3600" b="0" dirty="0" smtClean="0"/>
              <a:t> raster</a:t>
            </a:r>
          </a:p>
          <a:p>
            <a:pPr>
              <a:buFontTx/>
              <a:buChar char="-"/>
            </a:pPr>
            <a:endParaRPr lang="en-US" sz="3600" b="0" dirty="0" smtClean="0"/>
          </a:p>
          <a:p>
            <a:pPr>
              <a:buFontTx/>
              <a:buChar char="-"/>
            </a:pPr>
            <a:r>
              <a:rPr lang="pt-BR" sz="3600" b="0" dirty="0" smtClean="0"/>
              <a:t>Vetorial</a:t>
            </a:r>
            <a:r>
              <a:rPr lang="en-US" sz="3600" b="0" dirty="0" smtClean="0"/>
              <a:t> </a:t>
            </a:r>
            <a:endParaRPr lang="en-US" sz="3600" b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6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</a:t>
            </a:r>
            <a:r>
              <a:rPr lang="en-US" dirty="0" smtClean="0"/>
              <a:t> </a:t>
            </a:r>
            <a:r>
              <a:rPr lang="pt-BR" dirty="0" smtClean="0"/>
              <a:t>matricial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pt-BR" sz="2800" b="0" dirty="0"/>
              <a:t>É</a:t>
            </a:r>
            <a:r>
              <a:rPr lang="pt-BR" sz="2800" b="0" dirty="0" smtClean="0"/>
              <a:t> </a:t>
            </a:r>
            <a:r>
              <a:rPr lang="pt-BR" sz="2800" b="0" dirty="0"/>
              <a:t>caracterizada por uma matriz de células de tamanhos normalmente </a:t>
            </a:r>
            <a:r>
              <a:rPr lang="pt-BR" sz="2800" b="0" dirty="0" smtClean="0"/>
              <a:t>regulares,</a:t>
            </a:r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pt-BR" sz="2800" b="0" dirty="0"/>
              <a:t>C</a:t>
            </a:r>
            <a:r>
              <a:rPr lang="pt-BR" sz="2800" b="0" dirty="0" smtClean="0"/>
              <a:t>ada </a:t>
            </a:r>
            <a:r>
              <a:rPr lang="pt-BR" sz="2800" b="0" dirty="0"/>
              <a:t>célula está associada a um conjunto de valores representando as características da região. </a:t>
            </a:r>
            <a:endParaRPr lang="pt-BR" sz="2800" b="0" dirty="0" smtClean="0"/>
          </a:p>
          <a:p>
            <a:pPr marL="285750" indent="-285750">
              <a:spcBef>
                <a:spcPts val="1800"/>
              </a:spcBef>
              <a:buFontTx/>
              <a:buChar char="-"/>
            </a:pPr>
            <a:r>
              <a:rPr lang="pt-BR" sz="2800" b="0" dirty="0"/>
              <a:t>I</a:t>
            </a:r>
            <a:r>
              <a:rPr lang="pt-BR" sz="2800" b="0" dirty="0" smtClean="0"/>
              <a:t>magens </a:t>
            </a:r>
            <a:r>
              <a:rPr lang="pt-BR" sz="2800" b="0" dirty="0"/>
              <a:t>de satélite e modelos digitais de terrenos são naturalmente representados no modelo matricial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2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</a:t>
            </a:r>
            <a:r>
              <a:rPr lang="en-US" dirty="0" smtClean="0"/>
              <a:t> </a:t>
            </a:r>
            <a:r>
              <a:rPr lang="pt-BR" dirty="0" smtClean="0"/>
              <a:t>vetorial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dirty="0" smtClean="0"/>
              <a:t>	</a:t>
            </a:r>
          </a:p>
          <a:p>
            <a:r>
              <a:rPr lang="pt-BR" sz="2800" b="0" dirty="0"/>
              <a:t>	U</a:t>
            </a:r>
            <a:r>
              <a:rPr lang="pt-BR" sz="2800" b="0" dirty="0" smtClean="0"/>
              <a:t>tiliza </a:t>
            </a:r>
            <a:r>
              <a:rPr lang="pt-BR" sz="2800" b="0" dirty="0"/>
              <a:t>pontos, linhas e polígonos para </a:t>
            </a:r>
            <a:r>
              <a:rPr lang="pt-BR" sz="2800" b="0" dirty="0" smtClean="0"/>
              <a:t>representar </a:t>
            </a:r>
            <a:r>
              <a:rPr lang="pt-BR" sz="2800" b="0" dirty="0"/>
              <a:t>as fronteiras das entidades geométricas, tal como elas são representadas em um mapa</a:t>
            </a:r>
            <a:endParaRPr lang="en-US" sz="2800" b="0" dirty="0"/>
          </a:p>
          <a:p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1489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Vantagens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pt-BR" sz="2400" dirty="0" smtClean="0"/>
              <a:t>bancos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smtClean="0"/>
              <a:t>dados </a:t>
            </a:r>
            <a:r>
              <a:rPr lang="pt-BR" sz="2400" dirty="0" err="1" smtClean="0"/>
              <a:t>geografico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124744"/>
            <a:ext cx="7520940" cy="3579849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 </a:t>
            </a:r>
            <a:r>
              <a:rPr lang="pt-BR" sz="1800" b="0" dirty="0" smtClean="0"/>
              <a:t>Uso</a:t>
            </a:r>
            <a:r>
              <a:rPr lang="en-US" sz="1800" b="0" dirty="0" smtClean="0"/>
              <a:t> </a:t>
            </a:r>
            <a:r>
              <a:rPr lang="en-US" sz="1800" b="0" dirty="0"/>
              <a:t>de </a:t>
            </a:r>
            <a:r>
              <a:rPr lang="pt-BR" sz="1800" b="0" dirty="0" smtClean="0"/>
              <a:t>expressões</a:t>
            </a:r>
            <a:r>
              <a:rPr lang="en-US" sz="1800" b="0" dirty="0" smtClean="0"/>
              <a:t> </a:t>
            </a:r>
            <a:r>
              <a:rPr lang="en-US" sz="1800" b="0" dirty="0"/>
              <a:t>SQL simples </a:t>
            </a:r>
            <a:r>
              <a:rPr lang="pt-BR" sz="1800" b="0" dirty="0" smtClean="0"/>
              <a:t>para determinar:</a:t>
            </a:r>
          </a:p>
          <a:p>
            <a:endParaRPr lang="en-US" b="0" dirty="0" smtClean="0"/>
          </a:p>
          <a:p>
            <a:pPr>
              <a:buFontTx/>
              <a:buChar char="-"/>
            </a:pPr>
            <a:r>
              <a:rPr lang="pt-BR" sz="1800" b="0" dirty="0" smtClean="0"/>
              <a:t>Distância</a:t>
            </a:r>
          </a:p>
          <a:p>
            <a:pPr>
              <a:buFontTx/>
              <a:buChar char="-"/>
            </a:pPr>
            <a:r>
              <a:rPr lang="pt-BR" sz="1800" b="0" dirty="0" smtClean="0"/>
              <a:t>Ordem </a:t>
            </a:r>
          </a:p>
          <a:p>
            <a:pPr>
              <a:buFontTx/>
              <a:buChar char="-"/>
            </a:pPr>
            <a:r>
              <a:rPr lang="pt-BR" sz="1800" b="0" dirty="0" smtClean="0"/>
              <a:t>Topologia</a:t>
            </a:r>
          </a:p>
          <a:p>
            <a:pPr>
              <a:buFontTx/>
              <a:buChar char="-"/>
            </a:pPr>
            <a:r>
              <a:rPr lang="pt-BR" sz="1800" b="0" dirty="0" smtClean="0"/>
              <a:t>Área (</a:t>
            </a:r>
            <a:r>
              <a:rPr lang="pt-BR" sz="1800" b="0" i="1" dirty="0" smtClean="0"/>
              <a:t>área</a:t>
            </a:r>
            <a:r>
              <a:rPr lang="pt-BR" sz="1800" b="0" dirty="0" smtClean="0"/>
              <a:t>)</a:t>
            </a:r>
          </a:p>
          <a:p>
            <a:pPr>
              <a:buFontTx/>
              <a:buChar char="-"/>
            </a:pPr>
            <a:r>
              <a:rPr lang="pt-BR" sz="1800" b="0" dirty="0" smtClean="0"/>
              <a:t>Comprimento </a:t>
            </a:r>
          </a:p>
          <a:p>
            <a:pPr>
              <a:buFontTx/>
              <a:buChar char="-"/>
            </a:pPr>
            <a:r>
              <a:rPr lang="pt-BR" sz="1800" b="0" dirty="0" smtClean="0"/>
              <a:t>Intersecção </a:t>
            </a:r>
          </a:p>
          <a:p>
            <a:pPr>
              <a:buFontTx/>
              <a:buChar char="-"/>
            </a:pPr>
            <a:r>
              <a:rPr lang="pt-BR" sz="1800" b="0" dirty="0" smtClean="0"/>
              <a:t>União </a:t>
            </a:r>
          </a:p>
          <a:p>
            <a:pPr>
              <a:buFontTx/>
              <a:buChar char="-"/>
            </a:pPr>
            <a:r>
              <a:rPr lang="pt-BR" sz="1800" b="0" dirty="0" smtClean="0"/>
              <a:t>Buffer </a:t>
            </a:r>
          </a:p>
          <a:p>
            <a:pPr>
              <a:buFontTx/>
              <a:buChar char="-"/>
            </a:pPr>
            <a:endParaRPr lang="en-US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1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bancos de dados Geográficos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4025" indent="-339725">
              <a:lnSpc>
                <a:spcPct val="90000"/>
              </a:lnSpc>
              <a:buFontTx/>
              <a:buChar char="-"/>
            </a:pPr>
            <a:endParaRPr lang="en-US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pt-BR" sz="2800" b="0" dirty="0" smtClean="0"/>
              <a:t>Oracle </a:t>
            </a:r>
            <a:r>
              <a:rPr lang="pt-BR" sz="2800" b="0" dirty="0" err="1" smtClean="0"/>
              <a:t>Spatial</a:t>
            </a:r>
            <a:endParaRPr lang="pt-BR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endParaRPr lang="pt-BR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pt-BR" sz="2800" b="0" dirty="0" smtClean="0"/>
              <a:t>MS SQL Server (</a:t>
            </a:r>
            <a:r>
              <a:rPr lang="pt-BR" sz="2800" b="0" dirty="0" err="1" smtClean="0"/>
              <a:t>with</a:t>
            </a:r>
            <a:r>
              <a:rPr lang="pt-BR" sz="2800" b="0" dirty="0" smtClean="0"/>
              <a:t> ESRI SDE)</a:t>
            </a:r>
          </a:p>
          <a:p>
            <a:pPr marL="454025" indent="-339725">
              <a:lnSpc>
                <a:spcPct val="90000"/>
              </a:lnSpc>
              <a:buFontTx/>
              <a:buChar char="-"/>
            </a:pPr>
            <a:endParaRPr lang="pt-BR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pt-BR" sz="2800" b="0" dirty="0" err="1" smtClean="0"/>
              <a:t>Geomedia</a:t>
            </a:r>
            <a:r>
              <a:rPr lang="pt-BR" sz="2800" b="0" dirty="0" smtClean="0"/>
              <a:t> </a:t>
            </a:r>
            <a:r>
              <a:rPr lang="pt-BR" sz="2800" b="0" dirty="0" err="1" smtClean="0"/>
              <a:t>on</a:t>
            </a:r>
            <a:r>
              <a:rPr lang="pt-BR" sz="2800" b="0" dirty="0" smtClean="0"/>
              <a:t> MS Access</a:t>
            </a:r>
          </a:p>
          <a:p>
            <a:pPr marL="454025" indent="-339725">
              <a:lnSpc>
                <a:spcPct val="90000"/>
              </a:lnSpc>
              <a:buFontTx/>
              <a:buChar char="-"/>
            </a:pPr>
            <a:endParaRPr lang="pt-BR" sz="2800" b="0" dirty="0" smtClean="0"/>
          </a:p>
          <a:p>
            <a:pPr marL="454025" indent="-339725">
              <a:lnSpc>
                <a:spcPct val="90000"/>
              </a:lnSpc>
              <a:buFontTx/>
              <a:buChar char="-"/>
            </a:pPr>
            <a:r>
              <a:rPr lang="pt-BR" sz="2800" b="0" dirty="0" err="1" smtClean="0"/>
              <a:t>PostGIS</a:t>
            </a:r>
            <a:r>
              <a:rPr lang="pt-BR" sz="2800" b="0" dirty="0" smtClean="0"/>
              <a:t> / </a:t>
            </a:r>
            <a:r>
              <a:rPr lang="pt-BR" sz="2800" b="0" dirty="0" err="1" smtClean="0"/>
              <a:t>PostgreSQL</a:t>
            </a:r>
            <a:r>
              <a:rPr lang="pt-BR" sz="2800" b="0" dirty="0" smtClean="0"/>
              <a:t>(ADOTADO PELO GRUPO)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4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DE DADOS SUPORTADOS(POSTGIS)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00138"/>
            <a:ext cx="6336704" cy="384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4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179</TotalTime>
  <Words>560</Words>
  <Application>Microsoft Office PowerPoint</Application>
  <PresentationFormat>Apresentação na tela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Ângulos</vt:lpstr>
      <vt:lpstr>BANCO DE DADOS GEOGRAFICO (ESPACIAL)</vt:lpstr>
      <vt:lpstr>O que é um banco de dados geográfico?</vt:lpstr>
      <vt:lpstr>O que são dados geográfico?</vt:lpstr>
      <vt:lpstr>Como os dados  são representados?</vt:lpstr>
      <vt:lpstr>Representação matricial</vt:lpstr>
      <vt:lpstr>Representação vetorial</vt:lpstr>
      <vt:lpstr>Vantagens de bancos de dados geografico</vt:lpstr>
      <vt:lpstr>Alguns bancos de dados Geográficos</vt:lpstr>
      <vt:lpstr>TIPO DE DADOS SUPORTADOS(POSTGIS)</vt:lpstr>
      <vt:lpstr>TIPO DE DADOS SUPORTADOS(POSTGIS)</vt:lpstr>
      <vt:lpstr>TUTORIAL DE BANCO DE DADOS GEOGRAFICO</vt:lpstr>
      <vt:lpstr>instalação</vt:lpstr>
      <vt:lpstr>WIZARD(i Agree&gt;next&gt;next&gt;next&gt;close)!!</vt:lpstr>
      <vt:lpstr>Criando um banco de dados geográfico</vt:lpstr>
      <vt:lpstr>Apagando tabela/banco</vt:lpstr>
      <vt:lpstr>Criando uma tabela</vt:lpstr>
      <vt:lpstr>Inserindo dados</vt:lpstr>
      <vt:lpstr>Selecionando dados</vt:lpstr>
      <vt:lpstr>Alterando dados</vt:lpstr>
      <vt:lpstr>Excluindo dados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GEOGRAFICO (ESPACIAL)</dc:title>
  <dc:creator>Thiago</dc:creator>
  <cp:lastModifiedBy>Ediel</cp:lastModifiedBy>
  <cp:revision>18</cp:revision>
  <dcterms:created xsi:type="dcterms:W3CDTF">2012-10-01T22:48:42Z</dcterms:created>
  <dcterms:modified xsi:type="dcterms:W3CDTF">2012-10-08T14:46:34Z</dcterms:modified>
</cp:coreProperties>
</file>