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DM Sans Bold" charset="1" panose="00000000000000000000"/>
      <p:regular r:id="rId17"/>
    </p:embeddedFont>
    <p:embeddedFont>
      <p:font typeface="DM Sans" charset="1" panose="00000000000000000000"/>
      <p:regular r:id="rId18"/>
    </p:embeddedFont>
    <p:embeddedFont>
      <p:font typeface="JetBrains Mono" charset="1" panose="02010509020102050004"/>
      <p:regular r:id="rId19"/>
    </p:embeddedFont>
    <p:embeddedFont>
      <p:font typeface="DM Sans Bold Italics" charset="1" panose="00000000000000000000"/>
      <p:regular r:id="rId20"/>
    </p:embeddedFont>
    <p:embeddedFont>
      <p:font typeface="DM Sans Italics" charset="1" panose="00000000000000000000"/>
      <p:regular r:id="rId21"/>
    </p:embeddedFont>
    <p:embeddedFont>
      <p:font typeface="JetBrains Mono Italics" charset="1" panose="020105090201020500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41.png" Type="http://schemas.openxmlformats.org/officeDocument/2006/relationships/image"/><Relationship Id="rId6" Target="../media/image4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https://github.com/RodrigoZanetti175/labyrinth_bruteforce" TargetMode="External" Type="http://schemas.openxmlformats.org/officeDocument/2006/relationships/hyperlink"/><Relationship Id="rId3" Target="../media/image2.png" Type="http://schemas.openxmlformats.org/officeDocument/2006/relationships/image"/><Relationship Id="rId30" Target="https://github.com/JorgeTerence/labirinto" TargetMode="External" Type="http://schemas.openxmlformats.org/officeDocument/2006/relationships/hyperlink"/><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19" Target="../media/image34.png" Type="http://schemas.openxmlformats.org/officeDocument/2006/relationships/image"/><Relationship Id="rId2" Target="../media/image1.png" Type="http://schemas.openxmlformats.org/officeDocument/2006/relationships/image"/><Relationship Id="rId20" Target="../media/image35.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19" Target="../media/image36.png" Type="http://schemas.openxmlformats.org/officeDocument/2006/relationships/image"/><Relationship Id="rId2" Target="../media/image1.png" Type="http://schemas.openxmlformats.org/officeDocument/2006/relationships/image"/><Relationship Id="rId20" Target="../media/image37.png" Type="http://schemas.openxmlformats.org/officeDocument/2006/relationships/image"/><Relationship Id="rId21" Target="../media/image38.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3700178"/>
            <a:ext cx="10910396" cy="3200970"/>
          </a:xfrm>
          <a:prstGeom prst="rect">
            <a:avLst/>
          </a:prstGeom>
        </p:spPr>
        <p:txBody>
          <a:bodyPr anchor="t" rtlCol="false" tIns="0" lIns="0" bIns="0" rIns="0">
            <a:spAutoFit/>
          </a:bodyPr>
          <a:lstStyle/>
          <a:p>
            <a:pPr algn="ctr">
              <a:lnSpc>
                <a:spcPts val="12218"/>
              </a:lnSpc>
            </a:pPr>
            <a:r>
              <a:rPr lang="en-US" b="true" sz="12998">
                <a:solidFill>
                  <a:srgbClr val="000000"/>
                </a:solidFill>
                <a:latin typeface="DM Sans Bold"/>
                <a:ea typeface="DM Sans Bold"/>
                <a:cs typeface="DM Sans Bold"/>
                <a:sym typeface="DM Sans Bold"/>
              </a:rPr>
              <a:t>Explorador de Labirintos</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659015" y="2345718"/>
            <a:ext cx="7848753"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a:ea typeface="DM Sans"/>
                <a:cs typeface="DM Sans"/>
                <a:sym typeface="DM Sans"/>
              </a:rPr>
              <a:t>Conclusão da Análise </a:t>
            </a:r>
          </a:p>
        </p:txBody>
      </p:sp>
      <p:sp>
        <p:nvSpPr>
          <p:cNvPr name="TextBox 6" id="6"/>
          <p:cNvSpPr txBox="true"/>
          <p:nvPr/>
        </p:nvSpPr>
        <p:spPr>
          <a:xfrm rot="0">
            <a:off x="8659015" y="4807557"/>
            <a:ext cx="7707571" cy="4657725"/>
          </a:xfrm>
          <a:prstGeom prst="rect">
            <a:avLst/>
          </a:prstGeom>
        </p:spPr>
        <p:txBody>
          <a:bodyPr anchor="t" rtlCol="false" tIns="0" lIns="0" bIns="0" rIns="0">
            <a:spAutoFit/>
          </a:bodyPr>
          <a:lstStyle/>
          <a:p>
            <a:pPr algn="l" marL="0" indent="0" lvl="0">
              <a:lnSpc>
                <a:spcPts val="2699"/>
              </a:lnSpc>
              <a:spcBef>
                <a:spcPct val="0"/>
              </a:spcBef>
            </a:pPr>
            <a:r>
              <a:rPr lang="en-US" b="true" sz="1999" spc="119">
                <a:solidFill>
                  <a:srgbClr val="000000"/>
                </a:solidFill>
                <a:latin typeface="DM Sans Bold"/>
                <a:ea typeface="DM Sans Bold"/>
                <a:cs typeface="DM Sans Bold"/>
                <a:sym typeface="DM Sans Bold"/>
              </a:rPr>
              <a:t>Recursiva:</a:t>
            </a:r>
            <a:r>
              <a:rPr lang="en-US" sz="1999" spc="119">
                <a:solidFill>
                  <a:srgbClr val="000000"/>
                </a:solidFill>
                <a:latin typeface="DM Sans"/>
                <a:ea typeface="DM Sans"/>
                <a:cs typeface="DM Sans"/>
                <a:sym typeface="DM Sans"/>
              </a:rPr>
              <a:t> é um processo com uso intenso de memória. Dois pontos de melhoria seria evitar a duplicidade de dados de </a:t>
            </a:r>
            <a:r>
              <a:rPr lang="en-US" sz="1999" i="true" spc="119">
                <a:solidFill>
                  <a:srgbClr val="000000"/>
                </a:solidFill>
                <a:latin typeface="DM Sans Italics"/>
                <a:ea typeface="DM Sans Italics"/>
                <a:cs typeface="DM Sans Italics"/>
                <a:sym typeface="DM Sans Italics"/>
              </a:rPr>
              <a:t>path</a:t>
            </a:r>
            <a:r>
              <a:rPr lang="en-US" sz="1999" spc="119">
                <a:solidFill>
                  <a:srgbClr val="000000"/>
                </a:solidFill>
                <a:latin typeface="DM Sans"/>
                <a:ea typeface="DM Sans"/>
                <a:cs typeface="DM Sans"/>
                <a:sym typeface="DM Sans"/>
              </a:rPr>
              <a:t> entre chamadas e implementar uma busca mais eficiente para evitar pontos duplicados.</a:t>
            </a:r>
          </a:p>
          <a:p>
            <a:pPr algn="l" marL="0" indent="0" lvl="0">
              <a:lnSpc>
                <a:spcPts val="2699"/>
              </a:lnSpc>
              <a:spcBef>
                <a:spcPct val="0"/>
              </a:spcBef>
            </a:pPr>
          </a:p>
          <a:p>
            <a:pPr algn="l" marL="0" indent="0" lvl="0">
              <a:lnSpc>
                <a:spcPts val="2699"/>
              </a:lnSpc>
              <a:spcBef>
                <a:spcPct val="0"/>
              </a:spcBef>
            </a:pPr>
            <a:r>
              <a:rPr lang="en-US" b="true" sz="1999" spc="119" u="none">
                <a:solidFill>
                  <a:srgbClr val="000000"/>
                </a:solidFill>
                <a:latin typeface="DM Sans Bold"/>
                <a:ea typeface="DM Sans Bold"/>
                <a:cs typeface="DM Sans Bold"/>
                <a:sym typeface="DM Sans Bold"/>
              </a:rPr>
              <a:t>Iterativa:</a:t>
            </a:r>
            <a:r>
              <a:rPr lang="en-US" sz="1999" spc="119" u="none">
                <a:solidFill>
                  <a:srgbClr val="000000"/>
                </a:solidFill>
                <a:latin typeface="DM Sans"/>
                <a:ea typeface="DM Sans"/>
                <a:cs typeface="DM Sans"/>
                <a:sym typeface="DM Sans"/>
              </a:rPr>
              <a:t> Duis aute irure dolor in reprehenderit in voluptate velit esse cillum dolore eu fugiat nulla pariatur. Excepteur sint occaecat cupidatat non proident, sunt in culpa qui officia deserunt mollit anim id est laborum.</a:t>
            </a:r>
          </a:p>
          <a:p>
            <a:pPr algn="l" marL="0" indent="0" lvl="0">
              <a:lnSpc>
                <a:spcPts val="2699"/>
              </a:lnSpc>
              <a:spcBef>
                <a:spcPct val="0"/>
              </a:spcBef>
            </a:pPr>
          </a:p>
          <a:p>
            <a:pPr algn="l" marL="0" indent="0" lvl="0">
              <a:lnSpc>
                <a:spcPts val="2699"/>
              </a:lnSpc>
              <a:spcBef>
                <a:spcPct val="0"/>
              </a:spcBef>
            </a:pPr>
            <a:r>
              <a:rPr lang="en-US" sz="1999" spc="119" u="none">
                <a:solidFill>
                  <a:srgbClr val="000000"/>
                </a:solidFill>
                <a:latin typeface="DM Sans"/>
                <a:ea typeface="DM Sans"/>
                <a:cs typeface="DM Sans"/>
                <a:sym typeface="DM Sans"/>
              </a:rPr>
              <a:t>Ambos os algoritmos não buscam necessáriamentepelo melhor caminho possível, apenas o primeiro que consigam encontrar. Garantir o melhor caminho envolveria explorar todos os caminhos possíveis.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4530689" y="2713930"/>
            <a:ext cx="9061378" cy="2467678"/>
          </a:xfrm>
          <a:prstGeom prst="rect">
            <a:avLst/>
          </a:prstGeom>
        </p:spPr>
        <p:txBody>
          <a:bodyPr anchor="t" rtlCol="false" tIns="0" lIns="0" bIns="0" rIns="0">
            <a:spAutoFit/>
          </a:bodyPr>
          <a:lstStyle/>
          <a:p>
            <a:pPr algn="ctr">
              <a:lnSpc>
                <a:spcPts val="9307"/>
              </a:lnSpc>
            </a:pPr>
            <a:r>
              <a:rPr lang="en-US" b="true" sz="10698">
                <a:solidFill>
                  <a:srgbClr val="000000"/>
                </a:solidFill>
                <a:latin typeface="DM Sans Bold"/>
                <a:ea typeface="DM Sans Bold"/>
                <a:cs typeface="DM Sans Bold"/>
                <a:sym typeface="DM Sans Bold"/>
              </a:rPr>
              <a:t>Obrigado pela atenção!</a:t>
            </a:r>
          </a:p>
        </p:txBody>
      </p:sp>
      <p:sp>
        <p:nvSpPr>
          <p:cNvPr name="TextBox 17" id="17"/>
          <p:cNvSpPr txBox="true"/>
          <p:nvPr/>
        </p:nvSpPr>
        <p:spPr>
          <a:xfrm rot="0">
            <a:off x="4831481" y="5591733"/>
            <a:ext cx="8459795" cy="578026"/>
          </a:xfrm>
          <a:prstGeom prst="rect">
            <a:avLst/>
          </a:prstGeom>
        </p:spPr>
        <p:txBody>
          <a:bodyPr anchor="t" rtlCol="false" tIns="0" lIns="0" bIns="0" rIns="0">
            <a:spAutoFit/>
          </a:bodyPr>
          <a:lstStyle/>
          <a:p>
            <a:pPr algn="ctr">
              <a:lnSpc>
                <a:spcPts val="4381"/>
              </a:lnSpc>
            </a:pPr>
            <a:r>
              <a:rPr lang="en-US" b="true" sz="4381" spc="-87" u="sng">
                <a:solidFill>
                  <a:srgbClr val="000000"/>
                </a:solidFill>
                <a:latin typeface="DM Sans Bold"/>
                <a:ea typeface="DM Sans Bold"/>
                <a:cs typeface="DM Sans Bold"/>
                <a:sym typeface="DM Sans Bold"/>
                <a:hlinkClick r:id="rId29" tooltip="https://github.com/RodrigoZanetti175/labyrinth_bruteforce"/>
              </a:rPr>
              <a:t>www.github.com - iterativo</a:t>
            </a:r>
          </a:p>
        </p:txBody>
      </p:sp>
      <p:sp>
        <p:nvSpPr>
          <p:cNvPr name="TextBox 18" id="18"/>
          <p:cNvSpPr txBox="true"/>
          <p:nvPr/>
        </p:nvSpPr>
        <p:spPr>
          <a:xfrm rot="0">
            <a:off x="4831481" y="6970066"/>
            <a:ext cx="8459795" cy="578026"/>
          </a:xfrm>
          <a:prstGeom prst="rect">
            <a:avLst/>
          </a:prstGeom>
        </p:spPr>
        <p:txBody>
          <a:bodyPr anchor="t" rtlCol="false" tIns="0" lIns="0" bIns="0" rIns="0">
            <a:spAutoFit/>
          </a:bodyPr>
          <a:lstStyle/>
          <a:p>
            <a:pPr algn="ctr">
              <a:lnSpc>
                <a:spcPts val="4381"/>
              </a:lnSpc>
            </a:pPr>
            <a:r>
              <a:rPr lang="en-US" b="true" sz="4381" spc="-87" u="sng">
                <a:solidFill>
                  <a:srgbClr val="000000"/>
                </a:solidFill>
                <a:latin typeface="DM Sans Bold"/>
                <a:ea typeface="DM Sans Bold"/>
                <a:cs typeface="DM Sans Bold"/>
                <a:sym typeface="DM Sans Bold"/>
                <a:hlinkClick r:id="rId30" tooltip="https://github.com/JorgeTerence/labirinto"/>
              </a:rPr>
              <a:t>www.github.com - recursivo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Explicação da Ideia</a:t>
            </a:r>
          </a:p>
        </p:txBody>
      </p:sp>
      <p:sp>
        <p:nvSpPr>
          <p:cNvPr name="TextBox 5" id="5"/>
          <p:cNvSpPr txBox="true"/>
          <p:nvPr/>
        </p:nvSpPr>
        <p:spPr>
          <a:xfrm rot="0">
            <a:off x="1504950" y="4807557"/>
            <a:ext cx="7707571" cy="3324225"/>
          </a:xfrm>
          <a:prstGeom prst="rect">
            <a:avLst/>
          </a:prstGeom>
        </p:spPr>
        <p:txBody>
          <a:bodyPr anchor="t" rtlCol="false" tIns="0" lIns="0" bIns="0" rIns="0">
            <a:spAutoFit/>
          </a:bodyPr>
          <a:lstStyle/>
          <a:p>
            <a:pPr algn="just">
              <a:lnSpc>
                <a:spcPts val="2699"/>
              </a:lnSpc>
            </a:pPr>
            <a:r>
              <a:rPr lang="en-US" sz="1999" spc="119">
                <a:solidFill>
                  <a:srgbClr val="000000"/>
                </a:solidFill>
                <a:latin typeface="DM Sans"/>
                <a:ea typeface="DM Sans"/>
                <a:cs typeface="DM Sans"/>
                <a:sym typeface="DM Sans"/>
              </a:rPr>
              <a:t>Após um brainstorm de ideias, para decidir qual problema trataríamos, passando mapeação de objetos 3D usando voxels e calculador de colisão de laser em triângulo num espaço 3D, decidimos adotar a ideia de um </a:t>
            </a:r>
            <a:r>
              <a:rPr lang="en-US" b="true" sz="1999" spc="119">
                <a:solidFill>
                  <a:srgbClr val="000000"/>
                </a:solidFill>
                <a:latin typeface="DM Sans Bold"/>
                <a:ea typeface="DM Sans Bold"/>
                <a:cs typeface="DM Sans Bold"/>
                <a:sym typeface="DM Sans Bold"/>
              </a:rPr>
              <a:t>Explorador de Labirintos.</a:t>
            </a:r>
          </a:p>
          <a:p>
            <a:pPr algn="just">
              <a:lnSpc>
                <a:spcPts val="2699"/>
              </a:lnSpc>
            </a:pPr>
          </a:p>
          <a:p>
            <a:pPr algn="just" marL="0" indent="0" lvl="0">
              <a:lnSpc>
                <a:spcPts val="2699"/>
              </a:lnSpc>
              <a:spcBef>
                <a:spcPct val="0"/>
              </a:spcBef>
            </a:pPr>
            <a:r>
              <a:rPr lang="en-US" sz="1999" spc="119">
                <a:solidFill>
                  <a:srgbClr val="000000"/>
                </a:solidFill>
                <a:latin typeface="DM Sans"/>
                <a:ea typeface="DM Sans"/>
                <a:cs typeface="DM Sans"/>
                <a:sym typeface="DM Sans"/>
              </a:rPr>
              <a:t>O explorador de labirintos recebe um labirinto formatado em um texto onde os valores “1” representam paredes, os valores “2” os pontos de início e fim, e os valores “0” os pontos que compõem as partes navegáveis do labirinto.</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514211" y="4651112"/>
            <a:ext cx="4420745"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Tópicos</a:t>
            </a:r>
          </a:p>
        </p:txBody>
      </p:sp>
      <p:grpSp>
        <p:nvGrpSpPr>
          <p:cNvPr name="Group 4" id="4"/>
          <p:cNvGrpSpPr/>
          <p:nvPr/>
        </p:nvGrpSpPr>
        <p:grpSpPr>
          <a:xfrm rot="0">
            <a:off x="9975489" y="1170261"/>
            <a:ext cx="6998061" cy="2561528"/>
            <a:chOff x="0" y="0"/>
            <a:chExt cx="2342659" cy="857492"/>
          </a:xfrm>
        </p:grpSpPr>
        <p:sp>
          <p:nvSpPr>
            <p:cNvPr name="Freeform 5" id="5"/>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6" id="6"/>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8" id="8"/>
          <p:cNvGrpSpPr/>
          <p:nvPr/>
        </p:nvGrpSpPr>
        <p:grpSpPr>
          <a:xfrm rot="0">
            <a:off x="9975489" y="3862348"/>
            <a:ext cx="6998061" cy="2561528"/>
            <a:chOff x="0" y="0"/>
            <a:chExt cx="2342659" cy="857492"/>
          </a:xfrm>
        </p:grpSpPr>
        <p:sp>
          <p:nvSpPr>
            <p:cNvPr name="Freeform 9" id="9"/>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0" id="10"/>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9975489" y="6557226"/>
            <a:ext cx="6998061" cy="2561528"/>
            <a:chOff x="0" y="0"/>
            <a:chExt cx="2342659" cy="857492"/>
          </a:xfrm>
        </p:grpSpPr>
        <p:sp>
          <p:nvSpPr>
            <p:cNvPr name="Freeform 12" id="12"/>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3" id="13"/>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5" id="15"/>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16" id="16"/>
          <p:cNvSpPr txBox="true"/>
          <p:nvPr/>
        </p:nvSpPr>
        <p:spPr>
          <a:xfrm rot="0">
            <a:off x="12218908" y="2020495"/>
            <a:ext cx="4132127" cy="794385"/>
          </a:xfrm>
          <a:prstGeom prst="rect">
            <a:avLst/>
          </a:prstGeom>
        </p:spPr>
        <p:txBody>
          <a:bodyPr anchor="t" rtlCol="false" tIns="0" lIns="0" bIns="0" rIns="0">
            <a:spAutoFit/>
          </a:bodyPr>
          <a:lstStyle/>
          <a:p>
            <a:pPr algn="just" marL="0" indent="0" lvl="0">
              <a:lnSpc>
                <a:spcPts val="6480"/>
              </a:lnSpc>
              <a:spcBef>
                <a:spcPct val="0"/>
              </a:spcBef>
            </a:pPr>
            <a:r>
              <a:rPr lang="en-US" sz="4800" spc="76">
                <a:solidFill>
                  <a:srgbClr val="000000"/>
                </a:solidFill>
                <a:latin typeface="DM Sans"/>
                <a:ea typeface="DM Sans"/>
                <a:cs typeface="DM Sans"/>
                <a:sym typeface="DM Sans"/>
              </a:rPr>
              <a:t>Soluções</a:t>
            </a:r>
          </a:p>
        </p:txBody>
      </p:sp>
      <p:sp>
        <p:nvSpPr>
          <p:cNvPr name="Freeform 17" id="17"/>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9" id="19"/>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0" id="20"/>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21" id="21"/>
          <p:cNvSpPr txBox="true"/>
          <p:nvPr/>
        </p:nvSpPr>
        <p:spPr>
          <a:xfrm rot="0">
            <a:off x="12218908" y="4712582"/>
            <a:ext cx="2207151" cy="794385"/>
          </a:xfrm>
          <a:prstGeom prst="rect">
            <a:avLst/>
          </a:prstGeom>
        </p:spPr>
        <p:txBody>
          <a:bodyPr anchor="t" rtlCol="false" tIns="0" lIns="0" bIns="0" rIns="0">
            <a:spAutoFit/>
          </a:bodyPr>
          <a:lstStyle/>
          <a:p>
            <a:pPr algn="just" marL="0" indent="0" lvl="0">
              <a:lnSpc>
                <a:spcPts val="6480"/>
              </a:lnSpc>
              <a:spcBef>
                <a:spcPct val="0"/>
              </a:spcBef>
            </a:pPr>
            <a:r>
              <a:rPr lang="en-US" sz="4800" spc="76">
                <a:solidFill>
                  <a:srgbClr val="000000"/>
                </a:solidFill>
                <a:latin typeface="DM Sans"/>
                <a:ea typeface="DM Sans"/>
                <a:cs typeface="DM Sans"/>
                <a:sym typeface="DM Sans"/>
              </a:rPr>
              <a:t>Análise</a:t>
            </a:r>
          </a:p>
        </p:txBody>
      </p:sp>
      <p:sp>
        <p:nvSpPr>
          <p:cNvPr name="TextBox 22" id="22"/>
          <p:cNvSpPr txBox="true"/>
          <p:nvPr/>
        </p:nvSpPr>
        <p:spPr>
          <a:xfrm rot="0">
            <a:off x="12218908" y="7404951"/>
            <a:ext cx="4132127" cy="794385"/>
          </a:xfrm>
          <a:prstGeom prst="rect">
            <a:avLst/>
          </a:prstGeom>
        </p:spPr>
        <p:txBody>
          <a:bodyPr anchor="t" rtlCol="false" tIns="0" lIns="0" bIns="0" rIns="0">
            <a:spAutoFit/>
          </a:bodyPr>
          <a:lstStyle/>
          <a:p>
            <a:pPr algn="just" marL="0" indent="0" lvl="0">
              <a:lnSpc>
                <a:spcPts val="6480"/>
              </a:lnSpc>
              <a:spcBef>
                <a:spcPct val="0"/>
              </a:spcBef>
            </a:pPr>
            <a:r>
              <a:rPr lang="en-US" sz="4800" spc="76">
                <a:solidFill>
                  <a:srgbClr val="000000"/>
                </a:solidFill>
                <a:latin typeface="DM Sans"/>
                <a:ea typeface="DM Sans"/>
                <a:cs typeface="DM Sans"/>
                <a:sym typeface="DM Sans"/>
              </a:rPr>
              <a:t>Conclusão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2345718"/>
            <a:ext cx="8092094"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Ideia por trás das soluções</a:t>
            </a:r>
          </a:p>
        </p:txBody>
      </p:sp>
      <p:sp>
        <p:nvSpPr>
          <p:cNvPr name="TextBox 6" id="6"/>
          <p:cNvSpPr txBox="true"/>
          <p:nvPr/>
        </p:nvSpPr>
        <p:spPr>
          <a:xfrm rot="0">
            <a:off x="1504950" y="5275426"/>
            <a:ext cx="7707571" cy="4082415"/>
          </a:xfrm>
          <a:prstGeom prst="rect">
            <a:avLst/>
          </a:prstGeom>
        </p:spPr>
        <p:txBody>
          <a:bodyPr anchor="t" rtlCol="false" tIns="0" lIns="0" bIns="0" rIns="0">
            <a:spAutoFit/>
          </a:bodyPr>
          <a:lstStyle/>
          <a:p>
            <a:pPr algn="just">
              <a:lnSpc>
                <a:spcPts val="2969"/>
              </a:lnSpc>
            </a:pPr>
            <a:r>
              <a:rPr lang="en-US" sz="2199" spc="131">
                <a:solidFill>
                  <a:srgbClr val="000000"/>
                </a:solidFill>
                <a:latin typeface="DM Sans"/>
                <a:ea typeface="DM Sans"/>
                <a:cs typeface="DM Sans"/>
                <a:sym typeface="DM Sans"/>
              </a:rPr>
              <a:t>Com a divisão do grupo em duplas, desenvolvemos os algoritmos de forma separada, o que, consequentemente, levou à algumas diferenças nas soluções abordadas pelas duas duplas.</a:t>
            </a:r>
          </a:p>
          <a:p>
            <a:pPr algn="just">
              <a:lnSpc>
                <a:spcPts val="2969"/>
              </a:lnSpc>
            </a:pPr>
          </a:p>
          <a:p>
            <a:pPr algn="just">
              <a:lnSpc>
                <a:spcPts val="2969"/>
              </a:lnSpc>
            </a:pPr>
            <a:r>
              <a:rPr lang="en-US" sz="2199" spc="131">
                <a:solidFill>
                  <a:srgbClr val="000000"/>
                </a:solidFill>
                <a:latin typeface="DM Sans"/>
                <a:ea typeface="DM Sans"/>
                <a:cs typeface="DM Sans"/>
                <a:sym typeface="DM Sans"/>
              </a:rPr>
              <a:t>A única ideia preservada entre ambas as duplas, foi o formato em que o labirinto é lido, sendo ele uma lista das linhas do labirinto, sendo assim, uma lista de listas</a:t>
            </a:r>
          </a:p>
          <a:p>
            <a:pPr algn="just">
              <a:lnSpc>
                <a:spcPts val="2969"/>
              </a:lnSpc>
            </a:pPr>
          </a:p>
          <a:p>
            <a:pPr algn="just" marL="0" indent="0" lvl="0">
              <a:lnSpc>
                <a:spcPts val="296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2468" t="-4815" r="-73555" b="-1563"/>
            </a:stretch>
          </a:blipFill>
        </p:spPr>
      </p:sp>
      <p:sp>
        <p:nvSpPr>
          <p:cNvPr name="Freeform 3" id="3"/>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AutoShape 11" id="11"/>
          <p:cNvSpPr/>
          <p:nvPr/>
        </p:nvSpPr>
        <p:spPr>
          <a:xfrm>
            <a:off x="9144000" y="1615405"/>
            <a:ext cx="0" cy="6993621"/>
          </a:xfrm>
          <a:prstGeom prst="line">
            <a:avLst/>
          </a:prstGeom>
          <a:ln cap="flat" w="38100">
            <a:solidFill>
              <a:srgbClr val="000000"/>
            </a:solidFill>
            <a:prstDash val="solid"/>
            <a:headEnd type="none" len="sm" w="sm"/>
            <a:tailEnd type="none" len="sm" w="sm"/>
          </a:ln>
        </p:spPr>
      </p:sp>
      <p:sp>
        <p:nvSpPr>
          <p:cNvPr name="TextBox 12" id="12"/>
          <p:cNvSpPr txBox="true"/>
          <p:nvPr/>
        </p:nvSpPr>
        <p:spPr>
          <a:xfrm rot="0">
            <a:off x="11468100" y="1767805"/>
            <a:ext cx="3972056" cy="912252"/>
          </a:xfrm>
          <a:prstGeom prst="rect">
            <a:avLst/>
          </a:prstGeom>
        </p:spPr>
        <p:txBody>
          <a:bodyPr anchor="t" rtlCol="false" tIns="0" lIns="0" bIns="0" rIns="0">
            <a:spAutoFit/>
          </a:bodyPr>
          <a:lstStyle/>
          <a:p>
            <a:pPr algn="ctr" marL="0" indent="0" lvl="1">
              <a:lnSpc>
                <a:spcPts val="6887"/>
              </a:lnSpc>
              <a:spcBef>
                <a:spcPct val="0"/>
              </a:spcBef>
            </a:pPr>
            <a:r>
              <a:rPr lang="en-US" b="true" sz="7100">
                <a:solidFill>
                  <a:srgbClr val="000000"/>
                </a:solidFill>
                <a:latin typeface="DM Sans Bold"/>
                <a:ea typeface="DM Sans Bold"/>
                <a:cs typeface="DM Sans Bold"/>
                <a:sym typeface="DM Sans Bold"/>
              </a:rPr>
              <a:t>Iterativa</a:t>
            </a:r>
          </a:p>
        </p:txBody>
      </p:sp>
      <p:sp>
        <p:nvSpPr>
          <p:cNvPr name="TextBox 13" id="13"/>
          <p:cNvSpPr txBox="true"/>
          <p:nvPr/>
        </p:nvSpPr>
        <p:spPr>
          <a:xfrm rot="0">
            <a:off x="2478094" y="1777330"/>
            <a:ext cx="4341652" cy="912252"/>
          </a:xfrm>
          <a:prstGeom prst="rect">
            <a:avLst/>
          </a:prstGeom>
        </p:spPr>
        <p:txBody>
          <a:bodyPr anchor="t" rtlCol="false" tIns="0" lIns="0" bIns="0" rIns="0">
            <a:spAutoFit/>
          </a:bodyPr>
          <a:lstStyle/>
          <a:p>
            <a:pPr algn="ctr" marL="0" indent="0" lvl="1">
              <a:lnSpc>
                <a:spcPts val="6887"/>
              </a:lnSpc>
              <a:spcBef>
                <a:spcPct val="0"/>
              </a:spcBef>
            </a:pPr>
            <a:r>
              <a:rPr lang="en-US" b="true" sz="7100">
                <a:solidFill>
                  <a:srgbClr val="000000"/>
                </a:solidFill>
                <a:latin typeface="DM Sans Bold"/>
                <a:ea typeface="DM Sans Bold"/>
                <a:cs typeface="DM Sans Bold"/>
                <a:sym typeface="DM Sans Bold"/>
              </a:rPr>
              <a:t>Recursiva</a:t>
            </a:r>
          </a:p>
        </p:txBody>
      </p:sp>
      <p:graphicFrame>
        <p:nvGraphicFramePr>
          <p:cNvPr name="Table 14" id="14"/>
          <p:cNvGraphicFramePr>
            <a:graphicFrameLocks noGrp="true"/>
          </p:cNvGraphicFramePr>
          <p:nvPr/>
        </p:nvGraphicFramePr>
        <p:xfrm>
          <a:off x="2831676" y="5143500"/>
          <a:ext cx="3801652" cy="2442637"/>
        </p:xfrm>
        <a:graphic>
          <a:graphicData uri="http://schemas.openxmlformats.org/drawingml/2006/table">
            <a:tbl>
              <a:tblPr/>
              <a:tblGrid>
                <a:gridCol w="1254501"/>
                <a:gridCol w="1259789"/>
                <a:gridCol w="1287362"/>
              </a:tblGrid>
              <a:tr h="812778">
                <a:tc>
                  <a:txBody>
                    <a:bodyPr anchor="t" rtlCol="false"/>
                    <a:lstStyle/>
                    <a:p>
                      <a:pPr algn="ctr">
                        <a:lnSpc>
                          <a:spcPts val="2940"/>
                        </a:lnSpc>
                        <a:defRPr/>
                      </a:pPr>
                      <a:r>
                        <a:rPr lang="en-US" sz="2100">
                          <a:solidFill>
                            <a:srgbClr val="000000"/>
                          </a:solidFill>
                          <a:latin typeface="JetBrains Mono"/>
                          <a:ea typeface="JetBrains Mono"/>
                          <a:cs typeface="JetBrains Mono"/>
                          <a:sym typeface="JetBrains Mono"/>
                        </a:rPr>
                        <a:t>(1,2)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A0A8B5"/>
                    </a:solidFill>
                  </a:tcPr>
                </a:tc>
                <a:tc>
                  <a:txBody>
                    <a:bodyPr anchor="t" rtlCol="false"/>
                    <a:lstStyle/>
                    <a:p>
                      <a:pPr algn="ctr">
                        <a:lnSpc>
                          <a:spcPts val="2940"/>
                        </a:lnSpc>
                        <a:defRPr/>
                      </a:pPr>
                      <a:r>
                        <a:rPr lang="en-US" sz="2100">
                          <a:solidFill>
                            <a:srgbClr val="000000"/>
                          </a:solidFill>
                          <a:latin typeface="JetBrains Mono"/>
                          <a:ea typeface="JetBrains Mono"/>
                          <a:cs typeface="JetBrains Mono"/>
                          <a:sym typeface="JetBrains Mono"/>
                        </a:rPr>
                        <a:t>(2,2)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AB7E2"/>
                    </a:solidFill>
                  </a:tcPr>
                </a:tc>
                <a:tc>
                  <a:txBody>
                    <a:bodyPr anchor="t" rtlCol="false"/>
                    <a:lstStyle/>
                    <a:p>
                      <a:pPr algn="ctr">
                        <a:lnSpc>
                          <a:spcPts val="2940"/>
                        </a:lnSpc>
                        <a:defRPr/>
                      </a:pPr>
                      <a:r>
                        <a:rPr lang="en-US" sz="2100">
                          <a:solidFill>
                            <a:srgbClr val="000000"/>
                          </a:solidFill>
                          <a:latin typeface="JetBrains Mono"/>
                          <a:ea typeface="JetBrains Mono"/>
                          <a:cs typeface="JetBrains Mono"/>
                          <a:sym typeface="JetBrains Mono"/>
                        </a:rPr>
                        <a:t>(3,2)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A0A8B5"/>
                    </a:solidFill>
                  </a:tcPr>
                </a:tc>
              </a:tr>
              <a:tr h="812778">
                <a:tc>
                  <a:txBody>
                    <a:bodyPr anchor="t" rtlCol="false"/>
                    <a:lstStyle/>
                    <a:p>
                      <a:pPr algn="ctr">
                        <a:lnSpc>
                          <a:spcPts val="2940"/>
                        </a:lnSpc>
                        <a:defRPr/>
                      </a:pPr>
                      <a:r>
                        <a:rPr lang="en-US" sz="2100">
                          <a:solidFill>
                            <a:srgbClr val="000000"/>
                          </a:solidFill>
                          <a:latin typeface="JetBrains Mono"/>
                          <a:ea typeface="JetBrains Mono"/>
                          <a:cs typeface="JetBrains Mono"/>
                          <a:sym typeface="JetBrains Mono"/>
                        </a:rPr>
                        <a:t>(1,3)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AB7E2"/>
                    </a:solidFill>
                  </a:tcPr>
                </a:tc>
                <a:tc>
                  <a:txBody>
                    <a:bodyPr anchor="t" rtlCol="false"/>
                    <a:lstStyle/>
                    <a:p>
                      <a:pPr algn="ctr">
                        <a:lnSpc>
                          <a:spcPts val="2940"/>
                        </a:lnSpc>
                        <a:defRPr/>
                      </a:pPr>
                      <a:r>
                        <a:rPr lang="en-US" sz="2100">
                          <a:solidFill>
                            <a:srgbClr val="000000"/>
                          </a:solidFill>
                          <a:latin typeface="JetBrains Mono"/>
                          <a:ea typeface="JetBrains Mono"/>
                          <a:cs typeface="JetBrains Mono"/>
                          <a:sym typeface="JetBrains Mono"/>
                        </a:rPr>
                        <a:t>(2,3)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E5E5E2"/>
                    </a:solidFill>
                  </a:tcPr>
                </a:tc>
                <a:tc>
                  <a:txBody>
                    <a:bodyPr anchor="t" rtlCol="false"/>
                    <a:lstStyle/>
                    <a:p>
                      <a:pPr algn="ctr">
                        <a:lnSpc>
                          <a:spcPts val="2940"/>
                        </a:lnSpc>
                        <a:defRPr/>
                      </a:pPr>
                      <a:r>
                        <a:rPr lang="en-US" sz="2100">
                          <a:solidFill>
                            <a:srgbClr val="000000"/>
                          </a:solidFill>
                          <a:latin typeface="JetBrains Mono"/>
                          <a:ea typeface="JetBrains Mono"/>
                          <a:cs typeface="JetBrains Mono"/>
                          <a:sym typeface="JetBrains Mono"/>
                        </a:rPr>
                        <a:t>(3,3)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AB7E2"/>
                    </a:solidFill>
                  </a:tcPr>
                </a:tc>
              </a:tr>
              <a:tr h="817082">
                <a:tc>
                  <a:txBody>
                    <a:bodyPr anchor="t" rtlCol="false"/>
                    <a:lstStyle/>
                    <a:p>
                      <a:pPr algn="ctr">
                        <a:lnSpc>
                          <a:spcPts val="2940"/>
                        </a:lnSpc>
                        <a:defRPr/>
                      </a:pPr>
                      <a:r>
                        <a:rPr lang="en-US" sz="2100">
                          <a:solidFill>
                            <a:srgbClr val="000000"/>
                          </a:solidFill>
                          <a:latin typeface="JetBrains Mono"/>
                          <a:ea typeface="JetBrains Mono"/>
                          <a:cs typeface="JetBrains Mono"/>
                          <a:sym typeface="JetBrains Mono"/>
                        </a:rPr>
                        <a:t>(1,4)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A0A8B5"/>
                    </a:solidFill>
                  </a:tcPr>
                </a:tc>
                <a:tc>
                  <a:txBody>
                    <a:bodyPr anchor="t" rtlCol="false"/>
                    <a:lstStyle/>
                    <a:p>
                      <a:pPr algn="ctr">
                        <a:lnSpc>
                          <a:spcPts val="2940"/>
                        </a:lnSpc>
                        <a:defRPr/>
                      </a:pPr>
                      <a:r>
                        <a:rPr lang="en-US" sz="2100">
                          <a:solidFill>
                            <a:srgbClr val="000000"/>
                          </a:solidFill>
                          <a:latin typeface="JetBrains Mono"/>
                          <a:ea typeface="JetBrains Mono"/>
                          <a:cs typeface="JetBrains Mono"/>
                          <a:sym typeface="JetBrains Mono"/>
                        </a:rPr>
                        <a:t>(2,4)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AB7E2"/>
                    </a:solidFill>
                  </a:tcPr>
                </a:tc>
                <a:tc>
                  <a:txBody>
                    <a:bodyPr anchor="t" rtlCol="false"/>
                    <a:lstStyle/>
                    <a:p>
                      <a:pPr algn="ctr">
                        <a:lnSpc>
                          <a:spcPts val="2940"/>
                        </a:lnSpc>
                        <a:defRPr/>
                      </a:pPr>
                      <a:r>
                        <a:rPr lang="en-US" sz="2100">
                          <a:solidFill>
                            <a:srgbClr val="000000"/>
                          </a:solidFill>
                          <a:latin typeface="JetBrains Mono"/>
                          <a:ea typeface="JetBrains Mono"/>
                          <a:cs typeface="JetBrains Mono"/>
                          <a:sym typeface="JetBrains Mono"/>
                        </a:rPr>
                        <a:t>(3,4)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A0A8B5"/>
                    </a:solidFill>
                  </a:tcPr>
                </a:tc>
              </a:tr>
            </a:tbl>
          </a:graphicData>
        </a:graphic>
      </p:graphicFrame>
      <p:sp>
        <p:nvSpPr>
          <p:cNvPr name="TextBox 15" id="15"/>
          <p:cNvSpPr txBox="true"/>
          <p:nvPr/>
        </p:nvSpPr>
        <p:spPr>
          <a:xfrm rot="0">
            <a:off x="9856541" y="3175357"/>
            <a:ext cx="7707571" cy="2967990"/>
          </a:xfrm>
          <a:prstGeom prst="rect">
            <a:avLst/>
          </a:prstGeom>
        </p:spPr>
        <p:txBody>
          <a:bodyPr anchor="t" rtlCol="false" tIns="0" lIns="0" bIns="0" rIns="0">
            <a:spAutoFit/>
          </a:bodyPr>
          <a:lstStyle/>
          <a:p>
            <a:pPr algn="just" marL="0" indent="0" lvl="0">
              <a:lnSpc>
                <a:spcPts val="2969"/>
              </a:lnSpc>
              <a:spcBef>
                <a:spcPct val="0"/>
              </a:spcBef>
            </a:pPr>
            <a:r>
              <a:rPr lang="en-US" sz="2199" spc="131">
                <a:solidFill>
                  <a:srgbClr val="000000"/>
                </a:solidFill>
                <a:latin typeface="DM Sans"/>
                <a:ea typeface="DM Sans"/>
                <a:cs typeface="DM Sans"/>
                <a:sym typeface="DM Sans"/>
              </a:rPr>
              <a:t>O algoritmo é capaz de iterar pelos pontos de intersecção do labirinto, que são obtidos através de um mapeamento prévio, de forma a montar caminhos que levem ao próximo ponto de intersecção, desde que não leve a um caminho sem saída. Portanto, o algoritmo passará pelos pontos de intersecção do labirinto até chegar ao ponto de saída do labirinto.</a:t>
            </a:r>
          </a:p>
        </p:txBody>
      </p:sp>
      <p:sp>
        <p:nvSpPr>
          <p:cNvPr name="TextBox 16" id="16"/>
          <p:cNvSpPr txBox="true"/>
          <p:nvPr/>
        </p:nvSpPr>
        <p:spPr>
          <a:xfrm rot="0">
            <a:off x="878716" y="3175357"/>
            <a:ext cx="7707571" cy="1482090"/>
          </a:xfrm>
          <a:prstGeom prst="rect">
            <a:avLst/>
          </a:prstGeom>
        </p:spPr>
        <p:txBody>
          <a:bodyPr anchor="t" rtlCol="false" tIns="0" lIns="0" bIns="0" rIns="0">
            <a:spAutoFit/>
          </a:bodyPr>
          <a:lstStyle/>
          <a:p>
            <a:pPr algn="just" marL="0" indent="0" lvl="0">
              <a:lnSpc>
                <a:spcPts val="2969"/>
              </a:lnSpc>
              <a:spcBef>
                <a:spcPct val="0"/>
              </a:spcBef>
            </a:pPr>
            <a:r>
              <a:rPr lang="en-US" sz="2199" spc="131">
                <a:solidFill>
                  <a:srgbClr val="000000"/>
                </a:solidFill>
                <a:latin typeface="DM Sans"/>
                <a:ea typeface="DM Sans"/>
                <a:cs typeface="DM Sans"/>
                <a:sym typeface="DM Sans"/>
              </a:rPr>
              <a:t>A função </a:t>
            </a:r>
            <a:r>
              <a:rPr lang="en-US" b="true" sz="2199" i="true" spc="131">
                <a:solidFill>
                  <a:srgbClr val="000000"/>
                </a:solidFill>
                <a:latin typeface="DM Sans Bold Italics"/>
                <a:ea typeface="DM Sans Bold Italics"/>
                <a:cs typeface="DM Sans Bold Italics"/>
                <a:sym typeface="DM Sans Bold Italics"/>
              </a:rPr>
              <a:t>navigate</a:t>
            </a:r>
            <a:r>
              <a:rPr lang="en-US" sz="2199" spc="131">
                <a:solidFill>
                  <a:srgbClr val="000000"/>
                </a:solidFill>
                <a:latin typeface="DM Sans"/>
                <a:ea typeface="DM Sans"/>
                <a:cs typeface="DM Sans"/>
                <a:sym typeface="DM Sans"/>
              </a:rPr>
              <a:t> começa no ponto de partida, explorando os vizinhos de cada célula. A cada movimento, uma nova chamada de </a:t>
            </a:r>
            <a:r>
              <a:rPr lang="en-US" sz="2199" i="true" spc="131">
                <a:solidFill>
                  <a:srgbClr val="000000"/>
                </a:solidFill>
                <a:latin typeface="DM Sans Italics"/>
                <a:ea typeface="DM Sans Italics"/>
                <a:cs typeface="DM Sans Italics"/>
                <a:sym typeface="DM Sans Italics"/>
              </a:rPr>
              <a:t>navigate</a:t>
            </a:r>
            <a:r>
              <a:rPr lang="en-US" sz="2199" spc="131">
                <a:solidFill>
                  <a:srgbClr val="000000"/>
                </a:solidFill>
                <a:latin typeface="DM Sans"/>
                <a:ea typeface="DM Sans"/>
                <a:cs typeface="DM Sans"/>
                <a:sym typeface="DM Sans"/>
              </a:rPr>
              <a:t> é empurrada à pilha de memória.</a:t>
            </a:r>
          </a:p>
        </p:txBody>
      </p:sp>
      <p:sp>
        <p:nvSpPr>
          <p:cNvPr name="TextBox 17" id="17"/>
          <p:cNvSpPr txBox="true"/>
          <p:nvPr/>
        </p:nvSpPr>
        <p:spPr>
          <a:xfrm rot="0">
            <a:off x="1379701" y="8033812"/>
            <a:ext cx="6705600" cy="372745"/>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JetBrains Mono"/>
                <a:ea typeface="JetBrains Mono"/>
                <a:cs typeface="JetBrains Mono"/>
                <a:sym typeface="JetBrains Mono"/>
              </a:rPr>
              <a:t>path = [[0,1], [1,1], [2,1], [2,2], ...]</a:t>
            </a:r>
          </a:p>
        </p:txBody>
      </p:sp>
      <p:sp>
        <p:nvSpPr>
          <p:cNvPr name="TextBox 18" id="18"/>
          <p:cNvSpPr txBox="true"/>
          <p:nvPr/>
        </p:nvSpPr>
        <p:spPr>
          <a:xfrm rot="0">
            <a:off x="9856541" y="7453867"/>
            <a:ext cx="3461066" cy="321689"/>
          </a:xfrm>
          <a:prstGeom prst="rect">
            <a:avLst/>
          </a:prstGeom>
        </p:spPr>
        <p:txBody>
          <a:bodyPr anchor="t" rtlCol="false" tIns="0" lIns="0" bIns="0" rIns="0">
            <a:spAutoFit/>
          </a:bodyPr>
          <a:lstStyle/>
          <a:p>
            <a:pPr algn="ctr" marL="0" indent="0" lvl="1">
              <a:lnSpc>
                <a:spcPts val="2458"/>
              </a:lnSpc>
              <a:spcBef>
                <a:spcPct val="0"/>
              </a:spcBef>
            </a:pPr>
            <a:r>
              <a:rPr lang="en-US" b="true" sz="2534">
                <a:solidFill>
                  <a:srgbClr val="000000"/>
                </a:solidFill>
                <a:latin typeface="DM Sans Bold"/>
                <a:ea typeface="DM Sans Bold"/>
                <a:cs typeface="DM Sans Bold"/>
                <a:sym typeface="DM Sans Bold"/>
              </a:rPr>
              <a:t>Ponto de Intersecção:</a:t>
            </a:r>
          </a:p>
        </p:txBody>
      </p:sp>
      <p:graphicFrame>
        <p:nvGraphicFramePr>
          <p:cNvPr name="Table 19" id="19"/>
          <p:cNvGraphicFramePr>
            <a:graphicFrameLocks noGrp="true"/>
          </p:cNvGraphicFramePr>
          <p:nvPr/>
        </p:nvGraphicFramePr>
        <p:xfrm>
          <a:off x="13539330" y="6364056"/>
          <a:ext cx="3801652" cy="2444161"/>
        </p:xfrm>
        <a:graphic>
          <a:graphicData uri="http://schemas.openxmlformats.org/drawingml/2006/table">
            <a:tbl>
              <a:tblPr/>
              <a:tblGrid>
                <a:gridCol w="1254501"/>
                <a:gridCol w="1259789"/>
                <a:gridCol w="1287362"/>
              </a:tblGrid>
              <a:tr h="814318">
                <a:tc>
                  <a:txBody>
                    <a:bodyPr anchor="t" rtlCol="false"/>
                    <a:lstStyle/>
                    <a:p>
                      <a:pPr algn="ctr">
                        <a:lnSpc>
                          <a:spcPts val="2940"/>
                        </a:lnSpc>
                        <a:defRPr/>
                      </a:pPr>
                      <a:r>
                        <a:rPr lang="en-US" sz="2100">
                          <a:solidFill>
                            <a:srgbClr val="000000"/>
                          </a:solidFill>
                          <a:latin typeface="JetBrains Mono"/>
                          <a:ea typeface="JetBrains Mono"/>
                          <a:cs typeface="JetBrains Mono"/>
                          <a:sym typeface="JetBrains Mono"/>
                        </a:rPr>
                        <a:t>(1,2)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A0A8B5"/>
                    </a:solidFill>
                  </a:tcPr>
                </a:tc>
                <a:tc>
                  <a:txBody>
                    <a:bodyPr anchor="t" rtlCol="false"/>
                    <a:lstStyle/>
                    <a:p>
                      <a:pPr algn="ctr">
                        <a:lnSpc>
                          <a:spcPts val="2940"/>
                        </a:lnSpc>
                        <a:defRPr/>
                      </a:pPr>
                      <a:r>
                        <a:rPr lang="en-US" sz="2100">
                          <a:solidFill>
                            <a:srgbClr val="000000"/>
                          </a:solidFill>
                          <a:latin typeface="JetBrains Mono"/>
                          <a:ea typeface="JetBrains Mono"/>
                          <a:cs typeface="JetBrains Mono"/>
                          <a:sym typeface="JetBrains Mono"/>
                        </a:rPr>
                        <a:t>(2,2)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AB7E2"/>
                    </a:solidFill>
                  </a:tcPr>
                </a:tc>
                <a:tc>
                  <a:txBody>
                    <a:bodyPr anchor="t" rtlCol="false"/>
                    <a:lstStyle/>
                    <a:p>
                      <a:pPr algn="ctr">
                        <a:lnSpc>
                          <a:spcPts val="2940"/>
                        </a:lnSpc>
                        <a:defRPr/>
                      </a:pPr>
                      <a:r>
                        <a:rPr lang="en-US" sz="2100">
                          <a:solidFill>
                            <a:srgbClr val="000000"/>
                          </a:solidFill>
                          <a:latin typeface="JetBrains Mono"/>
                          <a:ea typeface="JetBrains Mono"/>
                          <a:cs typeface="JetBrains Mono"/>
                          <a:sym typeface="JetBrains Mono"/>
                        </a:rPr>
                        <a:t>(3,2)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A0A8B5"/>
                    </a:solidFill>
                  </a:tcPr>
                </a:tc>
              </a:tr>
              <a:tr h="812770">
                <a:tc>
                  <a:txBody>
                    <a:bodyPr anchor="t" rtlCol="false"/>
                    <a:lstStyle/>
                    <a:p>
                      <a:pPr algn="ctr">
                        <a:lnSpc>
                          <a:spcPts val="2940"/>
                        </a:lnSpc>
                        <a:defRPr/>
                      </a:pPr>
                      <a:r>
                        <a:rPr lang="en-US" sz="2100">
                          <a:solidFill>
                            <a:srgbClr val="000000"/>
                          </a:solidFill>
                          <a:latin typeface="JetBrains Mono"/>
                          <a:ea typeface="JetBrains Mono"/>
                          <a:cs typeface="JetBrains Mono"/>
                          <a:sym typeface="JetBrains Mono"/>
                        </a:rPr>
                        <a:t>(1,3)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AB7E2"/>
                    </a:solidFill>
                  </a:tcPr>
                </a:tc>
                <a:tc>
                  <a:txBody>
                    <a:bodyPr anchor="t" rtlCol="false"/>
                    <a:lstStyle/>
                    <a:p>
                      <a:pPr algn="ctr">
                        <a:lnSpc>
                          <a:spcPts val="2940"/>
                        </a:lnSpc>
                        <a:defRPr/>
                      </a:pPr>
                      <a:r>
                        <a:rPr lang="en-US" sz="2100">
                          <a:solidFill>
                            <a:srgbClr val="000000"/>
                          </a:solidFill>
                          <a:latin typeface="JetBrains Mono"/>
                          <a:ea typeface="JetBrains Mono"/>
                          <a:cs typeface="JetBrains Mono"/>
                          <a:sym typeface="JetBrains Mono"/>
                        </a:rPr>
                        <a:t>(2,3)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E5E5E2"/>
                    </a:solidFill>
                  </a:tcPr>
                </a:tc>
                <a:tc>
                  <a:txBody>
                    <a:bodyPr anchor="t" rtlCol="false"/>
                    <a:lstStyle/>
                    <a:p>
                      <a:pPr algn="ctr">
                        <a:lnSpc>
                          <a:spcPts val="2940"/>
                        </a:lnSpc>
                        <a:defRPr/>
                      </a:pPr>
                      <a:r>
                        <a:rPr lang="en-US" sz="2100">
                          <a:solidFill>
                            <a:srgbClr val="000000"/>
                          </a:solidFill>
                          <a:latin typeface="JetBrains Mono"/>
                          <a:ea typeface="JetBrains Mono"/>
                          <a:cs typeface="JetBrains Mono"/>
                          <a:sym typeface="JetBrains Mono"/>
                        </a:rPr>
                        <a:t>(3,3)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A0A8B5"/>
                    </a:solidFill>
                  </a:tcPr>
                </a:tc>
              </a:tr>
              <a:tr h="817073">
                <a:tc>
                  <a:txBody>
                    <a:bodyPr anchor="t" rtlCol="false"/>
                    <a:lstStyle/>
                    <a:p>
                      <a:pPr algn="ctr">
                        <a:lnSpc>
                          <a:spcPts val="2940"/>
                        </a:lnSpc>
                        <a:defRPr/>
                      </a:pPr>
                      <a:r>
                        <a:rPr lang="en-US" sz="2100">
                          <a:solidFill>
                            <a:srgbClr val="000000"/>
                          </a:solidFill>
                          <a:latin typeface="JetBrains Mono"/>
                          <a:ea typeface="JetBrains Mono"/>
                          <a:cs typeface="JetBrains Mono"/>
                          <a:sym typeface="JetBrains Mono"/>
                        </a:rPr>
                        <a:t>(1,4)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A0A8B5"/>
                    </a:solidFill>
                  </a:tcPr>
                </a:tc>
                <a:tc>
                  <a:txBody>
                    <a:bodyPr anchor="t" rtlCol="false"/>
                    <a:lstStyle/>
                    <a:p>
                      <a:pPr algn="ctr">
                        <a:lnSpc>
                          <a:spcPts val="2940"/>
                        </a:lnSpc>
                        <a:defRPr/>
                      </a:pPr>
                      <a:r>
                        <a:rPr lang="en-US" sz="2100">
                          <a:solidFill>
                            <a:srgbClr val="000000"/>
                          </a:solidFill>
                          <a:latin typeface="JetBrains Mono"/>
                          <a:ea typeface="JetBrains Mono"/>
                          <a:cs typeface="JetBrains Mono"/>
                          <a:sym typeface="JetBrains Mono"/>
                        </a:rPr>
                        <a:t>(2,4)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AB7E2"/>
                    </a:solidFill>
                  </a:tcPr>
                </a:tc>
                <a:tc>
                  <a:txBody>
                    <a:bodyPr anchor="t" rtlCol="false"/>
                    <a:lstStyle/>
                    <a:p>
                      <a:pPr algn="ctr">
                        <a:lnSpc>
                          <a:spcPts val="2940"/>
                        </a:lnSpc>
                        <a:defRPr/>
                      </a:pPr>
                      <a:r>
                        <a:rPr lang="en-US" sz="2100">
                          <a:solidFill>
                            <a:srgbClr val="000000"/>
                          </a:solidFill>
                          <a:latin typeface="JetBrains Mono"/>
                          <a:ea typeface="JetBrains Mono"/>
                          <a:cs typeface="JetBrains Mono"/>
                          <a:sym typeface="JetBrains Mono"/>
                        </a:rPr>
                        <a:t>(3,4)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A0A8B5"/>
                    </a:solidFill>
                  </a:tcPr>
                </a:tc>
              </a:tr>
            </a:tbl>
          </a:graphicData>
        </a:graphic>
      </p:graphicFrame>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2468" t="-4815" r="-73555" b="-1563"/>
            </a:stretch>
          </a:blipFill>
        </p:spPr>
      </p:sp>
      <p:sp>
        <p:nvSpPr>
          <p:cNvPr name="Freeform 3" id="3"/>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grpSp>
        <p:nvGrpSpPr>
          <p:cNvPr name="Group 11" id="11"/>
          <p:cNvGrpSpPr/>
          <p:nvPr/>
        </p:nvGrpSpPr>
        <p:grpSpPr>
          <a:xfrm rot="0">
            <a:off x="732367" y="3280132"/>
            <a:ext cx="16823267" cy="5332755"/>
            <a:chOff x="0" y="0"/>
            <a:chExt cx="22431022" cy="7110341"/>
          </a:xfrm>
        </p:grpSpPr>
        <p:sp>
          <p:nvSpPr>
            <p:cNvPr name="Freeform 12" id="12"/>
            <p:cNvSpPr/>
            <p:nvPr/>
          </p:nvSpPr>
          <p:spPr>
            <a:xfrm flipH="false" flipV="false" rot="0">
              <a:off x="0" y="0"/>
              <a:ext cx="7624341" cy="7110341"/>
            </a:xfrm>
            <a:custGeom>
              <a:avLst/>
              <a:gdLst/>
              <a:ahLst/>
              <a:cxnLst/>
              <a:rect r="r" b="b" t="t" l="l"/>
              <a:pathLst>
                <a:path h="7110341" w="7624341">
                  <a:moveTo>
                    <a:pt x="0" y="0"/>
                  </a:moveTo>
                  <a:lnTo>
                    <a:pt x="7624341" y="0"/>
                  </a:lnTo>
                  <a:lnTo>
                    <a:pt x="7624341" y="7110341"/>
                  </a:lnTo>
                  <a:lnTo>
                    <a:pt x="0" y="7110341"/>
                  </a:lnTo>
                  <a:lnTo>
                    <a:pt x="0" y="0"/>
                  </a:lnTo>
                  <a:close/>
                </a:path>
              </a:pathLst>
            </a:custGeom>
            <a:blipFill>
              <a:blip r:embed="rId19"/>
              <a:stretch>
                <a:fillRect l="0" t="0" r="0" b="0"/>
              </a:stretch>
            </a:blipFill>
          </p:spPr>
        </p:sp>
        <p:sp>
          <p:nvSpPr>
            <p:cNvPr name="Freeform 13" id="13"/>
            <p:cNvSpPr/>
            <p:nvPr/>
          </p:nvSpPr>
          <p:spPr>
            <a:xfrm flipH="false" flipV="false" rot="0">
              <a:off x="7892861" y="209255"/>
              <a:ext cx="14538161" cy="6691830"/>
            </a:xfrm>
            <a:custGeom>
              <a:avLst/>
              <a:gdLst/>
              <a:ahLst/>
              <a:cxnLst/>
              <a:rect r="r" b="b" t="t" l="l"/>
              <a:pathLst>
                <a:path h="6691830" w="14538161">
                  <a:moveTo>
                    <a:pt x="0" y="0"/>
                  </a:moveTo>
                  <a:lnTo>
                    <a:pt x="14538161" y="0"/>
                  </a:lnTo>
                  <a:lnTo>
                    <a:pt x="14538161" y="6691830"/>
                  </a:lnTo>
                  <a:lnTo>
                    <a:pt x="0" y="6691830"/>
                  </a:lnTo>
                  <a:lnTo>
                    <a:pt x="0" y="0"/>
                  </a:lnTo>
                  <a:close/>
                </a:path>
              </a:pathLst>
            </a:custGeom>
            <a:blipFill>
              <a:blip r:embed="rId20"/>
              <a:stretch>
                <a:fillRect l="0" t="0" r="0" b="0"/>
              </a:stretch>
            </a:blipFill>
          </p:spPr>
        </p:sp>
      </p:grpSp>
      <p:sp>
        <p:nvSpPr>
          <p:cNvPr name="TextBox 14" id="14"/>
          <p:cNvSpPr txBox="true"/>
          <p:nvPr/>
        </p:nvSpPr>
        <p:spPr>
          <a:xfrm rot="0">
            <a:off x="2478094" y="1777330"/>
            <a:ext cx="8294527" cy="912252"/>
          </a:xfrm>
          <a:prstGeom prst="rect">
            <a:avLst/>
          </a:prstGeom>
        </p:spPr>
        <p:txBody>
          <a:bodyPr anchor="t" rtlCol="false" tIns="0" lIns="0" bIns="0" rIns="0">
            <a:spAutoFit/>
          </a:bodyPr>
          <a:lstStyle/>
          <a:p>
            <a:pPr algn="ctr" marL="0" indent="0" lvl="1">
              <a:lnSpc>
                <a:spcPts val="6887"/>
              </a:lnSpc>
              <a:spcBef>
                <a:spcPct val="0"/>
              </a:spcBef>
            </a:pPr>
            <a:r>
              <a:rPr lang="en-US" b="true" sz="7100">
                <a:solidFill>
                  <a:srgbClr val="000000"/>
                </a:solidFill>
                <a:latin typeface="DM Sans Bold"/>
                <a:ea typeface="DM Sans Bold"/>
                <a:cs typeface="DM Sans Bold"/>
                <a:sym typeface="DM Sans Bold"/>
              </a:rPr>
              <a:t>Código - Recursiva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85760" t="-10562" r="-86847" b="-7310"/>
            </a:stretch>
          </a:blipFill>
        </p:spPr>
      </p:sp>
      <p:sp>
        <p:nvSpPr>
          <p:cNvPr name="Freeform 3" id="3"/>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3175632" y="798674"/>
            <a:ext cx="6363695" cy="4120493"/>
          </a:xfrm>
          <a:custGeom>
            <a:avLst/>
            <a:gdLst/>
            <a:ahLst/>
            <a:cxnLst/>
            <a:rect r="r" b="b" t="t" l="l"/>
            <a:pathLst>
              <a:path h="4120493" w="6363695">
                <a:moveTo>
                  <a:pt x="0" y="0"/>
                </a:moveTo>
                <a:lnTo>
                  <a:pt x="6363695" y="0"/>
                </a:lnTo>
                <a:lnTo>
                  <a:pt x="6363695" y="4120492"/>
                </a:lnTo>
                <a:lnTo>
                  <a:pt x="0" y="4120492"/>
                </a:lnTo>
                <a:lnTo>
                  <a:pt x="0" y="0"/>
                </a:lnTo>
                <a:close/>
              </a:path>
            </a:pathLst>
          </a:custGeom>
          <a:blipFill>
            <a:blip r:embed="rId19"/>
            <a:stretch>
              <a:fillRect l="0" t="0" r="0" b="0"/>
            </a:stretch>
          </a:blipFill>
        </p:spPr>
      </p:sp>
      <p:sp>
        <p:nvSpPr>
          <p:cNvPr name="Freeform 12" id="12"/>
          <p:cNvSpPr/>
          <p:nvPr/>
        </p:nvSpPr>
        <p:spPr>
          <a:xfrm flipH="false" flipV="false" rot="0">
            <a:off x="452427" y="4548910"/>
            <a:ext cx="6050326" cy="5263783"/>
          </a:xfrm>
          <a:custGeom>
            <a:avLst/>
            <a:gdLst/>
            <a:ahLst/>
            <a:cxnLst/>
            <a:rect r="r" b="b" t="t" l="l"/>
            <a:pathLst>
              <a:path h="5263783" w="6050326">
                <a:moveTo>
                  <a:pt x="0" y="0"/>
                </a:moveTo>
                <a:lnTo>
                  <a:pt x="6050326" y="0"/>
                </a:lnTo>
                <a:lnTo>
                  <a:pt x="6050326" y="5263783"/>
                </a:lnTo>
                <a:lnTo>
                  <a:pt x="0" y="5263783"/>
                </a:lnTo>
                <a:lnTo>
                  <a:pt x="0" y="0"/>
                </a:lnTo>
                <a:close/>
              </a:path>
            </a:pathLst>
          </a:custGeom>
          <a:blipFill>
            <a:blip r:embed="rId20"/>
            <a:stretch>
              <a:fillRect l="0" t="0" r="0" b="0"/>
            </a:stretch>
          </a:blipFill>
        </p:spPr>
      </p:sp>
      <p:sp>
        <p:nvSpPr>
          <p:cNvPr name="Freeform 13" id="13"/>
          <p:cNvSpPr/>
          <p:nvPr/>
        </p:nvSpPr>
        <p:spPr>
          <a:xfrm flipH="false" flipV="false" rot="0">
            <a:off x="6428204" y="4548910"/>
            <a:ext cx="8718482" cy="5263783"/>
          </a:xfrm>
          <a:custGeom>
            <a:avLst/>
            <a:gdLst/>
            <a:ahLst/>
            <a:cxnLst/>
            <a:rect r="r" b="b" t="t" l="l"/>
            <a:pathLst>
              <a:path h="5263783" w="8718482">
                <a:moveTo>
                  <a:pt x="0" y="0"/>
                </a:moveTo>
                <a:lnTo>
                  <a:pt x="8718481" y="0"/>
                </a:lnTo>
                <a:lnTo>
                  <a:pt x="8718481" y="5263783"/>
                </a:lnTo>
                <a:lnTo>
                  <a:pt x="0" y="5263783"/>
                </a:lnTo>
                <a:lnTo>
                  <a:pt x="0" y="0"/>
                </a:lnTo>
                <a:close/>
              </a:path>
            </a:pathLst>
          </a:custGeom>
          <a:blipFill>
            <a:blip r:embed="rId21"/>
            <a:stretch>
              <a:fillRect l="0" t="0" r="0" b="0"/>
            </a:stretch>
          </a:blipFill>
        </p:spPr>
      </p:sp>
      <p:sp>
        <p:nvSpPr>
          <p:cNvPr name="TextBox 14" id="14"/>
          <p:cNvSpPr txBox="true"/>
          <p:nvPr/>
        </p:nvSpPr>
        <p:spPr>
          <a:xfrm rot="0">
            <a:off x="9841285" y="2198082"/>
            <a:ext cx="8294527" cy="912252"/>
          </a:xfrm>
          <a:prstGeom prst="rect">
            <a:avLst/>
          </a:prstGeom>
        </p:spPr>
        <p:txBody>
          <a:bodyPr anchor="t" rtlCol="false" tIns="0" lIns="0" bIns="0" rIns="0">
            <a:spAutoFit/>
          </a:bodyPr>
          <a:lstStyle/>
          <a:p>
            <a:pPr algn="ctr" marL="0" indent="0" lvl="1">
              <a:lnSpc>
                <a:spcPts val="6887"/>
              </a:lnSpc>
              <a:spcBef>
                <a:spcPct val="0"/>
              </a:spcBef>
            </a:pPr>
            <a:r>
              <a:rPr lang="en-US" b="true" sz="7100">
                <a:solidFill>
                  <a:srgbClr val="000000"/>
                </a:solidFill>
                <a:latin typeface="DM Sans Bold"/>
                <a:ea typeface="DM Sans Bold"/>
                <a:cs typeface="DM Sans Bold"/>
                <a:sym typeface="DM Sans Bold"/>
              </a:rPr>
              <a:t>Código - Iterativo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417966" y="-941872"/>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302605" y="2578977"/>
            <a:ext cx="4906247" cy="5108984"/>
          </a:xfrm>
          <a:custGeom>
            <a:avLst/>
            <a:gdLst/>
            <a:ahLst/>
            <a:cxnLst/>
            <a:rect r="r" b="b" t="t" l="l"/>
            <a:pathLst>
              <a:path h="5108984" w="4906247">
                <a:moveTo>
                  <a:pt x="0" y="0"/>
                </a:moveTo>
                <a:lnTo>
                  <a:pt x="4906247" y="0"/>
                </a:lnTo>
                <a:lnTo>
                  <a:pt x="4906247" y="5108985"/>
                </a:lnTo>
                <a:lnTo>
                  <a:pt x="0" y="5108985"/>
                </a:lnTo>
                <a:lnTo>
                  <a:pt x="0" y="0"/>
                </a:lnTo>
                <a:close/>
              </a:path>
            </a:pathLst>
          </a:custGeom>
          <a:blipFill>
            <a:blip r:embed="rId5"/>
            <a:stretch>
              <a:fillRect l="0" t="0" r="0" b="0"/>
            </a:stretch>
          </a:blipFill>
        </p:spPr>
      </p:sp>
      <p:sp>
        <p:nvSpPr>
          <p:cNvPr name="TextBox 5" id="5"/>
          <p:cNvSpPr txBox="true"/>
          <p:nvPr/>
        </p:nvSpPr>
        <p:spPr>
          <a:xfrm rot="0">
            <a:off x="1342326" y="1219200"/>
            <a:ext cx="8751165"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Análise Assintótica</a:t>
            </a:r>
          </a:p>
        </p:txBody>
      </p:sp>
      <p:sp>
        <p:nvSpPr>
          <p:cNvPr name="TextBox 6" id="6"/>
          <p:cNvSpPr txBox="true"/>
          <p:nvPr/>
        </p:nvSpPr>
        <p:spPr>
          <a:xfrm rot="0">
            <a:off x="1342326" y="4653515"/>
            <a:ext cx="6705600" cy="372745"/>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JetBrains Mono"/>
                <a:ea typeface="JetBrains Mono"/>
                <a:cs typeface="JetBrains Mono"/>
                <a:sym typeface="JetBrains Mono"/>
              </a:rPr>
              <a:t>path = [[0,1], [1,1], [2,1], [2,2], ...]</a:t>
            </a:r>
          </a:p>
        </p:txBody>
      </p:sp>
      <p:sp>
        <p:nvSpPr>
          <p:cNvPr name="TextBox 7" id="7"/>
          <p:cNvSpPr txBox="true"/>
          <p:nvPr/>
        </p:nvSpPr>
        <p:spPr>
          <a:xfrm rot="0">
            <a:off x="2516173" y="5219202"/>
            <a:ext cx="4693920" cy="372745"/>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JetBrains Mono"/>
                <a:ea typeface="JetBrains Mono"/>
                <a:cs typeface="JetBrains Mono"/>
                <a:sym typeface="JetBrains Mono"/>
              </a:rPr>
              <a:t>[[0,1], [1,1], [2,1], [2,2]]</a:t>
            </a:r>
          </a:p>
        </p:txBody>
      </p:sp>
      <p:sp>
        <p:nvSpPr>
          <p:cNvPr name="TextBox 8" id="8"/>
          <p:cNvSpPr txBox="true"/>
          <p:nvPr/>
        </p:nvSpPr>
        <p:spPr>
          <a:xfrm rot="0">
            <a:off x="2516173" y="5722967"/>
            <a:ext cx="3520440" cy="37274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JetBrains Mono"/>
                <a:ea typeface="JetBrains Mono"/>
                <a:cs typeface="JetBrains Mono"/>
                <a:sym typeface="JetBrains Mono"/>
              </a:rPr>
              <a:t>[[0,1], [1,1], [2,1]]</a:t>
            </a:r>
          </a:p>
        </p:txBody>
      </p:sp>
      <p:sp>
        <p:nvSpPr>
          <p:cNvPr name="TextBox 9" id="9"/>
          <p:cNvSpPr txBox="true"/>
          <p:nvPr/>
        </p:nvSpPr>
        <p:spPr>
          <a:xfrm rot="0">
            <a:off x="2516173" y="6229063"/>
            <a:ext cx="2346960" cy="37274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JetBrains Mono"/>
                <a:ea typeface="JetBrains Mono"/>
                <a:cs typeface="JetBrains Mono"/>
                <a:sym typeface="JetBrains Mono"/>
              </a:rPr>
              <a:t>[[0,1], [1,1]]</a:t>
            </a:r>
          </a:p>
        </p:txBody>
      </p:sp>
      <p:sp>
        <p:nvSpPr>
          <p:cNvPr name="TextBox 10" id="10"/>
          <p:cNvSpPr txBox="true"/>
          <p:nvPr/>
        </p:nvSpPr>
        <p:spPr>
          <a:xfrm rot="0">
            <a:off x="2516173" y="6735158"/>
            <a:ext cx="1173480" cy="37274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JetBrains Mono"/>
                <a:ea typeface="JetBrains Mono"/>
                <a:cs typeface="JetBrains Mono"/>
                <a:sym typeface="JetBrains Mono"/>
              </a:rPr>
              <a:t>[[0,1]]</a:t>
            </a:r>
          </a:p>
        </p:txBody>
      </p:sp>
      <p:sp>
        <p:nvSpPr>
          <p:cNvPr name="TextBox 11" id="11"/>
          <p:cNvSpPr txBox="true"/>
          <p:nvPr/>
        </p:nvSpPr>
        <p:spPr>
          <a:xfrm rot="0">
            <a:off x="1342326" y="3605508"/>
            <a:ext cx="6865792" cy="656590"/>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DM Sans"/>
                <a:ea typeface="DM Sans"/>
                <a:cs typeface="DM Sans"/>
                <a:sym typeface="DM Sans"/>
              </a:rPr>
              <a:t>No </a:t>
            </a:r>
            <a:r>
              <a:rPr lang="en-US" b="true" sz="1899">
                <a:solidFill>
                  <a:srgbClr val="000000"/>
                </a:solidFill>
                <a:latin typeface="DM Sans Bold"/>
                <a:ea typeface="DM Sans Bold"/>
                <a:cs typeface="DM Sans Bold"/>
                <a:sym typeface="DM Sans Bold"/>
              </a:rPr>
              <a:t>algoritmo recursivo</a:t>
            </a:r>
            <a:r>
              <a:rPr lang="en-US" sz="1899">
                <a:solidFill>
                  <a:srgbClr val="000000"/>
                </a:solidFill>
                <a:latin typeface="DM Sans"/>
                <a:ea typeface="DM Sans"/>
                <a:cs typeface="DM Sans"/>
                <a:sym typeface="DM Sans"/>
              </a:rPr>
              <a:t>, o termo de maior complexidade é a garantia de que um ponto não é navegado mais de uma vez</a:t>
            </a:r>
          </a:p>
        </p:txBody>
      </p:sp>
      <p:sp>
        <p:nvSpPr>
          <p:cNvPr name="TextBox 12" id="12"/>
          <p:cNvSpPr txBox="true"/>
          <p:nvPr/>
        </p:nvSpPr>
        <p:spPr>
          <a:xfrm rot="0">
            <a:off x="1342326" y="7620132"/>
            <a:ext cx="4358640" cy="372745"/>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JetBrains Mono"/>
                <a:ea typeface="JetBrains Mono"/>
                <a:cs typeface="JetBrains Mono"/>
                <a:sym typeface="JetBrains Mono"/>
              </a:rPr>
              <a:t>len(path) = T</a:t>
            </a:r>
            <a:r>
              <a:rPr lang="en-US" sz="2199" i="true">
                <a:solidFill>
                  <a:srgbClr val="000000"/>
                </a:solidFill>
                <a:latin typeface="JetBrains Mono Italics"/>
                <a:ea typeface="JetBrains Mono Italics"/>
                <a:cs typeface="JetBrains Mono Italics"/>
                <a:sym typeface="JetBrains Mono Italics"/>
              </a:rPr>
              <a:t>n</a:t>
            </a:r>
            <a:r>
              <a:rPr lang="en-US" sz="2199">
                <a:solidFill>
                  <a:srgbClr val="000000"/>
                </a:solidFill>
                <a:latin typeface="JetBrains Mono"/>
                <a:ea typeface="JetBrains Mono"/>
                <a:cs typeface="JetBrains Mono"/>
                <a:sym typeface="JetBrains Mono"/>
              </a:rPr>
              <a:t> = (n²+ n)/2</a:t>
            </a:r>
          </a:p>
        </p:txBody>
      </p:sp>
      <p:sp>
        <p:nvSpPr>
          <p:cNvPr name="TextBox 13" id="13"/>
          <p:cNvSpPr txBox="true"/>
          <p:nvPr/>
        </p:nvSpPr>
        <p:spPr>
          <a:xfrm rot="0">
            <a:off x="9776178" y="8003990"/>
            <a:ext cx="6865792" cy="989965"/>
          </a:xfrm>
          <a:prstGeom prst="rect">
            <a:avLst/>
          </a:prstGeom>
        </p:spPr>
        <p:txBody>
          <a:bodyPr anchor="t" rtlCol="false" tIns="0" lIns="0" bIns="0" rIns="0">
            <a:spAutoFit/>
          </a:bodyPr>
          <a:lstStyle/>
          <a:p>
            <a:pPr algn="just">
              <a:lnSpc>
                <a:spcPts val="2659"/>
              </a:lnSpc>
            </a:pPr>
            <a:r>
              <a:rPr lang="en-US" sz="1899">
                <a:solidFill>
                  <a:srgbClr val="000000"/>
                </a:solidFill>
                <a:latin typeface="DM Sans"/>
                <a:ea typeface="DM Sans"/>
                <a:cs typeface="DM Sans"/>
                <a:sym typeface="DM Sans"/>
              </a:rPr>
              <a:t>No pior dos casos, o algoritmo precisa navegar todas as células possíveis antes de chegar a uma conclusão.</a:t>
            </a:r>
          </a:p>
          <a:p>
            <a:pPr algn="just">
              <a:lnSpc>
                <a:spcPts val="2659"/>
              </a:lnSpc>
              <a:spcBef>
                <a:spcPct val="0"/>
              </a:spcBef>
            </a:pPr>
            <a:r>
              <a:rPr lang="en-US" sz="1899">
                <a:solidFill>
                  <a:srgbClr val="000000"/>
                </a:solidFill>
                <a:latin typeface="DM Sans"/>
                <a:ea typeface="DM Sans"/>
                <a:cs typeface="DM Sans"/>
                <a:sym typeface="DM Sans"/>
              </a:rPr>
              <a:t>Chamamos isso de </a:t>
            </a:r>
            <a:r>
              <a:rPr lang="en-US" b="true" sz="1899">
                <a:solidFill>
                  <a:srgbClr val="000000"/>
                </a:solidFill>
                <a:latin typeface="DM Sans Bold"/>
                <a:ea typeface="DM Sans Bold"/>
                <a:cs typeface="DM Sans Bold"/>
                <a:sym typeface="DM Sans Bold"/>
              </a:rPr>
              <a:t>volume</a:t>
            </a:r>
            <a:r>
              <a:rPr lang="en-US" sz="1899">
                <a:solidFill>
                  <a:srgbClr val="000000"/>
                </a:solidFill>
                <a:latin typeface="DM Sans"/>
                <a:ea typeface="DM Sans"/>
                <a:cs typeface="DM Sans"/>
                <a:sym typeface="DM Sans"/>
              </a:rPr>
              <a:t> do labirinto.</a:t>
            </a:r>
          </a:p>
        </p:txBody>
      </p:sp>
      <p:sp>
        <p:nvSpPr>
          <p:cNvPr name="TextBox 14" id="14"/>
          <p:cNvSpPr txBox="true"/>
          <p:nvPr/>
        </p:nvSpPr>
        <p:spPr>
          <a:xfrm rot="0">
            <a:off x="1342326" y="8259577"/>
            <a:ext cx="838200" cy="372745"/>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JetBrains Mono"/>
                <a:ea typeface="JetBrains Mono"/>
                <a:cs typeface="JetBrains Mono"/>
                <a:sym typeface="JetBrains Mono"/>
              </a:rPr>
              <a:t>O(v²)</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417966" y="-941872"/>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604775" y="2948940"/>
            <a:ext cx="5527243" cy="4863817"/>
          </a:xfrm>
          <a:custGeom>
            <a:avLst/>
            <a:gdLst/>
            <a:ahLst/>
            <a:cxnLst/>
            <a:rect r="r" b="b" t="t" l="l"/>
            <a:pathLst>
              <a:path h="4863817" w="5527243">
                <a:moveTo>
                  <a:pt x="0" y="0"/>
                </a:moveTo>
                <a:lnTo>
                  <a:pt x="5527242" y="0"/>
                </a:lnTo>
                <a:lnTo>
                  <a:pt x="5527242" y="4863817"/>
                </a:lnTo>
                <a:lnTo>
                  <a:pt x="0" y="4863817"/>
                </a:lnTo>
                <a:lnTo>
                  <a:pt x="0" y="0"/>
                </a:lnTo>
                <a:close/>
              </a:path>
            </a:pathLst>
          </a:custGeom>
          <a:blipFill>
            <a:blip r:embed="rId5"/>
            <a:stretch>
              <a:fillRect l="0" t="-59290" r="0" b="0"/>
            </a:stretch>
          </a:blipFill>
        </p:spPr>
      </p:sp>
      <p:sp>
        <p:nvSpPr>
          <p:cNvPr name="TextBox 5" id="5"/>
          <p:cNvSpPr txBox="true"/>
          <p:nvPr/>
        </p:nvSpPr>
        <p:spPr>
          <a:xfrm rot="0">
            <a:off x="1342326" y="1771650"/>
            <a:ext cx="8751165"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Análise Big O</a:t>
            </a:r>
          </a:p>
        </p:txBody>
      </p:sp>
      <p:sp>
        <p:nvSpPr>
          <p:cNvPr name="TextBox 6" id="6"/>
          <p:cNvSpPr txBox="true"/>
          <p:nvPr/>
        </p:nvSpPr>
        <p:spPr>
          <a:xfrm rot="0">
            <a:off x="1342326" y="3118589"/>
            <a:ext cx="6865792" cy="4823460"/>
          </a:xfrm>
          <a:prstGeom prst="rect">
            <a:avLst/>
          </a:prstGeom>
        </p:spPr>
        <p:txBody>
          <a:bodyPr anchor="t" rtlCol="false" tIns="0" lIns="0" bIns="0" rIns="0">
            <a:spAutoFit/>
          </a:bodyPr>
          <a:lstStyle/>
          <a:p>
            <a:pPr algn="just">
              <a:lnSpc>
                <a:spcPts val="2939"/>
              </a:lnSpc>
            </a:pPr>
            <a:r>
              <a:rPr lang="en-US" sz="2099">
                <a:solidFill>
                  <a:srgbClr val="000000"/>
                </a:solidFill>
                <a:latin typeface="DM Sans"/>
                <a:ea typeface="DM Sans"/>
                <a:cs typeface="DM Sans"/>
                <a:sym typeface="DM Sans"/>
              </a:rPr>
              <a:t>Já no </a:t>
            </a:r>
            <a:r>
              <a:rPr lang="en-US" sz="2099" b="true">
                <a:solidFill>
                  <a:srgbClr val="000000"/>
                </a:solidFill>
                <a:latin typeface="DM Sans Bold"/>
                <a:ea typeface="DM Sans Bold"/>
                <a:cs typeface="DM Sans Bold"/>
                <a:sym typeface="DM Sans Bold"/>
              </a:rPr>
              <a:t>algoritmo iterativo</a:t>
            </a:r>
            <a:r>
              <a:rPr lang="en-US" sz="2099">
                <a:solidFill>
                  <a:srgbClr val="000000"/>
                </a:solidFill>
                <a:latin typeface="DM Sans"/>
                <a:ea typeface="DM Sans"/>
                <a:cs typeface="DM Sans"/>
                <a:sym typeface="DM Sans"/>
              </a:rPr>
              <a:t>, temos que, o algoritmo depende de duas variáveis, sendo elas:</a:t>
            </a:r>
          </a:p>
          <a:p>
            <a:pPr algn="just">
              <a:lnSpc>
                <a:spcPts val="2939"/>
              </a:lnSpc>
            </a:pPr>
          </a:p>
          <a:p>
            <a:pPr algn="just" marL="453388" indent="-226694" lvl="1">
              <a:lnSpc>
                <a:spcPts val="2939"/>
              </a:lnSpc>
              <a:buFont typeface="Arial"/>
              <a:buChar char="•"/>
            </a:pPr>
            <a:r>
              <a:rPr lang="en-US" sz="2099">
                <a:solidFill>
                  <a:srgbClr val="000000"/>
                </a:solidFill>
                <a:latin typeface="DM Sans"/>
                <a:ea typeface="DM Sans"/>
                <a:cs typeface="DM Sans"/>
                <a:sym typeface="DM Sans"/>
              </a:rPr>
              <a:t>n: Se trata do número de pontos de intersecção que existem no labirinto</a:t>
            </a:r>
          </a:p>
          <a:p>
            <a:pPr algn="just">
              <a:lnSpc>
                <a:spcPts val="2939"/>
              </a:lnSpc>
            </a:pPr>
          </a:p>
          <a:p>
            <a:pPr algn="just" marL="453388" indent="-226694" lvl="1">
              <a:lnSpc>
                <a:spcPts val="2939"/>
              </a:lnSpc>
              <a:buFont typeface="Arial"/>
              <a:buChar char="•"/>
            </a:pPr>
            <a:r>
              <a:rPr lang="en-US" sz="2099">
                <a:solidFill>
                  <a:srgbClr val="000000"/>
                </a:solidFill>
                <a:latin typeface="DM Sans"/>
                <a:ea typeface="DM Sans"/>
                <a:cs typeface="DM Sans"/>
                <a:sym typeface="DM Sans"/>
              </a:rPr>
              <a:t>m: Se trata do número de pontos de intersecção que levam à um caminho sem saída</a:t>
            </a:r>
          </a:p>
          <a:p>
            <a:pPr algn="just">
              <a:lnSpc>
                <a:spcPts val="2939"/>
              </a:lnSpc>
            </a:pPr>
          </a:p>
          <a:p>
            <a:pPr algn="just">
              <a:lnSpc>
                <a:spcPts val="2939"/>
              </a:lnSpc>
              <a:spcBef>
                <a:spcPct val="0"/>
              </a:spcBef>
            </a:pPr>
            <a:r>
              <a:rPr lang="en-US" sz="2099">
                <a:solidFill>
                  <a:srgbClr val="000000"/>
                </a:solidFill>
                <a:latin typeface="DM Sans"/>
                <a:ea typeface="DM Sans"/>
                <a:cs typeface="DM Sans"/>
                <a:sym typeface="DM Sans"/>
              </a:rPr>
              <a:t>Desta forma, assim que o algoritmo se depara com um caminho sem saída, ele é obrigado a reitarar por todos os pontos de intersecção, menos aquele que levou a um caminho sem saída, portanto temos:</a:t>
            </a:r>
          </a:p>
        </p:txBody>
      </p:sp>
      <p:sp>
        <p:nvSpPr>
          <p:cNvPr name="TextBox 7" id="7"/>
          <p:cNvSpPr txBox="true"/>
          <p:nvPr/>
        </p:nvSpPr>
        <p:spPr>
          <a:xfrm rot="0">
            <a:off x="3353139" y="8441934"/>
            <a:ext cx="184904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DM Sans Bold"/>
                <a:ea typeface="DM Sans Bold"/>
                <a:cs typeface="DM Sans Bold"/>
                <a:sym typeface="DM Sans Bold"/>
              </a:rPr>
              <a:t>O(n*m)</a:t>
            </a:r>
          </a:p>
        </p:txBody>
      </p:sp>
      <p:sp>
        <p:nvSpPr>
          <p:cNvPr name="TextBox 8" id="8"/>
          <p:cNvSpPr txBox="true"/>
          <p:nvPr/>
        </p:nvSpPr>
        <p:spPr>
          <a:xfrm rot="0">
            <a:off x="13599393" y="4365974"/>
            <a:ext cx="382156" cy="382270"/>
          </a:xfrm>
          <a:prstGeom prst="rect">
            <a:avLst/>
          </a:prstGeom>
        </p:spPr>
        <p:txBody>
          <a:bodyPr anchor="t" rtlCol="false" tIns="0" lIns="0" bIns="0" rIns="0">
            <a:spAutoFit/>
          </a:bodyPr>
          <a:lstStyle/>
          <a:p>
            <a:pPr algn="ctr">
              <a:lnSpc>
                <a:spcPts val="3079"/>
              </a:lnSpc>
              <a:spcBef>
                <a:spcPct val="0"/>
              </a:spcBef>
            </a:pPr>
            <a:r>
              <a:rPr lang="en-US" b="true" sz="2199">
                <a:solidFill>
                  <a:srgbClr val="FF3131"/>
                </a:solidFill>
                <a:latin typeface="DM Sans Bold"/>
                <a:ea typeface="DM Sans Bold"/>
                <a:cs typeface="DM Sans Bold"/>
                <a:sym typeface="DM Sans Bold"/>
              </a:rPr>
              <a:t>m</a:t>
            </a:r>
          </a:p>
        </p:txBody>
      </p:sp>
      <p:sp>
        <p:nvSpPr>
          <p:cNvPr name="TextBox 9" id="9"/>
          <p:cNvSpPr txBox="true"/>
          <p:nvPr/>
        </p:nvSpPr>
        <p:spPr>
          <a:xfrm rot="0">
            <a:off x="14446383" y="4365974"/>
            <a:ext cx="382156" cy="382270"/>
          </a:xfrm>
          <a:prstGeom prst="rect">
            <a:avLst/>
          </a:prstGeom>
        </p:spPr>
        <p:txBody>
          <a:bodyPr anchor="t" rtlCol="false" tIns="0" lIns="0" bIns="0" rIns="0">
            <a:spAutoFit/>
          </a:bodyPr>
          <a:lstStyle/>
          <a:p>
            <a:pPr algn="ctr">
              <a:lnSpc>
                <a:spcPts val="3079"/>
              </a:lnSpc>
              <a:spcBef>
                <a:spcPct val="0"/>
              </a:spcBef>
            </a:pPr>
            <a:r>
              <a:rPr lang="en-US" b="true" sz="2199">
                <a:solidFill>
                  <a:srgbClr val="FF3131"/>
                </a:solidFill>
                <a:latin typeface="DM Sans Bold"/>
                <a:ea typeface="DM Sans Bold"/>
                <a:cs typeface="DM Sans Bold"/>
                <a:sym typeface="DM Sans Bold"/>
              </a:rPr>
              <a:t>m</a:t>
            </a:r>
          </a:p>
        </p:txBody>
      </p:sp>
      <p:sp>
        <p:nvSpPr>
          <p:cNvPr name="TextBox 10" id="10"/>
          <p:cNvSpPr txBox="true"/>
          <p:nvPr/>
        </p:nvSpPr>
        <p:spPr>
          <a:xfrm rot="0">
            <a:off x="13599393" y="6843746"/>
            <a:ext cx="382156" cy="382270"/>
          </a:xfrm>
          <a:prstGeom prst="rect">
            <a:avLst/>
          </a:prstGeom>
        </p:spPr>
        <p:txBody>
          <a:bodyPr anchor="t" rtlCol="false" tIns="0" lIns="0" bIns="0" rIns="0">
            <a:spAutoFit/>
          </a:bodyPr>
          <a:lstStyle/>
          <a:p>
            <a:pPr algn="ctr">
              <a:lnSpc>
                <a:spcPts val="3079"/>
              </a:lnSpc>
              <a:spcBef>
                <a:spcPct val="0"/>
              </a:spcBef>
            </a:pPr>
            <a:r>
              <a:rPr lang="en-US" b="true" sz="2199">
                <a:solidFill>
                  <a:srgbClr val="FF3131"/>
                </a:solidFill>
                <a:latin typeface="DM Sans Bold"/>
                <a:ea typeface="DM Sans Bold"/>
                <a:cs typeface="DM Sans Bold"/>
                <a:sym typeface="DM Sans Bold"/>
              </a:rPr>
              <a:t>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DAGSKfX9CM4</dc:identifier>
  <dcterms:modified xsi:type="dcterms:W3CDTF">2011-08-01T06:04:30Z</dcterms:modified>
  <cp:revision>1</cp:revision>
  <dc:title>Explorador de Labirintos</dc:title>
</cp:coreProperties>
</file>