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20"/>
    </p:embeddedFont>
    <p:embeddedFont>
      <p:font typeface="DM Sans" charset="1" panose="00000000000000000000"/>
      <p:regular r:id="rId22"/>
    </p:embeddedFont>
    <p:embeddedFont>
      <p:font typeface="JetBrains Mono" charset="1" panose="02010509020102050004"/>
      <p:regular r:id="rId26"/>
    </p:embeddedFont>
    <p:embeddedFont>
      <p:font typeface="DM Sans Bold Italics" charset="1" panose="00000000000000000000"/>
      <p:regular r:id="rId27"/>
    </p:embeddedFont>
    <p:embeddedFont>
      <p:font typeface="DM Sans Italics" charset="1" panose="00000000000000000000"/>
      <p:regular r:id="rId28"/>
    </p:embeddedFont>
    <p:embeddedFont>
      <p:font typeface="JetBrains Mono Italics" charset="1" panose="0201050902010205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9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Grey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Grey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Breno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Breno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Breno | Vini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Jorge + Breno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Grey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Jorge</a:t>
            </a:r>
          </a:p>
          <a:p>
            <a:r>
              <a:rPr lang="en-US"/>
              <a:t/>
            </a:r>
          </a:p>
          <a:p>
            <a:r>
              <a:rPr lang="en-US"/>
              <a:t>O pior caso é um minhocão.</a:t>
            </a:r>
          </a:p>
          <a:p>
            <a:r>
              <a:rPr lang="en-US"/>
              <a:t/>
            </a:r>
          </a:p>
          <a:p>
            <a:r>
              <a:rPr lang="en-US"/>
              <a:t>Se fossem vários caminhos sem saída, o path iria resetar, barateando o custo da busca.</a:t>
            </a:r>
          </a:p>
          <a:p>
            <a:r>
              <a:rPr lang="en-US"/>
              <a:t/>
            </a:r>
          </a:p>
          <a:p>
            <a:r>
              <a:rPr lang="en-US"/>
              <a:t>Nesse pior caso, o custo só iria aumentar até chegar ao final.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Grey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svg" Type="http://schemas.openxmlformats.org/officeDocument/2006/relationships/image"/><Relationship Id="rId18" Target="../media/image16.png" Type="http://schemas.openxmlformats.org/officeDocument/2006/relationships/image"/><Relationship Id="rId19" Target="../media/image17.sv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png" Type="http://schemas.openxmlformats.org/officeDocument/2006/relationships/image"/><Relationship Id="rId21" Target="../media/image19.svg" Type="http://schemas.openxmlformats.org/officeDocument/2006/relationships/image"/><Relationship Id="rId22" Target="../media/image20.png" Type="http://schemas.openxmlformats.org/officeDocument/2006/relationships/image"/><Relationship Id="rId23" Target="../media/image21.svg" Type="http://schemas.openxmlformats.org/officeDocument/2006/relationships/image"/><Relationship Id="rId24" Target="../media/image22.png" Type="http://schemas.openxmlformats.org/officeDocument/2006/relationships/image"/><Relationship Id="rId25" Target="../media/image23.svg" Type="http://schemas.openxmlformats.org/officeDocument/2006/relationships/image"/><Relationship Id="rId26" Target="../media/image24.png" Type="http://schemas.openxmlformats.org/officeDocument/2006/relationships/image"/><Relationship Id="rId27" Target="../media/image25.svg" Type="http://schemas.openxmlformats.org/officeDocument/2006/relationships/image"/><Relationship Id="rId28" Target="../media/image26.png" Type="http://schemas.openxmlformats.org/officeDocument/2006/relationships/image"/><Relationship Id="rId29" Target="../media/image27.svg" Type="http://schemas.openxmlformats.org/officeDocument/2006/relationships/image"/><Relationship Id="rId3" Target="../media/image1.png" Type="http://schemas.openxmlformats.org/officeDocument/2006/relationships/image"/><Relationship Id="rId30" Target="../media/image28.png" Type="http://schemas.openxmlformats.org/officeDocument/2006/relationships/image"/><Relationship Id="rId31" Target="../media/image2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https://github.com/RodrigoZanetti175/labyrinth_bruteforce" TargetMode="External" Type="http://schemas.openxmlformats.org/officeDocument/2006/relationships/hyperlink"/><Relationship Id="rId3" Target="../media/image2.png" Type="http://schemas.openxmlformats.org/officeDocument/2006/relationships/image"/><Relationship Id="rId30" Target="https://github.com/JorgeTerence/labirinto" TargetMode="External" Type="http://schemas.openxmlformats.org/officeDocument/2006/relationships/hyperlink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notesSlides/notesSlide6.xml" Type="http://schemas.openxmlformats.org/officeDocument/2006/relationships/notesSlide"/><Relationship Id="rId20" Target="../media/image34.png" Type="http://schemas.openxmlformats.org/officeDocument/2006/relationships/image"/><Relationship Id="rId21" Target="../media/image35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notesSlides/notesSlide7.xml" Type="http://schemas.openxmlformats.org/officeDocument/2006/relationships/notesSlide"/><Relationship Id="rId20" Target="../media/image36.png" Type="http://schemas.openxmlformats.org/officeDocument/2006/relationships/image"/><Relationship Id="rId21" Target="../media/image37.png" Type="http://schemas.openxmlformats.org/officeDocument/2006/relationships/image"/><Relationship Id="rId22" Target="../media/image38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700178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Explorador de Labirintos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Conclusão da Análise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9015" y="4807557"/>
            <a:ext cx="7707571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Recursiva: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é um processo com uso intenso de memória. Dois pontos de melhoria seria evitar a duplicidade de dados de </a:t>
            </a:r>
            <a:r>
              <a:rPr lang="en-US" sz="1999" i="true" spc="119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path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entre chamadas e implementar uma busca mais eficiente para evitar pontos duplicados.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Iterativa: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Também se trata de um algoritmo custoso, devido à sua necessidade de reiterar por diversos pontos. 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Existem diversas coisas a serem melhoradas no código, até mesmo erros que podem levar a falhas de execução.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Ambos os algoritmos não buscam necessariamente pelo melhor caminho possível, apenas o primeiro que consigam encontrar. Garantir o melhor caminho envolveria explorar todos os caminhos possíveis.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530689" y="2713930"/>
            <a:ext cx="9061378" cy="2467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7"/>
              </a:lnSpc>
            </a:pPr>
            <a:r>
              <a:rPr lang="en-US" b="true" sz="106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Obrigado pela atenção!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31481" y="55917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29" tooltip="https://github.com/RodrigoZanetti175/labyrinth_bruteforce"/>
              </a:rPr>
              <a:t>www.github.com - iterativo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31481" y="6970066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30" tooltip="https://github.com/JorgeTerence/labirinto"/>
              </a:rPr>
              <a:t>www.github.com - recursivo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Explicação da Ideia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807557"/>
            <a:ext cx="7707571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Após um brainstorm de ideias, para decidir qual problema trataríamos, passando mapeação de objetos 3D usando voxels e calculador de colisão de laser em triângulo num espaço 3D, decidimos adotar a ideia de um </a:t>
            </a: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Explorador de Labirintos.</a:t>
            </a:r>
          </a:p>
          <a:p>
            <a:pPr algn="just">
              <a:lnSpc>
                <a:spcPts val="2699"/>
              </a:lnSpc>
            </a:pP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explorador de labirintos recebe um labirinto formatado em um texto onde os valores “1” representam paredes, os valores “2” os pontos de início e fim, e os valores “0” os pontos que compõem as partes navegáveis do labirinto.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14211" y="4651112"/>
            <a:ext cx="442074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Tópicos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2020495"/>
            <a:ext cx="4132127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4800" spc="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Soluções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12218908" y="4712582"/>
            <a:ext cx="2207151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4800" spc="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Análise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18908" y="7404951"/>
            <a:ext cx="4132127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4800" spc="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345718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Ideia por trás das soluções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5275426"/>
            <a:ext cx="7707571" cy="408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69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 a divisão do grupo em duplas, desenvolvemos os algoritmos de forma separada, o que, consequentemente, levou à algumas diferenças nas soluções abordadas pelas duas duplas.</a:t>
            </a:r>
          </a:p>
          <a:p>
            <a:pPr algn="just">
              <a:lnSpc>
                <a:spcPts val="2969"/>
              </a:lnSpc>
            </a:pPr>
          </a:p>
          <a:p>
            <a:pPr algn="just">
              <a:lnSpc>
                <a:spcPts val="2969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única ideia preservada entre ambas as duplas, foi o formato em que o labirinto é lido, sendo ele uma lista das linhas do labirinto, sendo assim, uma lista de listas</a:t>
            </a:r>
          </a:p>
          <a:p>
            <a:pPr algn="just">
              <a:lnSpc>
                <a:spcPts val="2969"/>
              </a:lnSpc>
            </a:pPr>
          </a:p>
          <a:p>
            <a:pPr algn="just" marL="0" indent="0" lvl="0">
              <a:lnSpc>
                <a:spcPts val="29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2468" t="-4815" r="-73555" b="-15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1" id="11"/>
          <p:cNvSpPr/>
          <p:nvPr/>
        </p:nvSpPr>
        <p:spPr>
          <a:xfrm>
            <a:off x="9144000" y="1615405"/>
            <a:ext cx="0" cy="6993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1468100" y="1767805"/>
            <a:ext cx="3972056" cy="91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87"/>
              </a:lnSpc>
              <a:spcBef>
                <a:spcPct val="0"/>
              </a:spcBef>
            </a:pPr>
            <a:r>
              <a:rPr lang="en-US" b="true" sz="7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Iterativa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8094" y="1777330"/>
            <a:ext cx="4341652" cy="91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87"/>
              </a:lnSpc>
              <a:spcBef>
                <a:spcPct val="0"/>
              </a:spcBef>
            </a:pPr>
            <a:r>
              <a:rPr lang="en-US" b="true" sz="7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Recursiva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2831676" y="5143500"/>
          <a:ext cx="3801652" cy="2442637"/>
        </p:xfrm>
        <a:graphic>
          <a:graphicData uri="http://schemas.openxmlformats.org/drawingml/2006/table">
            <a:tbl>
              <a:tblPr/>
              <a:tblGrid>
                <a:gridCol w="1254501"/>
                <a:gridCol w="1259789"/>
                <a:gridCol w="1287362"/>
              </a:tblGrid>
              <a:tr h="8127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(1,2)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(2,2)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(3,2)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</a:tr>
              <a:tr h="8127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(1,3)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(2,3)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(3,3)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8170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(1,4)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(2,4)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(3,4)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9856541" y="3175357"/>
            <a:ext cx="7707571" cy="296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69"/>
              </a:lnSpc>
              <a:spcBef>
                <a:spcPct val="0"/>
              </a:spcBef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algoritmo é capaz de iterar pelos pontos de intersecção do labirinto, que são obtidos através de um mapeamento prévio, de forma a montar caminhos que levem ao próximo ponto de intersecção, desde que não leve a um caminho sem saída. Portanto, o algoritmo passará pelos pontos de intersecção do labirinto até chegar ao ponto de saída do labirinto.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8716" y="3175357"/>
            <a:ext cx="7707571" cy="148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69"/>
              </a:lnSpc>
              <a:spcBef>
                <a:spcPct val="0"/>
              </a:spcBef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função </a:t>
            </a:r>
            <a:r>
              <a:rPr lang="en-US" b="true" sz="2199" i="true" spc="131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navigate</a:t>
            </a: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começa no ponto de partida, explorando os vizinhos de cada célula. A cada movimento, uma nova chamada de </a:t>
            </a:r>
            <a:r>
              <a:rPr lang="en-US" sz="2199" i="true" spc="13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navigate</a:t>
            </a: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é empurrada à pilha de memória.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9701" y="8033812"/>
            <a:ext cx="67056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path = [[0,1], [1,1], [2,1], [2,2], ...]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56541" y="7453867"/>
            <a:ext cx="3461066" cy="32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458"/>
              </a:lnSpc>
              <a:spcBef>
                <a:spcPct val="0"/>
              </a:spcBef>
            </a:pPr>
            <a:r>
              <a:rPr lang="en-US" b="true" sz="253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Ponto de Intersecção:</a:t>
            </a:r>
          </a:p>
        </p:txBody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3539330" y="6364056"/>
          <a:ext cx="3801652" cy="2444161"/>
        </p:xfrm>
        <a:graphic>
          <a:graphicData uri="http://schemas.openxmlformats.org/drawingml/2006/table">
            <a:tbl>
              <a:tblPr/>
              <a:tblGrid>
                <a:gridCol w="1254501"/>
                <a:gridCol w="1259789"/>
                <a:gridCol w="1287362"/>
              </a:tblGrid>
              <a:tr h="814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(1,2)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(2,2)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(3,2)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</a:tr>
              <a:tr h="8127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(1,3)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(2,3)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(3,3)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</a:tr>
              <a:tr h="8170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(1,4)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(2,4)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(3,4)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8B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2468" t="-4815" r="-73555" b="-15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732367" y="3280132"/>
            <a:ext cx="16823267" cy="5332755"/>
            <a:chOff x="0" y="0"/>
            <a:chExt cx="22431022" cy="7110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4341" cy="7110341"/>
            </a:xfrm>
            <a:custGeom>
              <a:avLst/>
              <a:gdLst/>
              <a:ahLst/>
              <a:cxnLst/>
              <a:rect r="r" b="b" t="t" l="l"/>
              <a:pathLst>
                <a:path h="7110341" w="7624341">
                  <a:moveTo>
                    <a:pt x="0" y="0"/>
                  </a:moveTo>
                  <a:lnTo>
                    <a:pt x="7624341" y="0"/>
                  </a:lnTo>
                  <a:lnTo>
                    <a:pt x="7624341" y="7110341"/>
                  </a:lnTo>
                  <a:lnTo>
                    <a:pt x="0" y="7110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892861" y="209255"/>
              <a:ext cx="14538161" cy="6691830"/>
            </a:xfrm>
            <a:custGeom>
              <a:avLst/>
              <a:gdLst/>
              <a:ahLst/>
              <a:cxnLst/>
              <a:rect r="r" b="b" t="t" l="l"/>
              <a:pathLst>
                <a:path h="6691830" w="14538161">
                  <a:moveTo>
                    <a:pt x="0" y="0"/>
                  </a:moveTo>
                  <a:lnTo>
                    <a:pt x="14538161" y="0"/>
                  </a:lnTo>
                  <a:lnTo>
                    <a:pt x="14538161" y="6691830"/>
                  </a:lnTo>
                  <a:lnTo>
                    <a:pt x="0" y="6691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78094" y="1777330"/>
            <a:ext cx="8294527" cy="91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87"/>
              </a:lnSpc>
              <a:spcBef>
                <a:spcPct val="0"/>
              </a:spcBef>
            </a:pPr>
            <a:r>
              <a:rPr lang="en-US" b="true" sz="7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Código - Recursiva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85760" t="-10562" r="-86847" b="-73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3175632" y="798674"/>
            <a:ext cx="6363695" cy="4120493"/>
          </a:xfrm>
          <a:custGeom>
            <a:avLst/>
            <a:gdLst/>
            <a:ahLst/>
            <a:cxnLst/>
            <a:rect r="r" b="b" t="t" l="l"/>
            <a:pathLst>
              <a:path h="4120493" w="6363695">
                <a:moveTo>
                  <a:pt x="0" y="0"/>
                </a:moveTo>
                <a:lnTo>
                  <a:pt x="6363695" y="0"/>
                </a:lnTo>
                <a:lnTo>
                  <a:pt x="6363695" y="4120492"/>
                </a:lnTo>
                <a:lnTo>
                  <a:pt x="0" y="412049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52427" y="4548910"/>
            <a:ext cx="6050326" cy="5263783"/>
          </a:xfrm>
          <a:custGeom>
            <a:avLst/>
            <a:gdLst/>
            <a:ahLst/>
            <a:cxnLst/>
            <a:rect r="r" b="b" t="t" l="l"/>
            <a:pathLst>
              <a:path h="5263783" w="6050326">
                <a:moveTo>
                  <a:pt x="0" y="0"/>
                </a:moveTo>
                <a:lnTo>
                  <a:pt x="6050326" y="0"/>
                </a:lnTo>
                <a:lnTo>
                  <a:pt x="6050326" y="5263783"/>
                </a:lnTo>
                <a:lnTo>
                  <a:pt x="0" y="526378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28204" y="4548910"/>
            <a:ext cx="8718482" cy="5263783"/>
          </a:xfrm>
          <a:custGeom>
            <a:avLst/>
            <a:gdLst/>
            <a:ahLst/>
            <a:cxnLst/>
            <a:rect r="r" b="b" t="t" l="l"/>
            <a:pathLst>
              <a:path h="5263783" w="8718482">
                <a:moveTo>
                  <a:pt x="0" y="0"/>
                </a:moveTo>
                <a:lnTo>
                  <a:pt x="8718481" y="0"/>
                </a:lnTo>
                <a:lnTo>
                  <a:pt x="8718481" y="5263783"/>
                </a:lnTo>
                <a:lnTo>
                  <a:pt x="0" y="5263783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841285" y="2198082"/>
            <a:ext cx="8294527" cy="91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87"/>
              </a:lnSpc>
              <a:spcBef>
                <a:spcPct val="0"/>
              </a:spcBef>
            </a:pPr>
            <a:r>
              <a:rPr lang="en-US" b="true" sz="7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Código - Iterativo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17966" y="-941872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302605" y="2578977"/>
            <a:ext cx="4906247" cy="5108984"/>
          </a:xfrm>
          <a:custGeom>
            <a:avLst/>
            <a:gdLst/>
            <a:ahLst/>
            <a:cxnLst/>
            <a:rect r="r" b="b" t="t" l="l"/>
            <a:pathLst>
              <a:path h="5108984" w="4906247">
                <a:moveTo>
                  <a:pt x="0" y="0"/>
                </a:moveTo>
                <a:lnTo>
                  <a:pt x="4906247" y="0"/>
                </a:lnTo>
                <a:lnTo>
                  <a:pt x="4906247" y="5108985"/>
                </a:lnTo>
                <a:lnTo>
                  <a:pt x="0" y="51089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2326" y="1771650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Análise Big 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2326" y="4653515"/>
            <a:ext cx="67056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path = [[0,1], [1,1], [2,1], [2,2], ...]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6173" y="5219202"/>
            <a:ext cx="469392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[[0,1], [1,1], [2,1], [2,2]]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6173" y="5722967"/>
            <a:ext cx="352044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[[0,1], [1,1], [2,1]]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6173" y="6229063"/>
            <a:ext cx="23469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[[0,1], [1,1]]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16173" y="6735158"/>
            <a:ext cx="117348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[[0,1]]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326" y="3605508"/>
            <a:ext cx="686579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</a:t>
            </a:r>
            <a:r>
              <a:rPr lang="en-US" b="true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algoritmo recursivo</a:t>
            </a: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o termo de maior complexidade é a garantia de que um ponto não é navegado mais de uma vez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326" y="7620132"/>
            <a:ext cx="435864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len(path) = T</a:t>
            </a:r>
            <a:r>
              <a:rPr lang="en-US" sz="2199" i="true">
                <a:solidFill>
                  <a:srgbClr val="000000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n</a:t>
            </a: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(n²+ n)/2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76178" y="8003990"/>
            <a:ext cx="6865792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pior dos casos, o algoritmo precisa navegar todas as células possíveis antes de chegar a uma conclusão.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Chamamos isso de </a:t>
            </a:r>
            <a:r>
              <a:rPr lang="en-US" b="true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volume</a:t>
            </a: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do labirinto.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2326" y="8259577"/>
            <a:ext cx="8382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O(n²)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17966" y="-941872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604775" y="2948940"/>
            <a:ext cx="5527243" cy="4863817"/>
          </a:xfrm>
          <a:custGeom>
            <a:avLst/>
            <a:gdLst/>
            <a:ahLst/>
            <a:cxnLst/>
            <a:rect r="r" b="b" t="t" l="l"/>
            <a:pathLst>
              <a:path h="4863817" w="5527243">
                <a:moveTo>
                  <a:pt x="0" y="0"/>
                </a:moveTo>
                <a:lnTo>
                  <a:pt x="5527242" y="0"/>
                </a:lnTo>
                <a:lnTo>
                  <a:pt x="5527242" y="4863817"/>
                </a:lnTo>
                <a:lnTo>
                  <a:pt x="0" y="48638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929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2326" y="1771650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Análise Big 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2326" y="3118589"/>
            <a:ext cx="6865792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Já no </a:t>
            </a:r>
            <a:r>
              <a:rPr lang="en-US" sz="20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algoritmo iterativo</a:t>
            </a: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temos que, o algoritmo depende de duas variáveis, sendo elas:</a:t>
            </a:r>
          </a:p>
          <a:p>
            <a:pPr algn="just">
              <a:lnSpc>
                <a:spcPts val="2939"/>
              </a:lnSpc>
            </a:pPr>
          </a:p>
          <a:p>
            <a:pPr algn="just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n: Se trata do número de pontos de intersecção que existem no labirinto</a:t>
            </a:r>
          </a:p>
          <a:p>
            <a:pPr algn="just">
              <a:lnSpc>
                <a:spcPts val="2939"/>
              </a:lnSpc>
            </a:pPr>
          </a:p>
          <a:p>
            <a:pPr algn="just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m: Se trata do número de pontos de intersecção que levam à um caminho sem saída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Desta forma, assim que o algoritmo se depara com um caminho sem saída, ele é obrigado a reitarar por todos os pontos de intersecção, menos aquele que levou a um caminho sem saída, portanto temos: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28917" y="8441934"/>
            <a:ext cx="129748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O(n²)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99393" y="4365974"/>
            <a:ext cx="38215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46383" y="4365974"/>
            <a:ext cx="38215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99393" y="6843746"/>
            <a:ext cx="38215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DAGSKfX9CM4</dc:identifier>
  <dcterms:modified xsi:type="dcterms:W3CDTF">2011-08-01T06:04:30Z</dcterms:modified>
  <cp:revision>1</cp:revision>
  <dc:title>Explorador de Labirintos</dc:title>
</cp:coreProperties>
</file>