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1" r:id="rId6"/>
    <p:sldId id="262" r:id="rId7"/>
    <p:sldId id="296" r:id="rId8"/>
    <p:sldId id="263" r:id="rId9"/>
    <p:sldId id="298" r:id="rId10"/>
    <p:sldId id="299" r:id="rId11"/>
    <p:sldId id="301" r:id="rId12"/>
    <p:sldId id="302" r:id="rId13"/>
    <p:sldId id="304" r:id="rId14"/>
    <p:sldId id="303" r:id="rId15"/>
  </p:sldIdLst>
  <p:sldSz cx="9144000" cy="5143500" type="screen16x9"/>
  <p:notesSz cx="6858000" cy="9144000"/>
  <p:embeddedFontLst>
    <p:embeddedFont>
      <p:font typeface="Roboto Slab" panose="020B0604020202020204" charset="0"/>
      <p:regular r:id="rId17"/>
      <p:bold r:id="rId18"/>
    </p:embeddedFont>
    <p:embeddedFont>
      <p:font typeface="Source Sans Pro" panose="020B0503030403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ECFCF9-EB90-4EA4-BA1D-B0166F391BF1}">
  <a:tblStyle styleId="{83ECFCF9-EB90-4EA4-BA1D-B0166F391B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E74B0BC-8218-4BC4-B384-D648047DA53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22073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09795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8391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68780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0023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2679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5537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l="19" r="19"/>
          <a:stretch/>
        </p:blipFill>
        <p:spPr>
          <a:xfrm rot="10800000" flipH="1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sz="3600" i="1"/>
            </a:lvl1pPr>
            <a:lvl2pPr marL="914400" lvl="1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sz="3600" i="1"/>
            </a:lvl2pPr>
            <a:lvl3pPr marL="1371600" lvl="2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sz="3600" i="1"/>
            </a:lvl3pPr>
            <a:lvl4pPr marL="1828800" lvl="3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4pPr>
            <a:lvl5pPr marL="2286000" lvl="4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5pPr>
            <a:lvl6pPr marL="2743200" lvl="5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6pPr>
            <a:lvl7pPr marL="3200400" lvl="6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7pPr>
            <a:lvl8pPr marL="3657600" lvl="7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8pPr>
            <a:lvl9pPr marL="4114800" lvl="8" indent="-45720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9pPr>
          </a:lstStyle>
          <a:p>
            <a:endParaRPr/>
          </a:p>
        </p:txBody>
      </p:sp>
      <p:grpSp>
        <p:nvGrpSpPr>
          <p:cNvPr id="32" name="Google Shape;32;p4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 b="1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6000" b="1" dirty="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38;p4"/>
          <p:cNvCxnSpPr/>
          <p:nvPr/>
        </p:nvCxnSpPr>
        <p:spPr>
          <a:xfrm rot="10800000" flipH="1">
            <a:off x="4704510" y="351930"/>
            <a:ext cx="347100" cy="47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/index.php?title=List_of_postal_codes_of_Canada:_M&amp;direction=prev&amp;oldid=1012023397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898660" y="211944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Identifying the best location to open a coffee shop in Toronto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208109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Clustering the neighborhoods</a:t>
            </a:r>
            <a:endParaRPr dirty="0"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571635" y="1010720"/>
            <a:ext cx="3637183" cy="32625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For the purpose of grouping neighborhoods based on their similarities and differences, a clustering algorithm named K-Means was selected as the best choice.</a:t>
            </a:r>
            <a:endParaRPr dirty="0"/>
          </a:p>
        </p:txBody>
      </p:sp>
      <p:cxnSp>
        <p:nvCxnSpPr>
          <p:cNvPr id="155" name="Google Shape;155;p21"/>
          <p:cNvCxnSpPr/>
          <p:nvPr/>
        </p:nvCxnSpPr>
        <p:spPr>
          <a:xfrm rot="10800000" flipH="1">
            <a:off x="7068779" y="1169826"/>
            <a:ext cx="716400" cy="806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7778FEB-67A2-4E9E-AED7-D1A807F5E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818" y="875718"/>
            <a:ext cx="4070933" cy="4070933"/>
          </a:xfrm>
          <a:prstGeom prst="rect">
            <a:avLst/>
          </a:prstGeom>
        </p:spPr>
      </p:pic>
      <p:cxnSp>
        <p:nvCxnSpPr>
          <p:cNvPr id="153" name="Google Shape;153;p21"/>
          <p:cNvCxnSpPr>
            <a:cxnSpLocks/>
          </p:cNvCxnSpPr>
          <p:nvPr/>
        </p:nvCxnSpPr>
        <p:spPr>
          <a:xfrm flipV="1">
            <a:off x="7068779" y="367851"/>
            <a:ext cx="363112" cy="993116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>
            <a:cxnSpLocks/>
          </p:cNvCxnSpPr>
          <p:nvPr/>
        </p:nvCxnSpPr>
        <p:spPr>
          <a:xfrm flipV="1">
            <a:off x="8024037" y="1515797"/>
            <a:ext cx="548328" cy="213766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96044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1724934-7848-4FB8-AEDA-2FD4951BAB27}"/>
              </a:ext>
            </a:extLst>
          </p:cNvPr>
          <p:cNvSpPr txBox="1"/>
          <p:nvPr/>
        </p:nvSpPr>
        <p:spPr>
          <a:xfrm>
            <a:off x="387586" y="582410"/>
            <a:ext cx="4425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Using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elbow</a:t>
            </a:r>
            <a:r>
              <a:rPr lang="pt-BR" dirty="0"/>
              <a:t> </a:t>
            </a:r>
            <a:r>
              <a:rPr lang="pt-BR" dirty="0" err="1"/>
              <a:t>method</a:t>
            </a:r>
            <a:r>
              <a:rPr lang="pt-BR" dirty="0"/>
              <a:t>, 6 </a:t>
            </a:r>
            <a:r>
              <a:rPr lang="pt-BR" dirty="0" err="1"/>
              <a:t>was</a:t>
            </a:r>
            <a:r>
              <a:rPr lang="pt-BR" dirty="0"/>
              <a:t> </a:t>
            </a:r>
            <a:r>
              <a:rPr lang="pt-BR" dirty="0" err="1"/>
              <a:t>elected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optimal</a:t>
            </a:r>
            <a:r>
              <a:rPr lang="pt-BR" dirty="0"/>
              <a:t> </a:t>
            </a:r>
            <a:r>
              <a:rPr lang="pt-BR" dirty="0" err="1"/>
              <a:t>number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clusters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algorithm</a:t>
            </a:r>
            <a:r>
              <a:rPr lang="pt-BR" dirty="0"/>
              <a:t>.</a:t>
            </a:r>
            <a:endParaRPr lang="en-US" dirty="0"/>
          </a:p>
        </p:txBody>
      </p:sp>
      <p:pic>
        <p:nvPicPr>
          <p:cNvPr id="12" name="Picture 16" descr="Menu, navigate, number, one, options, 1 icon - Download on Iconfinder">
            <a:extLst>
              <a:ext uri="{FF2B5EF4-FFF2-40B4-BE49-F238E27FC236}">
                <a16:creationId xmlns:a16="http://schemas.microsoft.com/office/drawing/2014/main" id="{DA218B27-191A-4E8E-8886-4429EF20B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019" y="103590"/>
            <a:ext cx="392400" cy="39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2, number, options, two, menu, navigate icon - Download on Iconfinder">
            <a:extLst>
              <a:ext uri="{FF2B5EF4-FFF2-40B4-BE49-F238E27FC236}">
                <a16:creationId xmlns:a16="http://schemas.microsoft.com/office/drawing/2014/main" id="{01B0A25A-8CDF-4C7C-91BB-076016EC9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442" y="106499"/>
            <a:ext cx="393600" cy="39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5681B568-BA83-4FAA-8425-9E300C850088}"/>
              </a:ext>
            </a:extLst>
          </p:cNvPr>
          <p:cNvSpPr txBox="1"/>
          <p:nvPr/>
        </p:nvSpPr>
        <p:spPr>
          <a:xfrm>
            <a:off x="4980319" y="582051"/>
            <a:ext cx="4425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</a:t>
            </a:r>
            <a:r>
              <a:rPr lang="pt-BR" dirty="0" err="1"/>
              <a:t>Folium</a:t>
            </a:r>
            <a:r>
              <a:rPr lang="pt-BR" dirty="0"/>
              <a:t> Map </a:t>
            </a:r>
            <a:r>
              <a:rPr lang="pt-BR" dirty="0" err="1"/>
              <a:t>was</a:t>
            </a:r>
            <a:r>
              <a:rPr lang="pt-BR" dirty="0"/>
              <a:t> </a:t>
            </a:r>
            <a:r>
              <a:rPr lang="pt-BR" dirty="0" err="1"/>
              <a:t>generated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visualize </a:t>
            </a:r>
            <a:r>
              <a:rPr lang="pt-BR" dirty="0" err="1"/>
              <a:t>those</a:t>
            </a:r>
            <a:r>
              <a:rPr lang="pt-BR" dirty="0"/>
              <a:t> clusters </a:t>
            </a:r>
            <a:r>
              <a:rPr lang="pt-BR" dirty="0" err="1"/>
              <a:t>organized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K-</a:t>
            </a:r>
            <a:r>
              <a:rPr lang="pt-BR" dirty="0" err="1"/>
              <a:t>Means</a:t>
            </a:r>
            <a:r>
              <a:rPr lang="pt-BR" dirty="0"/>
              <a:t>.</a:t>
            </a:r>
            <a:endParaRPr lang="en-US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F9880C5-A16E-4727-B372-FAF2FB5F0E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4616" y="1282995"/>
            <a:ext cx="3320327" cy="271529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D64495F-010B-4B60-B3DC-68B440812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18" y="1105271"/>
            <a:ext cx="4592733" cy="31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2595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1724934-7848-4FB8-AEDA-2FD4951BAB27}"/>
              </a:ext>
            </a:extLst>
          </p:cNvPr>
          <p:cNvSpPr txBox="1"/>
          <p:nvPr/>
        </p:nvSpPr>
        <p:spPr>
          <a:xfrm>
            <a:off x="2200307" y="609850"/>
            <a:ext cx="47433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err="1"/>
              <a:t>Smaller</a:t>
            </a:r>
            <a:r>
              <a:rPr lang="pt-BR" dirty="0"/>
              <a:t> clusters,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possible</a:t>
            </a:r>
            <a:r>
              <a:rPr lang="pt-BR" dirty="0"/>
              <a:t>, </a:t>
            </a:r>
            <a:r>
              <a:rPr lang="pt-BR" dirty="0" err="1"/>
              <a:t>were</a:t>
            </a:r>
            <a:r>
              <a:rPr lang="pt-BR" dirty="0"/>
              <a:t> </a:t>
            </a:r>
            <a:r>
              <a:rPr lang="pt-BR" dirty="0" err="1"/>
              <a:t>assigned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larger</a:t>
            </a:r>
            <a:r>
              <a:rPr lang="pt-BR" dirty="0"/>
              <a:t> </a:t>
            </a:r>
            <a:r>
              <a:rPr lang="pt-BR" dirty="0" err="1"/>
              <a:t>ones</a:t>
            </a:r>
            <a:r>
              <a:rPr lang="pt-BR" dirty="0"/>
              <a:t> </a:t>
            </a:r>
            <a:r>
              <a:rPr lang="pt-BR" dirty="0" err="1"/>
              <a:t>manually</a:t>
            </a:r>
            <a:r>
              <a:rPr lang="pt-BR" dirty="0"/>
              <a:t>, as </a:t>
            </a:r>
            <a:r>
              <a:rPr lang="pt-BR" dirty="0" err="1"/>
              <a:t>there</a:t>
            </a:r>
            <a:r>
              <a:rPr lang="pt-BR" dirty="0"/>
              <a:t> </a:t>
            </a:r>
            <a:r>
              <a:rPr lang="pt-BR" dirty="0" err="1"/>
              <a:t>were</a:t>
            </a:r>
            <a:r>
              <a:rPr lang="pt-BR" dirty="0"/>
              <a:t> some </a:t>
            </a:r>
            <a:r>
              <a:rPr lang="pt-BR" dirty="0" err="1"/>
              <a:t>similarities</a:t>
            </a:r>
            <a:r>
              <a:rPr lang="pt-BR" dirty="0"/>
              <a:t> in </a:t>
            </a:r>
            <a:r>
              <a:rPr lang="pt-BR" dirty="0" err="1"/>
              <a:t>their</a:t>
            </a:r>
            <a:r>
              <a:rPr lang="pt-BR" dirty="0"/>
              <a:t> </a:t>
            </a:r>
            <a:r>
              <a:rPr lang="pt-BR" dirty="0" err="1"/>
              <a:t>most</a:t>
            </a:r>
            <a:r>
              <a:rPr lang="pt-BR" dirty="0"/>
              <a:t> common </a:t>
            </a:r>
            <a:r>
              <a:rPr lang="pt-BR" dirty="0" err="1"/>
              <a:t>venues</a:t>
            </a:r>
            <a:r>
              <a:rPr lang="pt-BR" dirty="0"/>
              <a:t> </a:t>
            </a:r>
            <a:r>
              <a:rPr lang="pt-BR" dirty="0" err="1"/>
              <a:t>that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algorithm</a:t>
            </a:r>
            <a:r>
              <a:rPr lang="pt-BR" dirty="0"/>
              <a:t> </a:t>
            </a:r>
            <a:r>
              <a:rPr lang="pt-BR" dirty="0" err="1"/>
              <a:t>did</a:t>
            </a:r>
            <a:r>
              <a:rPr lang="pt-BR" dirty="0"/>
              <a:t>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recognize</a:t>
            </a:r>
            <a:r>
              <a:rPr lang="pt-BR" dirty="0"/>
              <a:t>. </a:t>
            </a:r>
            <a:endParaRPr lang="en-US" dirty="0"/>
          </a:p>
        </p:txBody>
      </p:sp>
      <p:sp>
        <p:nvSpPr>
          <p:cNvPr id="9" name="Google Shape;168;p23">
            <a:extLst>
              <a:ext uri="{FF2B5EF4-FFF2-40B4-BE49-F238E27FC236}">
                <a16:creationId xmlns:a16="http://schemas.microsoft.com/office/drawing/2014/main" id="{935C510F-380B-4568-9CEE-21D47ACEDB9F}"/>
              </a:ext>
            </a:extLst>
          </p:cNvPr>
          <p:cNvSpPr/>
          <p:nvPr/>
        </p:nvSpPr>
        <p:spPr>
          <a:xfrm>
            <a:off x="1832553" y="2029333"/>
            <a:ext cx="1435816" cy="1449152"/>
          </a:xfrm>
          <a:prstGeom prst="ellipse">
            <a:avLst/>
          </a:prstGeom>
          <a:noFill/>
          <a:ln w="9525" cap="flat" cmpd="sng">
            <a:solidFill>
              <a:srgbClr val="92D05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" name="Google Shape;169;p23">
            <a:extLst>
              <a:ext uri="{FF2B5EF4-FFF2-40B4-BE49-F238E27FC236}">
                <a16:creationId xmlns:a16="http://schemas.microsoft.com/office/drawing/2014/main" id="{19B8CBF5-A677-4AD0-B1A9-C1E3DEF75CD1}"/>
              </a:ext>
            </a:extLst>
          </p:cNvPr>
          <p:cNvSpPr/>
          <p:nvPr/>
        </p:nvSpPr>
        <p:spPr>
          <a:xfrm>
            <a:off x="841118" y="1968073"/>
            <a:ext cx="1435816" cy="1449152"/>
          </a:xfrm>
          <a:prstGeom prst="ellipse">
            <a:avLst/>
          </a:prstGeom>
          <a:noFill/>
          <a:ln w="9525" cap="flat" cmpd="sng">
            <a:solidFill>
              <a:srgbClr val="FFC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2550EED-72BA-43DF-8034-96241DE969BE}"/>
              </a:ext>
            </a:extLst>
          </p:cNvPr>
          <p:cNvSpPr txBox="1"/>
          <p:nvPr/>
        </p:nvSpPr>
        <p:spPr>
          <a:xfrm>
            <a:off x="3657600" y="2124807"/>
            <a:ext cx="1435816" cy="9694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 err="1"/>
              <a:t>Trails</a:t>
            </a:r>
            <a:endParaRPr lang="pt-BR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5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/>
              <a:t>Parks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5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/>
              <a:t>Food </a:t>
            </a:r>
            <a:r>
              <a:rPr lang="pt-BR" sz="1050" dirty="0" err="1"/>
              <a:t>Venues</a:t>
            </a:r>
            <a:endParaRPr lang="pt-BR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5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/>
              <a:t>Yoga </a:t>
            </a:r>
            <a:r>
              <a:rPr lang="pt-BR" sz="1050" dirty="0" err="1"/>
              <a:t>Studios</a:t>
            </a:r>
            <a:endParaRPr lang="en-US" sz="1050" dirty="0"/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B86C3E4A-A7AC-4943-B57A-7BF208D6D5BE}"/>
              </a:ext>
            </a:extLst>
          </p:cNvPr>
          <p:cNvSpPr/>
          <p:nvPr/>
        </p:nvSpPr>
        <p:spPr>
          <a:xfrm>
            <a:off x="5368504" y="2736112"/>
            <a:ext cx="645041" cy="460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Google Shape;168;p23">
            <a:extLst>
              <a:ext uri="{FF2B5EF4-FFF2-40B4-BE49-F238E27FC236}">
                <a16:creationId xmlns:a16="http://schemas.microsoft.com/office/drawing/2014/main" id="{74DB2DC6-72A4-4899-8796-C4F9DB3B9B15}"/>
              </a:ext>
            </a:extLst>
          </p:cNvPr>
          <p:cNvSpPr/>
          <p:nvPr/>
        </p:nvSpPr>
        <p:spPr>
          <a:xfrm>
            <a:off x="6288634" y="1852800"/>
            <a:ext cx="2390100" cy="24123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8168D0D-73A2-48DC-BAB3-B8BF3C2F5CF8}"/>
              </a:ext>
            </a:extLst>
          </p:cNvPr>
          <p:cNvSpPr txBox="1"/>
          <p:nvPr/>
        </p:nvSpPr>
        <p:spPr>
          <a:xfrm>
            <a:off x="1034903" y="1566288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Cluster 2</a:t>
            </a:r>
            <a:endParaRPr lang="en-US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58A2479-A00A-4759-B57A-E32FEABBD87D}"/>
              </a:ext>
            </a:extLst>
          </p:cNvPr>
          <p:cNvSpPr txBox="1"/>
          <p:nvPr/>
        </p:nvSpPr>
        <p:spPr>
          <a:xfrm>
            <a:off x="2106079" y="1566288"/>
            <a:ext cx="985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Cluster 3</a:t>
            </a:r>
            <a:endParaRPr lang="en-US" dirty="0"/>
          </a:p>
        </p:txBody>
      </p:sp>
      <p:sp>
        <p:nvSpPr>
          <p:cNvPr id="19" name="Google Shape;168;p23">
            <a:extLst>
              <a:ext uri="{FF2B5EF4-FFF2-40B4-BE49-F238E27FC236}">
                <a16:creationId xmlns:a16="http://schemas.microsoft.com/office/drawing/2014/main" id="{1CE4C5E0-A188-4388-BF85-6898976BF605}"/>
              </a:ext>
            </a:extLst>
          </p:cNvPr>
          <p:cNvSpPr/>
          <p:nvPr/>
        </p:nvSpPr>
        <p:spPr>
          <a:xfrm>
            <a:off x="1388171" y="2692649"/>
            <a:ext cx="1435816" cy="1449152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D719AFE-8760-4E6F-9871-1D6BA50C665C}"/>
              </a:ext>
            </a:extLst>
          </p:cNvPr>
          <p:cNvSpPr txBox="1"/>
          <p:nvPr/>
        </p:nvSpPr>
        <p:spPr>
          <a:xfrm>
            <a:off x="1559026" y="4265100"/>
            <a:ext cx="985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Cluster 4</a:t>
            </a:r>
            <a:endParaRPr lang="en-US" dirty="0"/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53A09C2-D775-41D3-A88C-12D312EDC114}"/>
              </a:ext>
            </a:extLst>
          </p:cNvPr>
          <p:cNvCxnSpPr>
            <a:cxnSpLocks/>
          </p:cNvCxnSpPr>
          <p:nvPr/>
        </p:nvCxnSpPr>
        <p:spPr>
          <a:xfrm flipV="1">
            <a:off x="2106079" y="2609555"/>
            <a:ext cx="1400944" cy="356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320FF11-5C3F-4AC7-B511-D57E98934C04}"/>
              </a:ext>
            </a:extLst>
          </p:cNvPr>
          <p:cNvSpPr txBox="1"/>
          <p:nvPr/>
        </p:nvSpPr>
        <p:spPr>
          <a:xfrm>
            <a:off x="6803653" y="1491183"/>
            <a:ext cx="1360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Final Cluster 2</a:t>
            </a:r>
            <a:endParaRPr lang="en-US" dirty="0"/>
          </a:p>
        </p:txBody>
      </p:sp>
      <p:sp>
        <p:nvSpPr>
          <p:cNvPr id="25" name="Google Shape;168;p23">
            <a:extLst>
              <a:ext uri="{FF2B5EF4-FFF2-40B4-BE49-F238E27FC236}">
                <a16:creationId xmlns:a16="http://schemas.microsoft.com/office/drawing/2014/main" id="{509DE064-5A7E-4CD7-9B5A-2B8D89B937DE}"/>
              </a:ext>
            </a:extLst>
          </p:cNvPr>
          <p:cNvSpPr/>
          <p:nvPr/>
        </p:nvSpPr>
        <p:spPr>
          <a:xfrm>
            <a:off x="7495538" y="2203207"/>
            <a:ext cx="835864" cy="843628"/>
          </a:xfrm>
          <a:prstGeom prst="ellipse">
            <a:avLst/>
          </a:prstGeom>
          <a:noFill/>
          <a:ln w="9525" cap="flat" cmpd="sng">
            <a:solidFill>
              <a:srgbClr val="92D05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" name="Google Shape;169;p23">
            <a:extLst>
              <a:ext uri="{FF2B5EF4-FFF2-40B4-BE49-F238E27FC236}">
                <a16:creationId xmlns:a16="http://schemas.microsoft.com/office/drawing/2014/main" id="{62FFD12C-9B1E-4158-AA69-C4F3FA4076A1}"/>
              </a:ext>
            </a:extLst>
          </p:cNvPr>
          <p:cNvSpPr/>
          <p:nvPr/>
        </p:nvSpPr>
        <p:spPr>
          <a:xfrm>
            <a:off x="6502350" y="2571750"/>
            <a:ext cx="835864" cy="843628"/>
          </a:xfrm>
          <a:prstGeom prst="ellipse">
            <a:avLst/>
          </a:prstGeom>
          <a:noFill/>
          <a:ln w="9525" cap="flat" cmpd="sng">
            <a:solidFill>
              <a:srgbClr val="FFC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" name="Google Shape;168;p23">
            <a:extLst>
              <a:ext uri="{FF2B5EF4-FFF2-40B4-BE49-F238E27FC236}">
                <a16:creationId xmlns:a16="http://schemas.microsoft.com/office/drawing/2014/main" id="{083A220B-2035-42C8-B4D6-0BA9C31C8EF5}"/>
              </a:ext>
            </a:extLst>
          </p:cNvPr>
          <p:cNvSpPr/>
          <p:nvPr/>
        </p:nvSpPr>
        <p:spPr>
          <a:xfrm>
            <a:off x="7280069" y="3235940"/>
            <a:ext cx="835864" cy="843628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028" name="Picture 4" descr="Number, three, in, a, circle Free Icon of Metrize Icons">
            <a:extLst>
              <a:ext uri="{FF2B5EF4-FFF2-40B4-BE49-F238E27FC236}">
                <a16:creationId xmlns:a16="http://schemas.microsoft.com/office/drawing/2014/main" id="{EECC20CB-9826-4375-92E0-05E3475B9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739" y="64569"/>
            <a:ext cx="426521" cy="42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848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Most common venues for the final clusters</a:t>
            </a:r>
            <a:endParaRPr dirty="0"/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Final Cluster 0</a:t>
            </a:r>
          </a:p>
          <a:p>
            <a:pPr marL="285750" indent="-285750"/>
            <a:r>
              <a:rPr lang="en-US" dirty="0"/>
              <a:t>Garden</a:t>
            </a:r>
          </a:p>
          <a:p>
            <a:pPr marL="285750" indent="-285750"/>
            <a:r>
              <a:rPr lang="en-US" dirty="0"/>
              <a:t>Diner</a:t>
            </a:r>
          </a:p>
          <a:p>
            <a:pPr marL="285750" indent="-285750"/>
            <a:r>
              <a:rPr lang="en-US" dirty="0"/>
              <a:t>Event Space</a:t>
            </a:r>
          </a:p>
        </p:txBody>
      </p:sp>
      <p:sp>
        <p:nvSpPr>
          <p:cNvPr id="142" name="Google Shape;142;p20"/>
          <p:cNvSpPr txBox="1">
            <a:spLocks noGrp="1"/>
          </p:cNvSpPr>
          <p:nvPr>
            <p:ph type="body" idx="2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Final Cluster 1</a:t>
            </a:r>
            <a:endParaRPr b="1" dirty="0"/>
          </a:p>
          <a:p>
            <a:pPr marL="285750" indent="-285750"/>
            <a:r>
              <a:rPr lang="en" dirty="0"/>
              <a:t>Coffee shops</a:t>
            </a:r>
          </a:p>
          <a:p>
            <a:pPr marL="285750" indent="-285750"/>
            <a:r>
              <a:rPr lang="en" dirty="0"/>
              <a:t>Restaurants</a:t>
            </a:r>
          </a:p>
        </p:txBody>
      </p:sp>
      <p:sp>
        <p:nvSpPr>
          <p:cNvPr id="143" name="Google Shape;143;p20"/>
          <p:cNvSpPr txBox="1">
            <a:spLocks noGrp="1"/>
          </p:cNvSpPr>
          <p:nvPr>
            <p:ph type="body" idx="3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Final Cluster 2</a:t>
            </a:r>
            <a:endParaRPr b="1" dirty="0"/>
          </a:p>
          <a:p>
            <a:pPr marL="285750" indent="-285750"/>
            <a:r>
              <a:rPr lang="pt-BR" dirty="0"/>
              <a:t>Parks</a:t>
            </a:r>
          </a:p>
          <a:p>
            <a:pPr marL="285750" indent="-285750"/>
            <a:r>
              <a:rPr lang="pt-BR" dirty="0" err="1"/>
              <a:t>Trails</a:t>
            </a:r>
            <a:endParaRPr lang="pt-BR" dirty="0"/>
          </a:p>
          <a:p>
            <a:pPr marL="285750" indent="-285750"/>
            <a:r>
              <a:rPr lang="pt-BR" dirty="0"/>
              <a:t>Playgrounds</a:t>
            </a:r>
          </a:p>
          <a:p>
            <a:pPr marL="285750" indent="-285750"/>
            <a:r>
              <a:rPr lang="pt-BR" dirty="0"/>
              <a:t>Yoga </a:t>
            </a:r>
            <a:r>
              <a:rPr lang="pt-BR" dirty="0" err="1"/>
              <a:t>Studios</a:t>
            </a:r>
            <a:endParaRPr dirty="0"/>
          </a:p>
        </p:txBody>
      </p:sp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97EE014-E5FE-47FF-8244-ECB6D9E13D8F}"/>
              </a:ext>
            </a:extLst>
          </p:cNvPr>
          <p:cNvSpPr/>
          <p:nvPr/>
        </p:nvSpPr>
        <p:spPr>
          <a:xfrm>
            <a:off x="5873834" y="1200150"/>
            <a:ext cx="2013098" cy="233916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ta: para Baixo 2">
            <a:extLst>
              <a:ext uri="{FF2B5EF4-FFF2-40B4-BE49-F238E27FC236}">
                <a16:creationId xmlns:a16="http://schemas.microsoft.com/office/drawing/2014/main" id="{E60A286C-E429-43FA-984A-A657A22363E5}"/>
              </a:ext>
            </a:extLst>
          </p:cNvPr>
          <p:cNvSpPr/>
          <p:nvPr/>
        </p:nvSpPr>
        <p:spPr>
          <a:xfrm>
            <a:off x="6741042" y="3539313"/>
            <a:ext cx="276446" cy="4040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A6C7425-01CF-466B-9731-14693158CC11}"/>
              </a:ext>
            </a:extLst>
          </p:cNvPr>
          <p:cNvSpPr txBox="1"/>
          <p:nvPr/>
        </p:nvSpPr>
        <p:spPr>
          <a:xfrm>
            <a:off x="5819553" y="3978891"/>
            <a:ext cx="2119423" cy="30777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err="1"/>
              <a:t>Morning</a:t>
            </a:r>
            <a:r>
              <a:rPr lang="pt-BR" dirty="0"/>
              <a:t> </a:t>
            </a:r>
            <a:r>
              <a:rPr lang="pt-BR" dirty="0" err="1"/>
              <a:t>entertainment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266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-97618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694000" y="581010"/>
            <a:ext cx="7571700" cy="45385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Final Cluster 0 had more evening and night venues.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 dirty="0"/>
              <a:t>Final Cluster 1 already had too many coffee shops, which means more competition.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 dirty="0"/>
              <a:t>Final Cluster 2 consisted mainly of morning entertainment venues , which makes it more likely to draw people to a coffee shop. Also, there isn’t much competition.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 dirty="0"/>
              <a:t>Therefore, the neighbourhoods in Final Cluster 2 - </a:t>
            </a:r>
            <a:r>
              <a:rPr lang="en-US" b="1" dirty="0"/>
              <a:t>Lawrence Park; Forest Hill North &amp; West, Forest Hill Road Park; Moore Park, Summerhill East and Rosedale</a:t>
            </a:r>
            <a:r>
              <a:rPr lang="en" b="1" dirty="0"/>
              <a:t> </a:t>
            </a:r>
            <a:r>
              <a:rPr lang="en" dirty="0"/>
              <a:t>- are the best places to open a coffee shop.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356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5880381" y="2562025"/>
            <a:ext cx="1381800" cy="1365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1637500" y="592744"/>
            <a:ext cx="564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Hello!</a:t>
            </a:r>
            <a:endParaRPr sz="6000" b="1" dirty="0"/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4294967295"/>
          </p:nvPr>
        </p:nvSpPr>
        <p:spPr>
          <a:xfrm>
            <a:off x="1637500" y="1563713"/>
            <a:ext cx="5642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I am Jayden Smith</a:t>
            </a:r>
            <a:endParaRPr sz="3600" b="1" dirty="0"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4294967295"/>
          </p:nvPr>
        </p:nvSpPr>
        <p:spPr>
          <a:xfrm>
            <a:off x="1637500" y="2388200"/>
            <a:ext cx="41094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I am here because I love to give presentations. </a:t>
            </a:r>
            <a:endParaRPr sz="2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You can find me at:</a:t>
            </a:r>
            <a:endParaRPr sz="2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@username</a:t>
            </a:r>
            <a:endParaRPr sz="2600" dirty="0"/>
          </a:p>
        </p:txBody>
      </p:sp>
      <p:pic>
        <p:nvPicPr>
          <p:cNvPr id="88" name="Google Shape;88;p14"/>
          <p:cNvPicPr preferRelativeResize="0"/>
          <p:nvPr/>
        </p:nvPicPr>
        <p:blipFill rotWithShape="1">
          <a:blip r:embed="rId4">
            <a:alphaModFix/>
          </a:blip>
          <a:srcRect l="22680" t="9485" r="14803" b="48837"/>
          <a:stretch/>
        </p:blipFill>
        <p:spPr>
          <a:xfrm>
            <a:off x="5969309" y="2639689"/>
            <a:ext cx="1210200" cy="12102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89" name="Google Shape;89;p14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4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4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4"/>
                </a:solidFill>
              </a:rPr>
              <a:t>1.</a:t>
            </a:r>
            <a:endParaRPr sz="60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</a:t>
            </a:r>
            <a:r>
              <a:rPr lang="en" b="1">
                <a:solidFill>
                  <a:schemeClr val="accent1"/>
                </a:solidFill>
              </a:rPr>
              <a:t>means of inspiration</a:t>
            </a:r>
            <a:r>
              <a:rPr lang="en"/>
              <a:t> and to invoke philosophical thoughts from the reader.</a:t>
            </a:r>
            <a:endParaRPr dirty="0"/>
          </a:p>
        </p:txBody>
      </p:sp>
      <p:sp>
        <p:nvSpPr>
          <p:cNvPr id="105" name="Google Shape;105;p16"/>
          <p:cNvSpPr txBox="1">
            <a:spLocks noGrp="1"/>
          </p:cNvSpPr>
          <p:nvPr>
            <p:ph type="sldNum" idx="12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Business Problem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-US" dirty="0"/>
              <a:t>Choosing a place to open a coffee shop takes many factors into consideration.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endParaRPr sz="8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dirty="0"/>
              <a:t>The neighborhood should have venues commonly visited in the morning;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endParaRPr sz="8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dirty="0"/>
              <a:t>There shouldn’t be heavy competition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endParaRPr lang="en" sz="8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dirty="0"/>
              <a:t>Location Data can be used to identify the neighborhood that best fits these needs.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5527174" y="1242768"/>
            <a:ext cx="2982717" cy="2946459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-38247" y="1182125"/>
            <a:ext cx="514287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/>
              <a:t>What is Location Data?</a:t>
            </a:r>
            <a:endParaRPr sz="3600" b="1" dirty="0"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4294967295"/>
          </p:nvPr>
        </p:nvSpPr>
        <p:spPr>
          <a:xfrm>
            <a:off x="533400" y="2394538"/>
            <a:ext cx="4779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Location Data is used to describe places and venues, containing many of the place’s attributes</a:t>
            </a:r>
            <a:endParaRPr dirty="0"/>
          </a:p>
        </p:txBody>
      </p:sp>
      <p:sp>
        <p:nvSpPr>
          <p:cNvPr id="123" name="Google Shape;123;p18"/>
          <p:cNvSpPr/>
          <p:nvPr/>
        </p:nvSpPr>
        <p:spPr>
          <a:xfrm>
            <a:off x="5765237" y="1478207"/>
            <a:ext cx="2506589" cy="2475579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EE031B2-F23E-41BA-925B-EB6F21C49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138" y="2673396"/>
            <a:ext cx="1496786" cy="119742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14A89F6-FD4C-493D-9139-D1614C7935AF}"/>
              </a:ext>
            </a:extLst>
          </p:cNvPr>
          <p:cNvSpPr txBox="1"/>
          <p:nvPr/>
        </p:nvSpPr>
        <p:spPr>
          <a:xfrm>
            <a:off x="6087723" y="2018759"/>
            <a:ext cx="2506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Full address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Category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Geospatial coordinates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100856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acquisition and cleaning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580587" y="803456"/>
            <a:ext cx="8166934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-US" dirty="0"/>
              <a:t>Canada’s neighborhoods’ postal code and borough scraped from </a:t>
            </a:r>
            <a:r>
              <a:rPr lang="en-US" u="sng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hlinkClick r:id="rId3"/>
              </a:rPr>
              <a:t>https://en.wikipedia.org/w/index.php?title=List_of_postal_codes_of_Canada:_M&amp;direction=prev&amp;oldid=1012023397</a:t>
            </a:r>
            <a:r>
              <a:rPr lang="en-US" u="sng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 dirty="0"/>
              <a:t>Data from venues around the neighborhoods acquired from Foursquare API.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dirty="0"/>
              <a:t>Variable ‘Postal Code’ was standardized in both datasets.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dirty="0"/>
              <a:t>The final dataset was reduced to only Toronto neighborhoods.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3609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451238" y="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Accessing the Foursquare API</a:t>
            </a:r>
            <a:endParaRPr dirty="0"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A8FB598-05CC-46BB-AD60-C03D6863C2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2098"/>
          <a:stretch/>
        </p:blipFill>
        <p:spPr>
          <a:xfrm>
            <a:off x="5559917" y="1898271"/>
            <a:ext cx="2662425" cy="1445582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C720117D-C661-4831-B6B4-657EEF985949}"/>
              </a:ext>
            </a:extLst>
          </p:cNvPr>
          <p:cNvSpPr txBox="1"/>
          <p:nvPr/>
        </p:nvSpPr>
        <p:spPr>
          <a:xfrm>
            <a:off x="1817837" y="1939825"/>
            <a:ext cx="992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GET</a:t>
            </a:r>
            <a:endParaRPr lang="en-US" sz="1600" b="1" dirty="0"/>
          </a:p>
        </p:txBody>
      </p:sp>
      <p:pic>
        <p:nvPicPr>
          <p:cNvPr id="1026" name="Picture 2" descr="Foursquare, logo icon - Free download on Iconfinder">
            <a:extLst>
              <a:ext uri="{FF2B5EF4-FFF2-40B4-BE49-F238E27FC236}">
                <a16:creationId xmlns:a16="http://schemas.microsoft.com/office/drawing/2014/main" id="{CAAA8FC2-DD97-4B1E-8EC0-FA85DE3C0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851" y="2700171"/>
            <a:ext cx="670022" cy="67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own Curved Arrow Svg Png Icon Free Download (#70419) - OnlineWebFonts.COM">
            <a:extLst>
              <a:ext uri="{FF2B5EF4-FFF2-40B4-BE49-F238E27FC236}">
                <a16:creationId xmlns:a16="http://schemas.microsoft.com/office/drawing/2014/main" id="{C9AEB991-3988-428C-8CF7-374CB12C1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921941" flipV="1">
            <a:off x="1806619" y="2804606"/>
            <a:ext cx="702600" cy="129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Down Curved Arrow Svg Png Icon Free Download (#70419) - OnlineWebFonts.COM">
            <a:extLst>
              <a:ext uri="{FF2B5EF4-FFF2-40B4-BE49-F238E27FC236}">
                <a16:creationId xmlns:a16="http://schemas.microsoft.com/office/drawing/2014/main" id="{29B45F73-8FA9-4276-8B9A-DFAEAA96A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921941" flipH="1">
            <a:off x="1806620" y="1942111"/>
            <a:ext cx="702600" cy="129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rogram Icon #428247 - Free Icons Library">
            <a:extLst>
              <a:ext uri="{FF2B5EF4-FFF2-40B4-BE49-F238E27FC236}">
                <a16:creationId xmlns:a16="http://schemas.microsoft.com/office/drawing/2014/main" id="{9B839D4D-38F4-409B-B35B-AC1843AB7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59" y="2741242"/>
            <a:ext cx="647921" cy="647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6BE749CB-6740-4336-AE9E-ED26F6F028F5}"/>
              </a:ext>
            </a:extLst>
          </p:cNvPr>
          <p:cNvSpPr txBox="1"/>
          <p:nvPr/>
        </p:nvSpPr>
        <p:spPr>
          <a:xfrm>
            <a:off x="1817837" y="4003369"/>
            <a:ext cx="992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JSON</a:t>
            </a:r>
            <a:endParaRPr lang="en-US" sz="1600" b="1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638AED6-774E-47C5-A1E0-A4664CE3F4A5}"/>
              </a:ext>
            </a:extLst>
          </p:cNvPr>
          <p:cNvSpPr txBox="1"/>
          <p:nvPr/>
        </p:nvSpPr>
        <p:spPr>
          <a:xfrm>
            <a:off x="175537" y="1304044"/>
            <a:ext cx="4641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The </a:t>
            </a:r>
            <a:r>
              <a:rPr lang="pt-BR" dirty="0" err="1"/>
              <a:t>program</a:t>
            </a:r>
            <a:r>
              <a:rPr lang="pt-BR" dirty="0"/>
              <a:t> </a:t>
            </a:r>
            <a:r>
              <a:rPr lang="pt-BR" dirty="0" err="1"/>
              <a:t>sent</a:t>
            </a:r>
            <a:r>
              <a:rPr lang="pt-BR" dirty="0"/>
              <a:t> a GET </a:t>
            </a:r>
            <a:r>
              <a:rPr lang="pt-BR" dirty="0" err="1"/>
              <a:t>request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Foursquare</a:t>
            </a:r>
            <a:r>
              <a:rPr lang="pt-BR" dirty="0"/>
              <a:t>   API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got</a:t>
            </a:r>
            <a:r>
              <a:rPr lang="pt-BR" dirty="0"/>
              <a:t> a JSON file as a response</a:t>
            </a:r>
            <a:endParaRPr lang="en-US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1A4B632C-4824-4242-9F4F-474CAF790544}"/>
              </a:ext>
            </a:extLst>
          </p:cNvPr>
          <p:cNvSpPr txBox="1"/>
          <p:nvPr/>
        </p:nvSpPr>
        <p:spPr>
          <a:xfrm>
            <a:off x="4502052" y="1304044"/>
            <a:ext cx="4641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The JSON </a:t>
            </a:r>
            <a:r>
              <a:rPr lang="pt-BR" dirty="0" err="1"/>
              <a:t>format</a:t>
            </a:r>
            <a:r>
              <a:rPr lang="pt-BR" dirty="0"/>
              <a:t> </a:t>
            </a:r>
            <a:r>
              <a:rPr lang="pt-BR" dirty="0" err="1"/>
              <a:t>was</a:t>
            </a:r>
            <a:r>
              <a:rPr lang="pt-BR" dirty="0"/>
              <a:t> </a:t>
            </a:r>
            <a:r>
              <a:rPr lang="pt-BR" dirty="0" err="1"/>
              <a:t>converted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a </a:t>
            </a:r>
            <a:r>
              <a:rPr lang="pt-BR" dirty="0" err="1"/>
              <a:t>dataframe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make </a:t>
            </a:r>
            <a:r>
              <a:rPr lang="pt-BR" dirty="0" err="1"/>
              <a:t>visualization</a:t>
            </a:r>
            <a:r>
              <a:rPr lang="pt-BR" dirty="0"/>
              <a:t> </a:t>
            </a:r>
            <a:r>
              <a:rPr lang="pt-BR" dirty="0" err="1"/>
              <a:t>easier</a:t>
            </a:r>
            <a:endParaRPr lang="en-US" dirty="0"/>
          </a:p>
        </p:txBody>
      </p:sp>
      <p:pic>
        <p:nvPicPr>
          <p:cNvPr id="1036" name="Picture 12" descr="2, number, options, two, menu, navigate icon - Download on Iconfinder">
            <a:extLst>
              <a:ext uri="{FF2B5EF4-FFF2-40B4-BE49-F238E27FC236}">
                <a16:creationId xmlns:a16="http://schemas.microsoft.com/office/drawing/2014/main" id="{5FE50DCF-FB6D-4DD0-8EAC-552C26DCC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393" y="881130"/>
            <a:ext cx="393600" cy="39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Menu, navigate, number, one, options, 1 icon - Download on Iconfinder">
            <a:extLst>
              <a:ext uri="{FF2B5EF4-FFF2-40B4-BE49-F238E27FC236}">
                <a16:creationId xmlns:a16="http://schemas.microsoft.com/office/drawing/2014/main" id="{AA55859D-9EB5-4016-B42B-122A69382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208" y="881130"/>
            <a:ext cx="392400" cy="39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F091730C-6F12-4B34-A4D8-43AB342932D2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783" y="3868057"/>
            <a:ext cx="3072486" cy="1126392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eta: para Baixo 18">
            <a:extLst>
              <a:ext uri="{FF2B5EF4-FFF2-40B4-BE49-F238E27FC236}">
                <a16:creationId xmlns:a16="http://schemas.microsoft.com/office/drawing/2014/main" id="{87AC02B3-2CDF-4D07-B15B-4B889E0C78BD}"/>
              </a:ext>
            </a:extLst>
          </p:cNvPr>
          <p:cNvSpPr/>
          <p:nvPr/>
        </p:nvSpPr>
        <p:spPr>
          <a:xfrm>
            <a:off x="6699655" y="3414860"/>
            <a:ext cx="246742" cy="45319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462896" y="100856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Exploring Toronto neighborhoods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343464" y="803456"/>
            <a:ext cx="7571700" cy="38504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33400" lvl="0" indent="-457200" algn="l" rtl="0">
              <a:spcBef>
                <a:spcPts val="60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US" sz="1600" dirty="0"/>
              <a:t>The data acquired from the venues was merged with the previously obtained data from the neighborhoods in Toronto</a:t>
            </a:r>
          </a:p>
          <a:p>
            <a:pPr marL="533400" lvl="0" indent="-457200" algn="l" rtl="0">
              <a:spcBef>
                <a:spcPts val="60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endParaRPr lang="en-US" sz="1600" dirty="0"/>
          </a:p>
          <a:p>
            <a:pPr marL="533400" lvl="0" indent="-457200" algn="l" rtl="0">
              <a:spcBef>
                <a:spcPts val="60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endParaRPr lang="en-US" sz="1400" dirty="0"/>
          </a:p>
          <a:p>
            <a:pPr marL="533400" lvl="0" indent="-457200" algn="l" rtl="0">
              <a:spcBef>
                <a:spcPts val="60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endParaRPr lang="en-US" sz="1600" dirty="0"/>
          </a:p>
          <a:p>
            <a:pPr marL="533400" lvl="0" indent="-457200" algn="l" rtl="0">
              <a:spcBef>
                <a:spcPts val="60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endParaRPr lang="en-US" sz="500" dirty="0"/>
          </a:p>
          <a:p>
            <a:pPr marL="533400" lvl="0" indent="-457200" algn="l" rtl="0">
              <a:spcBef>
                <a:spcPts val="60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endParaRPr lang="en-US" sz="500" dirty="0"/>
          </a:p>
          <a:p>
            <a:pPr marL="533400" lvl="0" indent="-457200" algn="l" rtl="0">
              <a:spcBef>
                <a:spcPts val="60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</a:t>
            </a:r>
            <a:r>
              <a:rPr lang="en-US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dataframe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generated was grouped in a way to visualize the most common venues to each neighborhood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88B2942-DB8F-4184-9567-C49DBC0D9712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897"/>
          <a:stretch/>
        </p:blipFill>
        <p:spPr bwMode="auto">
          <a:xfrm>
            <a:off x="989972" y="1443463"/>
            <a:ext cx="7164055" cy="1128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31B665E-0F88-4656-8562-690DC48EB51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696" y="3252330"/>
            <a:ext cx="6920331" cy="14015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6250809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538</Words>
  <Application>Microsoft Office PowerPoint</Application>
  <PresentationFormat>Apresentação na tela (16:9)</PresentationFormat>
  <Paragraphs>89</Paragraphs>
  <Slides>14</Slides>
  <Notes>14</Notes>
  <HiddenSlides>3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Roboto Slab</vt:lpstr>
      <vt:lpstr>Source Sans Pro</vt:lpstr>
      <vt:lpstr>Cordelia template</vt:lpstr>
      <vt:lpstr>Identifying the best location to open a coffee shop in Toronto</vt:lpstr>
      <vt:lpstr>Hello!</vt:lpstr>
      <vt:lpstr>1. Transition headline</vt:lpstr>
      <vt:lpstr>Apresentação do PowerPoint</vt:lpstr>
      <vt:lpstr>Business Problem</vt:lpstr>
      <vt:lpstr>What is Location Data?</vt:lpstr>
      <vt:lpstr>Data acquisition and cleaning</vt:lpstr>
      <vt:lpstr>Accessing the Foursquare API</vt:lpstr>
      <vt:lpstr>Exploring Toronto neighborhoods</vt:lpstr>
      <vt:lpstr>Clustering the neighborhoods</vt:lpstr>
      <vt:lpstr>Apresentação do PowerPoint</vt:lpstr>
      <vt:lpstr>Apresentação do PowerPoint</vt:lpstr>
      <vt:lpstr>Most common venues for the final clusters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the best location to open a coffee shop in Toronto</dc:title>
  <dc:creator>Vinícius Garcia</dc:creator>
  <cp:lastModifiedBy>Vinícius Garcia</cp:lastModifiedBy>
  <cp:revision>37</cp:revision>
  <dcterms:modified xsi:type="dcterms:W3CDTF">2021-03-24T00:03:57Z</dcterms:modified>
</cp:coreProperties>
</file>