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1" r:id="rId3"/>
    <p:sldId id="262" r:id="rId4"/>
    <p:sldId id="296" r:id="rId5"/>
    <p:sldId id="263" r:id="rId6"/>
    <p:sldId id="298" r:id="rId7"/>
    <p:sldId id="299" r:id="rId8"/>
    <p:sldId id="301" r:id="rId9"/>
    <p:sldId id="302" r:id="rId10"/>
    <p:sldId id="304" r:id="rId11"/>
    <p:sldId id="303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87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02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67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537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207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97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List_of_postal_codes_of_Canada:_M&amp;direction=prev&amp;oldid=10120233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98660" y="211944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Identifying the best location to open a coffee shop in Toronto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common venues for the final clusters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Final Cluster 0</a:t>
            </a:r>
          </a:p>
          <a:p>
            <a:pPr marL="285750" indent="-285750"/>
            <a:r>
              <a:rPr lang="en-US" dirty="0"/>
              <a:t>Garden</a:t>
            </a:r>
          </a:p>
          <a:p>
            <a:pPr marL="285750" indent="-285750"/>
            <a:r>
              <a:rPr lang="en-US" dirty="0"/>
              <a:t>Diner</a:t>
            </a:r>
          </a:p>
          <a:p>
            <a:pPr marL="285750" indent="-285750"/>
            <a:r>
              <a:rPr lang="en-US" dirty="0"/>
              <a:t>Event Space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Final Cluster 1</a:t>
            </a:r>
            <a:endParaRPr b="1" dirty="0"/>
          </a:p>
          <a:p>
            <a:pPr marL="285750" indent="-285750"/>
            <a:r>
              <a:rPr lang="en" dirty="0"/>
              <a:t>Coffee shops</a:t>
            </a:r>
          </a:p>
          <a:p>
            <a:pPr marL="285750" indent="-285750"/>
            <a:r>
              <a:rPr lang="en" dirty="0"/>
              <a:t>Restaurants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Final Cluster 2</a:t>
            </a:r>
            <a:endParaRPr b="1" dirty="0"/>
          </a:p>
          <a:p>
            <a:pPr marL="285750" indent="-285750"/>
            <a:r>
              <a:rPr lang="pt-BR" dirty="0"/>
              <a:t>Parks</a:t>
            </a:r>
          </a:p>
          <a:p>
            <a:pPr marL="285750" indent="-285750"/>
            <a:r>
              <a:rPr lang="pt-BR" dirty="0" err="1"/>
              <a:t>Trails</a:t>
            </a:r>
            <a:endParaRPr lang="pt-BR" dirty="0"/>
          </a:p>
          <a:p>
            <a:pPr marL="285750" indent="-285750"/>
            <a:r>
              <a:rPr lang="pt-BR" dirty="0"/>
              <a:t>Playgrounds</a:t>
            </a:r>
          </a:p>
          <a:p>
            <a:pPr marL="285750" indent="-285750"/>
            <a:r>
              <a:rPr lang="pt-BR" dirty="0"/>
              <a:t>Yoga </a:t>
            </a:r>
            <a:r>
              <a:rPr lang="pt-BR" dirty="0" err="1"/>
              <a:t>Studios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7EE014-E5FE-47FF-8244-ECB6D9E13D8F}"/>
              </a:ext>
            </a:extLst>
          </p:cNvPr>
          <p:cNvSpPr/>
          <p:nvPr/>
        </p:nvSpPr>
        <p:spPr>
          <a:xfrm>
            <a:off x="5873834" y="1200150"/>
            <a:ext cx="2013098" cy="23391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60A286C-E429-43FA-984A-A657A22363E5}"/>
              </a:ext>
            </a:extLst>
          </p:cNvPr>
          <p:cNvSpPr/>
          <p:nvPr/>
        </p:nvSpPr>
        <p:spPr>
          <a:xfrm>
            <a:off x="6741042" y="3539313"/>
            <a:ext cx="276446" cy="40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6C7425-01CF-466B-9731-14693158CC11}"/>
              </a:ext>
            </a:extLst>
          </p:cNvPr>
          <p:cNvSpPr txBox="1"/>
          <p:nvPr/>
        </p:nvSpPr>
        <p:spPr>
          <a:xfrm>
            <a:off x="5819553" y="3978891"/>
            <a:ext cx="2119423" cy="3077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Morning</a:t>
            </a:r>
            <a:r>
              <a:rPr lang="pt-BR" dirty="0"/>
              <a:t> </a:t>
            </a:r>
            <a:r>
              <a:rPr lang="pt-BR" dirty="0" err="1"/>
              <a:t>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6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-9761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94000" y="581010"/>
            <a:ext cx="7571700" cy="4538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Final Cluster 0 had more evening and night venues.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Final Cluster 1 already had too many coffee shops, which means more competition.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Final Cluster 2 consisted mainly of morning entertainment venues , which makes it more likely to draw people to a coffee shop. Also, there isn’t much competition.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Therefore, the neighbourhoods in Final Cluster 2 - </a:t>
            </a:r>
            <a:r>
              <a:rPr lang="en-US" b="1" dirty="0"/>
              <a:t>Lawrence Park; Forest Hill North &amp; West, Forest Hill Road Park; Moore Park, Summerhill East and Rosedale</a:t>
            </a:r>
            <a:r>
              <a:rPr lang="en" b="1" dirty="0"/>
              <a:t> </a:t>
            </a:r>
            <a:r>
              <a:rPr lang="en" dirty="0"/>
              <a:t>- are the best places to open a coffee shop.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5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Choosing a place to open a coffee shop takes many factors into consideration.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The neighborhood should have venues commonly visited in the morning;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There shouldn’t be heavy competition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lang="en" sz="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Location Data can be used to identify the neighborhood that best fits these needs.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527174" y="1242768"/>
            <a:ext cx="2982717" cy="294645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-38247" y="1182125"/>
            <a:ext cx="51428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What is Location Data?</a:t>
            </a:r>
            <a:endParaRPr sz="36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Location Data is used to describe places and venues, containing many of the place’s attributes</a:t>
            </a:r>
            <a:endParaRPr dirty="0"/>
          </a:p>
        </p:txBody>
      </p:sp>
      <p:sp>
        <p:nvSpPr>
          <p:cNvPr id="123" name="Google Shape;123;p18"/>
          <p:cNvSpPr/>
          <p:nvPr/>
        </p:nvSpPr>
        <p:spPr>
          <a:xfrm>
            <a:off x="5765237" y="1478207"/>
            <a:ext cx="2506589" cy="2475579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E031B2-F23E-41BA-925B-EB6F21C49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38" y="2673396"/>
            <a:ext cx="1496786" cy="11974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4A89F6-FD4C-493D-9139-D1614C7935AF}"/>
              </a:ext>
            </a:extLst>
          </p:cNvPr>
          <p:cNvSpPr txBox="1"/>
          <p:nvPr/>
        </p:nvSpPr>
        <p:spPr>
          <a:xfrm>
            <a:off x="6087723" y="2018759"/>
            <a:ext cx="250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Full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Geospatial coordinates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10085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acquisition and cleaning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80587" y="803456"/>
            <a:ext cx="8166934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Canada’s neighborhoods’ postal code and borough scraped from </a:t>
            </a:r>
            <a:r>
              <a:rPr lang="en-US" u="sng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https://en.wikipedia.org/w/index.php?title=List_of_postal_codes_of_Canada:_M&amp;direction=prev&amp;oldid=1012023397</a:t>
            </a:r>
            <a:r>
              <a:rPr lang="en-US" u="sng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Data from venues around the neighborhoods acquired from Foursquare API.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Variable ‘Postal Code’ was standardized in both datasets.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The final dataset was reduced to only Toronto neighborhoods.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60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51238" y="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Accessing the Foursquare API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8FB598-05CC-46BB-AD60-C03D6863C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98"/>
          <a:stretch/>
        </p:blipFill>
        <p:spPr>
          <a:xfrm>
            <a:off x="5559917" y="1898271"/>
            <a:ext cx="2662425" cy="144558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20117D-C661-4831-B6B4-657EEF985949}"/>
              </a:ext>
            </a:extLst>
          </p:cNvPr>
          <p:cNvSpPr txBox="1"/>
          <p:nvPr/>
        </p:nvSpPr>
        <p:spPr>
          <a:xfrm>
            <a:off x="1817837" y="1939825"/>
            <a:ext cx="99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GET</a:t>
            </a:r>
            <a:endParaRPr lang="en-US" sz="1600" b="1" dirty="0"/>
          </a:p>
        </p:txBody>
      </p:sp>
      <p:pic>
        <p:nvPicPr>
          <p:cNvPr id="1026" name="Picture 2" descr="Foursquare, logo icon - Free download on Iconfinder">
            <a:extLst>
              <a:ext uri="{FF2B5EF4-FFF2-40B4-BE49-F238E27FC236}">
                <a16:creationId xmlns:a16="http://schemas.microsoft.com/office/drawing/2014/main" id="{CAAA8FC2-DD97-4B1E-8EC0-FA85DE3C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51" y="2700171"/>
            <a:ext cx="670022" cy="67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 Curved Arrow Svg Png Icon Free Download (#70419) - OnlineWebFonts.COM">
            <a:extLst>
              <a:ext uri="{FF2B5EF4-FFF2-40B4-BE49-F238E27FC236}">
                <a16:creationId xmlns:a16="http://schemas.microsoft.com/office/drawing/2014/main" id="{C9AEB991-3988-428C-8CF7-374CB12C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21941" flipV="1">
            <a:off x="1806619" y="2804606"/>
            <a:ext cx="702600" cy="12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Down Curved Arrow Svg Png Icon Free Download (#70419) - OnlineWebFonts.COM">
            <a:extLst>
              <a:ext uri="{FF2B5EF4-FFF2-40B4-BE49-F238E27FC236}">
                <a16:creationId xmlns:a16="http://schemas.microsoft.com/office/drawing/2014/main" id="{29B45F73-8FA9-4276-8B9A-DFAEAA96A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21941" flipH="1">
            <a:off x="1806620" y="1942111"/>
            <a:ext cx="702600" cy="12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gram Icon #428247 - Free Icons Library">
            <a:extLst>
              <a:ext uri="{FF2B5EF4-FFF2-40B4-BE49-F238E27FC236}">
                <a16:creationId xmlns:a16="http://schemas.microsoft.com/office/drawing/2014/main" id="{9B839D4D-38F4-409B-B35B-AC1843AB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9" y="2741242"/>
            <a:ext cx="647921" cy="64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BE749CB-6740-4336-AE9E-ED26F6F028F5}"/>
              </a:ext>
            </a:extLst>
          </p:cNvPr>
          <p:cNvSpPr txBox="1"/>
          <p:nvPr/>
        </p:nvSpPr>
        <p:spPr>
          <a:xfrm>
            <a:off x="1817837" y="4003369"/>
            <a:ext cx="99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JSON</a:t>
            </a:r>
            <a:endParaRPr lang="en-US" sz="16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638AED6-774E-47C5-A1E0-A4664CE3F4A5}"/>
              </a:ext>
            </a:extLst>
          </p:cNvPr>
          <p:cNvSpPr txBox="1"/>
          <p:nvPr/>
        </p:nvSpPr>
        <p:spPr>
          <a:xfrm>
            <a:off x="175537" y="1304044"/>
            <a:ext cx="464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sent</a:t>
            </a:r>
            <a:r>
              <a:rPr lang="pt-BR" dirty="0"/>
              <a:t> a GET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Foursquare</a:t>
            </a:r>
            <a:r>
              <a:rPr lang="pt-BR" dirty="0"/>
              <a:t>   API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got</a:t>
            </a:r>
            <a:r>
              <a:rPr lang="pt-BR" dirty="0"/>
              <a:t> a JSON file as a response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A4B632C-4824-4242-9F4F-474CAF790544}"/>
              </a:ext>
            </a:extLst>
          </p:cNvPr>
          <p:cNvSpPr txBox="1"/>
          <p:nvPr/>
        </p:nvSpPr>
        <p:spPr>
          <a:xfrm>
            <a:off x="4502052" y="1304044"/>
            <a:ext cx="464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JSON </a:t>
            </a:r>
            <a:r>
              <a:rPr lang="pt-BR" dirty="0" err="1"/>
              <a:t>format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converted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make </a:t>
            </a:r>
            <a:r>
              <a:rPr lang="pt-BR" dirty="0" err="1"/>
              <a:t>visualization</a:t>
            </a:r>
            <a:r>
              <a:rPr lang="pt-BR" dirty="0"/>
              <a:t> </a:t>
            </a:r>
            <a:r>
              <a:rPr lang="pt-BR" dirty="0" err="1"/>
              <a:t>easier</a:t>
            </a:r>
            <a:endParaRPr lang="en-US" dirty="0"/>
          </a:p>
        </p:txBody>
      </p:sp>
      <p:pic>
        <p:nvPicPr>
          <p:cNvPr id="1036" name="Picture 12" descr="2, number, options, two, menu, navigate icon - Download on Iconfinder">
            <a:extLst>
              <a:ext uri="{FF2B5EF4-FFF2-40B4-BE49-F238E27FC236}">
                <a16:creationId xmlns:a16="http://schemas.microsoft.com/office/drawing/2014/main" id="{5FE50DCF-FB6D-4DD0-8EAC-552C26DC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93" y="881130"/>
            <a:ext cx="393600" cy="3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enu, navigate, number, one, options, 1 icon - Download on Iconfinder">
            <a:extLst>
              <a:ext uri="{FF2B5EF4-FFF2-40B4-BE49-F238E27FC236}">
                <a16:creationId xmlns:a16="http://schemas.microsoft.com/office/drawing/2014/main" id="{AA55859D-9EB5-4016-B42B-122A6938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08" y="881130"/>
            <a:ext cx="392400" cy="3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091730C-6F12-4B34-A4D8-43AB342932D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783" y="3868057"/>
            <a:ext cx="3072486" cy="112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87AC02B3-2CDF-4D07-B15B-4B889E0C78BD}"/>
              </a:ext>
            </a:extLst>
          </p:cNvPr>
          <p:cNvSpPr/>
          <p:nvPr/>
        </p:nvSpPr>
        <p:spPr>
          <a:xfrm>
            <a:off x="6699655" y="3414860"/>
            <a:ext cx="246742" cy="4531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62896" y="10085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Exploring Toronto neighborhoods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43464" y="803456"/>
            <a:ext cx="7571700" cy="3850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The data acquired from the venues was merged with the previously obtained data from the neighborhoods in Toronto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6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4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6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5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5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generated was grouped in a way to visualize the most common venues to each neighborhood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8B2942-DB8F-4184-9567-C49DBC0D971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97"/>
          <a:stretch/>
        </p:blipFill>
        <p:spPr bwMode="auto">
          <a:xfrm>
            <a:off x="989972" y="1443463"/>
            <a:ext cx="7164055" cy="112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1B665E-0F88-4656-8562-690DC48EB5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96" y="3252330"/>
            <a:ext cx="6920331" cy="1401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25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20810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the neighborhoods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571635" y="1010720"/>
            <a:ext cx="3637183" cy="3262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the purpose of grouping neighborhoods based on their similarities and differences, a clustering algorithm named K-Means was selected as the best choice.</a:t>
            </a:r>
            <a:endParaRPr dirty="0"/>
          </a:p>
        </p:txBody>
      </p: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778FEB-67A2-4E9E-AED7-D1A807F5E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18" y="875718"/>
            <a:ext cx="4070933" cy="4070933"/>
          </a:xfrm>
          <a:prstGeom prst="rect">
            <a:avLst/>
          </a:prstGeom>
        </p:spPr>
      </p:pic>
      <p:cxnSp>
        <p:nvCxnSpPr>
          <p:cNvPr id="153" name="Google Shape;153;p21"/>
          <p:cNvCxnSpPr>
            <a:cxnSpLocks/>
          </p:cNvCxnSpPr>
          <p:nvPr/>
        </p:nvCxnSpPr>
        <p:spPr>
          <a:xfrm flipV="1">
            <a:off x="7068779" y="367851"/>
            <a:ext cx="363112" cy="99311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>
            <a:cxnSpLocks/>
          </p:cNvCxnSpPr>
          <p:nvPr/>
        </p:nvCxnSpPr>
        <p:spPr>
          <a:xfrm flipV="1">
            <a:off x="8024037" y="1515797"/>
            <a:ext cx="548328" cy="21376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60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724934-7848-4FB8-AEDA-2FD4951BAB27}"/>
              </a:ext>
            </a:extLst>
          </p:cNvPr>
          <p:cNvSpPr txBox="1"/>
          <p:nvPr/>
        </p:nvSpPr>
        <p:spPr>
          <a:xfrm>
            <a:off x="387586" y="582410"/>
            <a:ext cx="442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elbow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, 6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elected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optimal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clusters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.</a:t>
            </a:r>
            <a:endParaRPr lang="en-US" dirty="0"/>
          </a:p>
        </p:txBody>
      </p:sp>
      <p:pic>
        <p:nvPicPr>
          <p:cNvPr id="12" name="Picture 16" descr="Menu, navigate, number, one, options, 1 icon - Download on Iconfinder">
            <a:extLst>
              <a:ext uri="{FF2B5EF4-FFF2-40B4-BE49-F238E27FC236}">
                <a16:creationId xmlns:a16="http://schemas.microsoft.com/office/drawing/2014/main" id="{DA218B27-191A-4E8E-8886-4429EF20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19" y="103590"/>
            <a:ext cx="392400" cy="3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2, number, options, two, menu, navigate icon - Download on Iconfinder">
            <a:extLst>
              <a:ext uri="{FF2B5EF4-FFF2-40B4-BE49-F238E27FC236}">
                <a16:creationId xmlns:a16="http://schemas.microsoft.com/office/drawing/2014/main" id="{01B0A25A-8CDF-4C7C-91BB-076016EC9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442" y="106499"/>
            <a:ext cx="393600" cy="3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81B568-BA83-4FAA-8425-9E300C850088}"/>
              </a:ext>
            </a:extLst>
          </p:cNvPr>
          <p:cNvSpPr txBox="1"/>
          <p:nvPr/>
        </p:nvSpPr>
        <p:spPr>
          <a:xfrm>
            <a:off x="4980319" y="582051"/>
            <a:ext cx="442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</a:t>
            </a:r>
            <a:r>
              <a:rPr lang="pt-BR" dirty="0" err="1"/>
              <a:t>Folium</a:t>
            </a:r>
            <a:r>
              <a:rPr lang="pt-BR" dirty="0"/>
              <a:t> Map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generated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visualize </a:t>
            </a:r>
            <a:r>
              <a:rPr lang="pt-BR" dirty="0" err="1"/>
              <a:t>those</a:t>
            </a:r>
            <a:r>
              <a:rPr lang="pt-BR" dirty="0"/>
              <a:t> clusters </a:t>
            </a:r>
            <a:r>
              <a:rPr lang="pt-BR" dirty="0" err="1"/>
              <a:t>organized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K-</a:t>
            </a:r>
            <a:r>
              <a:rPr lang="pt-BR" dirty="0" err="1"/>
              <a:t>Means</a:t>
            </a:r>
            <a:r>
              <a:rPr lang="pt-BR" dirty="0"/>
              <a:t>.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9880C5-A16E-4727-B372-FAF2FB5F0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616" y="1282995"/>
            <a:ext cx="3320327" cy="2715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64495F-010B-4B60-B3DC-68B44081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8" y="1105271"/>
            <a:ext cx="4592733" cy="31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9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724934-7848-4FB8-AEDA-2FD4951BAB27}"/>
              </a:ext>
            </a:extLst>
          </p:cNvPr>
          <p:cNvSpPr txBox="1"/>
          <p:nvPr/>
        </p:nvSpPr>
        <p:spPr>
          <a:xfrm>
            <a:off x="2200307" y="609850"/>
            <a:ext cx="4743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Smaller</a:t>
            </a:r>
            <a:r>
              <a:rPr lang="pt-BR" dirty="0"/>
              <a:t> clusters,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possible</a:t>
            </a:r>
            <a:r>
              <a:rPr lang="pt-BR" dirty="0"/>
              <a:t>,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assigned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larger</a:t>
            </a:r>
            <a:r>
              <a:rPr lang="pt-BR" dirty="0"/>
              <a:t> </a:t>
            </a:r>
            <a:r>
              <a:rPr lang="pt-BR" dirty="0" err="1"/>
              <a:t>ones</a:t>
            </a:r>
            <a:r>
              <a:rPr lang="pt-BR" dirty="0"/>
              <a:t> </a:t>
            </a:r>
            <a:r>
              <a:rPr lang="pt-BR" dirty="0" err="1"/>
              <a:t>manually</a:t>
            </a:r>
            <a:r>
              <a:rPr lang="pt-BR" dirty="0"/>
              <a:t>, as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some </a:t>
            </a:r>
            <a:r>
              <a:rPr lang="pt-BR" dirty="0" err="1"/>
              <a:t>similarities</a:t>
            </a:r>
            <a:r>
              <a:rPr lang="pt-BR" dirty="0"/>
              <a:t> in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common </a:t>
            </a:r>
            <a:r>
              <a:rPr lang="pt-BR" dirty="0" err="1"/>
              <a:t>venues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recognize</a:t>
            </a:r>
            <a:r>
              <a:rPr lang="pt-BR" dirty="0"/>
              <a:t>. </a:t>
            </a:r>
            <a:endParaRPr lang="en-US" dirty="0"/>
          </a:p>
        </p:txBody>
      </p:sp>
      <p:sp>
        <p:nvSpPr>
          <p:cNvPr id="9" name="Google Shape;168;p23">
            <a:extLst>
              <a:ext uri="{FF2B5EF4-FFF2-40B4-BE49-F238E27FC236}">
                <a16:creationId xmlns:a16="http://schemas.microsoft.com/office/drawing/2014/main" id="{935C510F-380B-4568-9CEE-21D47ACEDB9F}"/>
              </a:ext>
            </a:extLst>
          </p:cNvPr>
          <p:cNvSpPr/>
          <p:nvPr/>
        </p:nvSpPr>
        <p:spPr>
          <a:xfrm>
            <a:off x="1832553" y="2029333"/>
            <a:ext cx="1435816" cy="1449152"/>
          </a:xfrm>
          <a:prstGeom prst="ellipse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169;p23">
            <a:extLst>
              <a:ext uri="{FF2B5EF4-FFF2-40B4-BE49-F238E27FC236}">
                <a16:creationId xmlns:a16="http://schemas.microsoft.com/office/drawing/2014/main" id="{19B8CBF5-A677-4AD0-B1A9-C1E3DEF75CD1}"/>
              </a:ext>
            </a:extLst>
          </p:cNvPr>
          <p:cNvSpPr/>
          <p:nvPr/>
        </p:nvSpPr>
        <p:spPr>
          <a:xfrm>
            <a:off x="841118" y="1968073"/>
            <a:ext cx="1435816" cy="1449152"/>
          </a:xfrm>
          <a:prstGeom prst="ellipse">
            <a:avLst/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550EED-72BA-43DF-8034-96241DE969BE}"/>
              </a:ext>
            </a:extLst>
          </p:cNvPr>
          <p:cNvSpPr txBox="1"/>
          <p:nvPr/>
        </p:nvSpPr>
        <p:spPr>
          <a:xfrm>
            <a:off x="3657600" y="2124807"/>
            <a:ext cx="1435816" cy="969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/>
              <a:t>Trails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Parks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Food </a:t>
            </a:r>
            <a:r>
              <a:rPr lang="pt-BR" sz="1050" dirty="0" err="1"/>
              <a:t>Venues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Yoga </a:t>
            </a:r>
            <a:r>
              <a:rPr lang="pt-BR" sz="1050" dirty="0" err="1"/>
              <a:t>Studios</a:t>
            </a:r>
            <a:endParaRPr lang="en-US" sz="1050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86C3E4A-A7AC-4943-B57A-7BF208D6D5BE}"/>
              </a:ext>
            </a:extLst>
          </p:cNvPr>
          <p:cNvSpPr/>
          <p:nvPr/>
        </p:nvSpPr>
        <p:spPr>
          <a:xfrm>
            <a:off x="5368504" y="2736112"/>
            <a:ext cx="645041" cy="46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68;p23">
            <a:extLst>
              <a:ext uri="{FF2B5EF4-FFF2-40B4-BE49-F238E27FC236}">
                <a16:creationId xmlns:a16="http://schemas.microsoft.com/office/drawing/2014/main" id="{74DB2DC6-72A4-4899-8796-C4F9DB3B9B15}"/>
              </a:ext>
            </a:extLst>
          </p:cNvPr>
          <p:cNvSpPr/>
          <p:nvPr/>
        </p:nvSpPr>
        <p:spPr>
          <a:xfrm>
            <a:off x="6288634" y="18528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68D0D-73A2-48DC-BAB3-B8BF3C2F5CF8}"/>
              </a:ext>
            </a:extLst>
          </p:cNvPr>
          <p:cNvSpPr txBox="1"/>
          <p:nvPr/>
        </p:nvSpPr>
        <p:spPr>
          <a:xfrm>
            <a:off x="1034903" y="156628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Cluster 2</a:t>
            </a:r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8A2479-A00A-4759-B57A-E32FEABBD87D}"/>
              </a:ext>
            </a:extLst>
          </p:cNvPr>
          <p:cNvSpPr txBox="1"/>
          <p:nvPr/>
        </p:nvSpPr>
        <p:spPr>
          <a:xfrm>
            <a:off x="2106079" y="1566288"/>
            <a:ext cx="98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Cluster 3</a:t>
            </a:r>
            <a:endParaRPr lang="en-US" dirty="0"/>
          </a:p>
        </p:txBody>
      </p:sp>
      <p:sp>
        <p:nvSpPr>
          <p:cNvPr id="19" name="Google Shape;168;p23">
            <a:extLst>
              <a:ext uri="{FF2B5EF4-FFF2-40B4-BE49-F238E27FC236}">
                <a16:creationId xmlns:a16="http://schemas.microsoft.com/office/drawing/2014/main" id="{1CE4C5E0-A188-4388-BF85-6898976BF605}"/>
              </a:ext>
            </a:extLst>
          </p:cNvPr>
          <p:cNvSpPr/>
          <p:nvPr/>
        </p:nvSpPr>
        <p:spPr>
          <a:xfrm>
            <a:off x="1388171" y="2692649"/>
            <a:ext cx="1435816" cy="1449152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D719AFE-8760-4E6F-9871-1D6BA50C665C}"/>
              </a:ext>
            </a:extLst>
          </p:cNvPr>
          <p:cNvSpPr txBox="1"/>
          <p:nvPr/>
        </p:nvSpPr>
        <p:spPr>
          <a:xfrm>
            <a:off x="1559026" y="4265100"/>
            <a:ext cx="98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Cluster 4</a:t>
            </a:r>
            <a:endParaRPr lang="en-US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53A09C2-D775-41D3-A88C-12D312EDC114}"/>
              </a:ext>
            </a:extLst>
          </p:cNvPr>
          <p:cNvCxnSpPr>
            <a:cxnSpLocks/>
          </p:cNvCxnSpPr>
          <p:nvPr/>
        </p:nvCxnSpPr>
        <p:spPr>
          <a:xfrm flipV="1">
            <a:off x="2106079" y="2609555"/>
            <a:ext cx="1400944" cy="35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20FF11-5C3F-4AC7-B511-D57E98934C04}"/>
              </a:ext>
            </a:extLst>
          </p:cNvPr>
          <p:cNvSpPr txBox="1"/>
          <p:nvPr/>
        </p:nvSpPr>
        <p:spPr>
          <a:xfrm>
            <a:off x="6803653" y="1491183"/>
            <a:ext cx="136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Final Cluster 2</a:t>
            </a:r>
            <a:endParaRPr lang="en-US" dirty="0"/>
          </a:p>
        </p:txBody>
      </p:sp>
      <p:sp>
        <p:nvSpPr>
          <p:cNvPr id="25" name="Google Shape;168;p23">
            <a:extLst>
              <a:ext uri="{FF2B5EF4-FFF2-40B4-BE49-F238E27FC236}">
                <a16:creationId xmlns:a16="http://schemas.microsoft.com/office/drawing/2014/main" id="{509DE064-5A7E-4CD7-9B5A-2B8D89B937DE}"/>
              </a:ext>
            </a:extLst>
          </p:cNvPr>
          <p:cNvSpPr/>
          <p:nvPr/>
        </p:nvSpPr>
        <p:spPr>
          <a:xfrm>
            <a:off x="7495538" y="2203207"/>
            <a:ext cx="835864" cy="843628"/>
          </a:xfrm>
          <a:prstGeom prst="ellipse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169;p23">
            <a:extLst>
              <a:ext uri="{FF2B5EF4-FFF2-40B4-BE49-F238E27FC236}">
                <a16:creationId xmlns:a16="http://schemas.microsoft.com/office/drawing/2014/main" id="{62FFD12C-9B1E-4158-AA69-C4F3FA4076A1}"/>
              </a:ext>
            </a:extLst>
          </p:cNvPr>
          <p:cNvSpPr/>
          <p:nvPr/>
        </p:nvSpPr>
        <p:spPr>
          <a:xfrm>
            <a:off x="6502350" y="2571750"/>
            <a:ext cx="835864" cy="843628"/>
          </a:xfrm>
          <a:prstGeom prst="ellipse">
            <a:avLst/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168;p23">
            <a:extLst>
              <a:ext uri="{FF2B5EF4-FFF2-40B4-BE49-F238E27FC236}">
                <a16:creationId xmlns:a16="http://schemas.microsoft.com/office/drawing/2014/main" id="{083A220B-2035-42C8-B4D6-0BA9C31C8EF5}"/>
              </a:ext>
            </a:extLst>
          </p:cNvPr>
          <p:cNvSpPr/>
          <p:nvPr/>
        </p:nvSpPr>
        <p:spPr>
          <a:xfrm>
            <a:off x="7280069" y="3235940"/>
            <a:ext cx="835864" cy="84362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8" name="Picture 4" descr="Number, three, in, a, circle Free Icon of Metrize Icons">
            <a:extLst>
              <a:ext uri="{FF2B5EF4-FFF2-40B4-BE49-F238E27FC236}">
                <a16:creationId xmlns:a16="http://schemas.microsoft.com/office/drawing/2014/main" id="{EECC20CB-9826-4375-92E0-05E3475B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39" y="64569"/>
            <a:ext cx="426521" cy="4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4814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481</Words>
  <Application>Microsoft Office PowerPoint</Application>
  <PresentationFormat>Apresentação na tela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Source Sans Pro</vt:lpstr>
      <vt:lpstr>Roboto Slab</vt:lpstr>
      <vt:lpstr>Cordelia template</vt:lpstr>
      <vt:lpstr>Identifying the best location to open a coffee shop in Toronto</vt:lpstr>
      <vt:lpstr>Business Problem</vt:lpstr>
      <vt:lpstr>What is Location Data?</vt:lpstr>
      <vt:lpstr>Data acquisition and cleaning</vt:lpstr>
      <vt:lpstr>Accessing the Foursquare API</vt:lpstr>
      <vt:lpstr>Exploring Toronto neighborhoods</vt:lpstr>
      <vt:lpstr>Clustering the neighborhoods</vt:lpstr>
      <vt:lpstr>Apresentação do PowerPoint</vt:lpstr>
      <vt:lpstr>Apresentação do PowerPoint</vt:lpstr>
      <vt:lpstr>Most common venues for the final clusters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best location to open a coffee shop in Toronto</dc:title>
  <dc:creator>Vinícius Garcia</dc:creator>
  <cp:lastModifiedBy>Vinícius Garcia</cp:lastModifiedBy>
  <cp:revision>38</cp:revision>
  <dcterms:modified xsi:type="dcterms:W3CDTF">2021-03-24T00:15:25Z</dcterms:modified>
</cp:coreProperties>
</file>