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67"/>
  </p:notesMasterIdLst>
  <p:handoutMasterIdLst>
    <p:handoutMasterId r:id="rId68"/>
  </p:handoutMasterIdLst>
  <p:sldIdLst>
    <p:sldId id="256" r:id="rId2"/>
    <p:sldId id="262" r:id="rId3"/>
    <p:sldId id="263" r:id="rId4"/>
    <p:sldId id="330" r:id="rId5"/>
    <p:sldId id="270" r:id="rId6"/>
    <p:sldId id="269" r:id="rId7"/>
    <p:sldId id="273" r:id="rId8"/>
    <p:sldId id="274" r:id="rId9"/>
    <p:sldId id="272" r:id="rId10"/>
    <p:sldId id="277" r:id="rId11"/>
    <p:sldId id="278" r:id="rId12"/>
    <p:sldId id="279" r:id="rId13"/>
    <p:sldId id="280" r:id="rId14"/>
    <p:sldId id="282" r:id="rId15"/>
    <p:sldId id="283" r:id="rId16"/>
    <p:sldId id="284" r:id="rId17"/>
    <p:sldId id="286" r:id="rId18"/>
    <p:sldId id="288" r:id="rId19"/>
    <p:sldId id="289" r:id="rId20"/>
    <p:sldId id="290" r:id="rId21"/>
    <p:sldId id="291" r:id="rId22"/>
    <p:sldId id="292" r:id="rId23"/>
    <p:sldId id="293" r:id="rId24"/>
    <p:sldId id="338" r:id="rId25"/>
    <p:sldId id="300" r:id="rId26"/>
    <p:sldId id="295" r:id="rId27"/>
    <p:sldId id="296" r:id="rId28"/>
    <p:sldId id="297" r:id="rId29"/>
    <p:sldId id="298" r:id="rId30"/>
    <p:sldId id="299" r:id="rId31"/>
    <p:sldId id="301" r:id="rId32"/>
    <p:sldId id="304" r:id="rId33"/>
    <p:sldId id="302" r:id="rId34"/>
    <p:sldId id="303" r:id="rId35"/>
    <p:sldId id="306" r:id="rId36"/>
    <p:sldId id="305" r:id="rId37"/>
    <p:sldId id="310" r:id="rId38"/>
    <p:sldId id="307" r:id="rId39"/>
    <p:sldId id="309" r:id="rId40"/>
    <p:sldId id="308" r:id="rId41"/>
    <p:sldId id="317" r:id="rId42"/>
    <p:sldId id="316" r:id="rId43"/>
    <p:sldId id="315" r:id="rId44"/>
    <p:sldId id="319" r:id="rId45"/>
    <p:sldId id="321" r:id="rId46"/>
    <p:sldId id="323" r:id="rId47"/>
    <p:sldId id="320" r:id="rId48"/>
    <p:sldId id="322" r:id="rId49"/>
    <p:sldId id="329" r:id="rId50"/>
    <p:sldId id="314" r:id="rId51"/>
    <p:sldId id="331" r:id="rId52"/>
    <p:sldId id="318" r:id="rId53"/>
    <p:sldId id="313" r:id="rId54"/>
    <p:sldId id="312" r:id="rId55"/>
    <p:sldId id="324" r:id="rId56"/>
    <p:sldId id="325" r:id="rId57"/>
    <p:sldId id="327" r:id="rId58"/>
    <p:sldId id="328" r:id="rId59"/>
    <p:sldId id="332" r:id="rId60"/>
    <p:sldId id="333" r:id="rId61"/>
    <p:sldId id="334" r:id="rId62"/>
    <p:sldId id="335" r:id="rId63"/>
    <p:sldId id="336" r:id="rId64"/>
    <p:sldId id="337" r:id="rId65"/>
    <p:sldId id="264" r:id="rId6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85321" autoAdjust="0"/>
  </p:normalViewPr>
  <p:slideViewPr>
    <p:cSldViewPr snapToGrid="0">
      <p:cViewPr varScale="1">
        <p:scale>
          <a:sx n="67" d="100"/>
          <a:sy n="67" d="100"/>
        </p:scale>
        <p:origin x="4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B529FD-05A2-81C0-8184-7AB71F3BDD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A7803E33-97B1-C91F-1687-ABD9B3F178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5EB5A0-D706-46D5-8C3F-75E888F92240}" type="datetimeFigureOut">
              <a:rPr lang="it-IT" smtClean="0"/>
              <a:t>17/12/2023</a:t>
            </a:fld>
            <a:endParaRPr lang="it-IT"/>
          </a:p>
        </p:txBody>
      </p:sp>
      <p:sp>
        <p:nvSpPr>
          <p:cNvPr id="4" name="Segnaposto piè di pagina 3">
            <a:extLst>
              <a:ext uri="{FF2B5EF4-FFF2-40B4-BE49-F238E27FC236}">
                <a16:creationId xmlns:a16="http://schemas.microsoft.com/office/drawing/2014/main" id="{0F74B314-F424-AD78-E8AD-3EB2FA5C2C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it-IT"/>
              <a:t>1. descrizione di un insieme</a:t>
            </a:r>
          </a:p>
        </p:txBody>
      </p:sp>
      <p:sp>
        <p:nvSpPr>
          <p:cNvPr id="5" name="Segnaposto numero diapositiva 4">
            <a:extLst>
              <a:ext uri="{FF2B5EF4-FFF2-40B4-BE49-F238E27FC236}">
                <a16:creationId xmlns:a16="http://schemas.microsoft.com/office/drawing/2014/main" id="{92991534-1B93-F94B-E220-2DBC5DE14F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C32E40-09D0-4571-977C-CEC493C66994}" type="slidenum">
              <a:rPr lang="it-IT" smtClean="0"/>
              <a:t>‹N›</a:t>
            </a:fld>
            <a:endParaRPr lang="it-IT"/>
          </a:p>
        </p:txBody>
      </p:sp>
    </p:spTree>
    <p:extLst>
      <p:ext uri="{BB962C8B-B14F-4D97-AF65-F5344CB8AC3E}">
        <p14:creationId xmlns:p14="http://schemas.microsoft.com/office/powerpoint/2010/main" val="30620262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DC5EE-D60A-4E96-8A79-3E5539E6C69A}" type="datetimeFigureOut">
              <a:rPr lang="it-IT" smtClean="0"/>
              <a:t>17/12/2023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t-IT"/>
              <a:t>1. descrizione di un insieme</a:t>
            </a: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E74EA-1385-4D78-8F78-36739264A431}" type="slidenum">
              <a:rPr lang="it-IT" smtClean="0"/>
              <a:t>‹N›</a:t>
            </a:fld>
            <a:endParaRPr lang="it-IT"/>
          </a:p>
        </p:txBody>
      </p:sp>
    </p:spTree>
    <p:extLst>
      <p:ext uri="{BB962C8B-B14F-4D97-AF65-F5344CB8AC3E}">
        <p14:creationId xmlns:p14="http://schemas.microsoft.com/office/powerpoint/2010/main" val="12086213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a:t>
            </a:fld>
            <a:endParaRPr lang="it-IT"/>
          </a:p>
        </p:txBody>
      </p:sp>
    </p:spTree>
    <p:extLst>
      <p:ext uri="{BB962C8B-B14F-4D97-AF65-F5344CB8AC3E}">
        <p14:creationId xmlns:p14="http://schemas.microsoft.com/office/powerpoint/2010/main" val="403424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27868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32984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14128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47</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1525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48</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25780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49</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46462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50</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331349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51</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91222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52</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050306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56534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20</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191423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135815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664477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467294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57</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233675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58</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879744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59</a:t>
            </a:fld>
            <a:endParaRPr lang="it-IT"/>
          </a:p>
        </p:txBody>
      </p:sp>
    </p:spTree>
    <p:extLst>
      <p:ext uri="{BB962C8B-B14F-4D97-AF65-F5344CB8AC3E}">
        <p14:creationId xmlns:p14="http://schemas.microsoft.com/office/powerpoint/2010/main" val="3889042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60</a:t>
            </a:fld>
            <a:endParaRPr lang="it-IT"/>
          </a:p>
        </p:txBody>
      </p:sp>
    </p:spTree>
    <p:extLst>
      <p:ext uri="{BB962C8B-B14F-4D97-AF65-F5344CB8AC3E}">
        <p14:creationId xmlns:p14="http://schemas.microsoft.com/office/powerpoint/2010/main" val="1717707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61</a:t>
            </a:fld>
            <a:endParaRPr lang="it-IT"/>
          </a:p>
        </p:txBody>
      </p:sp>
    </p:spTree>
    <p:extLst>
      <p:ext uri="{BB962C8B-B14F-4D97-AF65-F5344CB8AC3E}">
        <p14:creationId xmlns:p14="http://schemas.microsoft.com/office/powerpoint/2010/main" val="4076127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62</a:t>
            </a:fld>
            <a:endParaRPr lang="it-IT"/>
          </a:p>
        </p:txBody>
      </p:sp>
    </p:spTree>
    <p:extLst>
      <p:ext uri="{BB962C8B-B14F-4D97-AF65-F5344CB8AC3E}">
        <p14:creationId xmlns:p14="http://schemas.microsoft.com/office/powerpoint/2010/main" val="26450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63</a:t>
            </a:fld>
            <a:endParaRPr lang="it-IT"/>
          </a:p>
        </p:txBody>
      </p:sp>
    </p:spTree>
    <p:extLst>
      <p:ext uri="{BB962C8B-B14F-4D97-AF65-F5344CB8AC3E}">
        <p14:creationId xmlns:p14="http://schemas.microsoft.com/office/powerpoint/2010/main" val="405320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21</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33082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64</a:t>
            </a:fld>
            <a:endParaRPr lang="it-IT"/>
          </a:p>
        </p:txBody>
      </p:sp>
    </p:spTree>
    <p:extLst>
      <p:ext uri="{BB962C8B-B14F-4D97-AF65-F5344CB8AC3E}">
        <p14:creationId xmlns:p14="http://schemas.microsoft.com/office/powerpoint/2010/main" val="227219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22</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08936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13032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5777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40</a:t>
            </a:fld>
            <a:endParaRPr lang="it-IT"/>
          </a:p>
        </p:txBody>
      </p:sp>
    </p:spTree>
    <p:extLst>
      <p:ext uri="{BB962C8B-B14F-4D97-AF65-F5344CB8AC3E}">
        <p14:creationId xmlns:p14="http://schemas.microsoft.com/office/powerpoint/2010/main" val="290378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42</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66152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88050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0CD8FB55-2E42-4F1E-B9B7-7663CD14FBEA}" type="datetime1">
              <a:rPr lang="en-US" smtClean="0"/>
              <a:t>12/17/2023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60136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DBD7309A-0355-478B-81BE-46F23202A3FD}" type="datetime1">
              <a:rPr lang="en-US" smtClean="0"/>
              <a:t>12/17/2023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3399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60A7CDBF-E81F-4FA6-889B-22F78239E8FE}" type="datetime1">
              <a:rPr lang="en-US" smtClean="0"/>
              <a:t>12/17/2023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96307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B53CEF09-9991-4A09-91EB-3F04B097B5FB}" type="datetime1">
              <a:rPr lang="en-US" smtClean="0"/>
              <a:t>12/17/2023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17530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79056503-E6E0-411F-8498-194E321115E0}" type="datetime1">
              <a:rPr lang="en-US" smtClean="0"/>
              <a:t>12/17/2023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79855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F4717C4F-DF80-4C83-AACF-D94CB5461642}" type="datetime1">
              <a:rPr lang="en-US" smtClean="0"/>
              <a:t>12/17/2023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5639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9492C8EE-5278-4527-90E8-C0F06EE6731D}" type="datetime1">
              <a:rPr lang="en-US" smtClean="0"/>
              <a:t>12/17/2023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68163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B52DB954-4EB7-4A22-B65D-86E47A21715C}" type="datetime1">
              <a:rPr lang="en-US" smtClean="0"/>
              <a:t>12/17/2023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21920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4BA8355F-0BF3-437C-B04C-ADE3411D3F43}" type="datetime1">
              <a:rPr lang="en-US" smtClean="0"/>
              <a:t>12/17/2023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46115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B5B0DF91-53B0-494C-A821-A969636B559C}" type="datetime1">
              <a:rPr lang="en-US" smtClean="0"/>
              <a:t>12/17/2023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31712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3B6193D8-775D-4D56-B979-201BC61A65F4}" type="datetime1">
              <a:rPr lang="en-US" smtClean="0"/>
              <a:t>12/17/2023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4790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0DEB53C5-4ECD-4EFA-A463-58CC67A4D45C}" type="datetime1">
              <a:rPr lang="en-US" smtClean="0"/>
              <a:t>12/17/2023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1</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2766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94" r:id="rId5"/>
    <p:sldLayoutId id="2147483699" r:id="rId6"/>
    <p:sldLayoutId id="2147483695" r:id="rId7"/>
    <p:sldLayoutId id="2147483696" r:id="rId8"/>
    <p:sldLayoutId id="2147483697" r:id="rId9"/>
    <p:sldLayoutId id="2147483698" r:id="rId10"/>
    <p:sldLayoutId id="2147483700" r:id="rId11"/>
  </p:sldLayoutIdLst>
  <p:hf sldNum="0" hdr="0" ftr="0" dt="0"/>
  <p:txStyles>
    <p:titleStyle>
      <a:lvl1pPr algn="l" defTabSz="914400" rtl="0" eaLnBrk="1" latinLnBrk="0" hangingPunct="1">
        <a:lnSpc>
          <a:spcPct val="100000"/>
        </a:lnSpc>
        <a:spcBef>
          <a:spcPct val="0"/>
        </a:spcBef>
        <a:buNone/>
        <a:defRPr sz="4000" kern="1200" cap="none" spc="0" baseline="0">
          <a:solidFill>
            <a:schemeClr val="tx1"/>
          </a:solidFill>
          <a:latin typeface="Univers Condensed" panose="020B0506020202050204" pitchFamily="34"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Univers" panose="020B0503020202020204" pitchFamily="34" charset="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Univers" panose="020B0503020202020204" pitchFamily="34"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Univers" panose="020B0503020202020204" pitchFamily="34"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html.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alphaModFix amt="40000"/>
          </a:blip>
          <a:srcRect t="6492" b="8922"/>
          <a:stretch/>
        </p:blipFill>
        <p:spPr>
          <a:xfrm>
            <a:off x="695324" y="1878875"/>
            <a:ext cx="10872665" cy="4342410"/>
          </a:xfrm>
          <a:prstGeom prst="rect">
            <a:avLst/>
          </a:prstGeom>
        </p:spPr>
      </p:pic>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95325" y="914557"/>
            <a:ext cx="10872665" cy="896436"/>
          </a:xfrm>
        </p:spPr>
        <p:txBody>
          <a:bodyPr>
            <a:normAutofit/>
          </a:bodyPr>
          <a:lstStyle/>
          <a:p>
            <a:endParaRPr lang="it-IT" sz="4000" dirty="0"/>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1619250" y="2379406"/>
            <a:ext cx="8497982" cy="3559276"/>
          </a:xfrm>
        </p:spPr>
        <p:txBody>
          <a:bodyPr anchor="t">
            <a:normAutofit fontScale="77500" lnSpcReduction="20000"/>
          </a:bodyPr>
          <a:lstStyle/>
          <a:p>
            <a:pPr marL="0" indent="0" algn="ctr">
              <a:lnSpc>
                <a:spcPct val="107000"/>
              </a:lnSpc>
              <a:spcAft>
                <a:spcPts val="800"/>
              </a:spcAft>
              <a:buNone/>
            </a:pPr>
            <a:r>
              <a:rPr lang="it-IT" sz="2800" b="1" dirty="0">
                <a:effectLst/>
                <a:latin typeface="Verdana" panose="020B0604030504040204" pitchFamily="34" charset="0"/>
                <a:ea typeface="Verdana" panose="020B0604030504040204" pitchFamily="34" charset="0"/>
                <a:cs typeface="Times New Roman" panose="02020603050405020304" pitchFamily="18" charset="0"/>
              </a:rPr>
              <a:t>TECNICO PER LA PROGETTAZIONE E LO SVILUPPO </a:t>
            </a:r>
            <a:br>
              <a:rPr lang="it-IT" sz="2800" b="1" dirty="0">
                <a:effectLst/>
                <a:latin typeface="Verdana" panose="020B0604030504040204" pitchFamily="34" charset="0"/>
                <a:ea typeface="Verdana" panose="020B0604030504040204" pitchFamily="34" charset="0"/>
                <a:cs typeface="Times New Roman" panose="02020603050405020304" pitchFamily="18" charset="0"/>
              </a:rPr>
            </a:br>
            <a:r>
              <a:rPr lang="it-IT" sz="2800" b="1" dirty="0">
                <a:effectLst/>
                <a:latin typeface="Verdana" panose="020B0604030504040204" pitchFamily="34" charset="0"/>
                <a:ea typeface="Verdana" panose="020B0604030504040204" pitchFamily="34" charset="0"/>
                <a:cs typeface="Times New Roman" panose="02020603050405020304" pitchFamily="18" charset="0"/>
              </a:rPr>
              <a:t>DI APPLICAZIONI INFORMATICHE </a:t>
            </a:r>
            <a:br>
              <a:rPr lang="it-IT" sz="2800" b="1" dirty="0">
                <a:effectLst/>
                <a:latin typeface="Verdana" panose="020B0604030504040204" pitchFamily="34" charset="0"/>
                <a:ea typeface="Verdana" panose="020B0604030504040204" pitchFamily="34" charset="0"/>
                <a:cs typeface="Times New Roman" panose="02020603050405020304" pitchFamily="18" charset="0"/>
              </a:rPr>
            </a:br>
            <a:br>
              <a:rPr lang="it-IT" sz="1600" dirty="0">
                <a:latin typeface="Verdana" panose="020B0604030504040204" pitchFamily="34" charset="0"/>
                <a:ea typeface="Verdana" panose="020B0604030504040204" pitchFamily="34" charset="0"/>
                <a:cs typeface="Times New Roman" panose="02020603050405020304" pitchFamily="18" charset="0"/>
              </a:rPr>
            </a:br>
            <a:r>
              <a:rPr lang="it-IT" sz="1400" b="1" dirty="0">
                <a:effectLst/>
                <a:latin typeface="Verdana" panose="020B0604030504040204" pitchFamily="34" charset="0"/>
                <a:ea typeface="Verdana" panose="020B0604030504040204" pitchFamily="34" charset="0"/>
                <a:cs typeface="Times New Roman" panose="02020603050405020304" pitchFamily="18" charset="0"/>
              </a:rPr>
              <a:t>Progetto n. 1 - Edizione n. 1</a:t>
            </a:r>
            <a:br>
              <a:rPr lang="it-IT" sz="1400" b="1" dirty="0">
                <a:effectLst/>
                <a:latin typeface="Verdana" panose="020B0604030504040204" pitchFamily="34" charset="0"/>
                <a:ea typeface="Verdana" panose="020B0604030504040204" pitchFamily="34" charset="0"/>
                <a:cs typeface="Times New Roman" panose="02020603050405020304" pitchFamily="18" charset="0"/>
              </a:rPr>
            </a:br>
            <a:r>
              <a:rPr lang="it-IT" sz="1400" dirty="0">
                <a:effectLst/>
                <a:latin typeface="Verdana" panose="020B0604030504040204" pitchFamily="34" charset="0"/>
                <a:ea typeface="Verdana" panose="020B0604030504040204" pitchFamily="34" charset="0"/>
                <a:cs typeface="Times New Roman" panose="02020603050405020304" pitchFamily="18" charset="0"/>
              </a:rPr>
              <a:t>Operazione Rif. PA 2023-19410/RER approvata con DGR 1317/2023 del 31/07/2023 finanziata con risorse del Programma Fondo sociale europeo Plus 2021-2027 della Regione Emilia –Romagna.</a:t>
            </a:r>
          </a:p>
          <a:p>
            <a:pPr marL="0" indent="0" algn="ctr">
              <a:buNone/>
              <a:tabLst>
                <a:tab pos="1943100" algn="l"/>
              </a:tabLst>
            </a:pPr>
            <a:b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b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INGEGNERIA DEL SOFTWARE E FONDAMENTI DI PROGRAMMAZIONE </a:t>
            </a:r>
            <a:endParaRPr lang="it-IT" sz="2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0" indent="0" algn="ctr">
              <a:buNone/>
              <a:tabLst>
                <a:tab pos="1943100" algn="l"/>
              </a:tabLst>
            </a:pPr>
            <a:r>
              <a:rPr lang="it-IT" sz="23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Docente: Paola Bianchini</a:t>
            </a:r>
            <a:endParaRPr lang="it-IT" sz="23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endParaRPr lang="it-IT" sz="1800" dirty="0"/>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magine 1">
            <a:extLst>
              <a:ext uri="{FF2B5EF4-FFF2-40B4-BE49-F238E27FC236}">
                <a16:creationId xmlns:a16="http://schemas.microsoft.com/office/drawing/2014/main" id="{442ACAA2-B113-CAC2-0BF8-B43B04BD6F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456" y="982439"/>
            <a:ext cx="10559088" cy="76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8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err="1">
                <a:effectLst/>
                <a:latin typeface="Verdana" panose="020B0604030504040204" pitchFamily="34" charset="0"/>
                <a:ea typeface="Verdana" panose="020B0604030504040204" pitchFamily="34" charset="0"/>
              </a:rPr>
              <a:t>Analisi</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8"/>
            <a:ext cx="5924550" cy="327415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L'analisi del software è la prima attività dello sviluppo e consiste nello studio del contesto applicativo nel quale opererà il software e delle caratteristiche che questo deve possedere.</a:t>
            </a:r>
          </a:p>
          <a:p>
            <a:r>
              <a:rPr lang="it-IT" sz="1200" dirty="0">
                <a:latin typeface="Verdana" panose="020B0604030504040204" pitchFamily="34" charset="0"/>
                <a:ea typeface="Verdana" panose="020B0604030504040204" pitchFamily="34" charset="0"/>
              </a:rPr>
              <a:t>Una parte fondamentale dell'attività di analisi è l'interazione con il cliente per definire le caratteristiche che il software dovrà possedere, a tal fine è necessario realizzare una o più interviste con il personale del cliente al fine di definire ogni possibile aspetto rilevante (dall'aspetto estetico delle interfacce agli aspetti di usabilità richiesti).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prodotto della fase di analisi e specifica dei requisiti generalmente è costituito dal Documento di Specifica dei Requisiti (DSR).</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E’ buona pratica richiedere al committente di firmare i documenti come presa visione e accettazione di quanto verrà svolto.</a:t>
            </a:r>
          </a:p>
        </p:txBody>
      </p:sp>
    </p:spTree>
    <p:extLst>
      <p:ext uri="{BB962C8B-B14F-4D97-AF65-F5344CB8AC3E}">
        <p14:creationId xmlns:p14="http://schemas.microsoft.com/office/powerpoint/2010/main" val="128414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PROGETTAZIONE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966947"/>
            <a:ext cx="5924550" cy="244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progettazione serve a definire la struttura del software.</a:t>
            </a:r>
          </a:p>
          <a:p>
            <a:r>
              <a:rPr lang="it-IT" sz="1200" dirty="0">
                <a:latin typeface="Verdana" panose="020B0604030504040204" pitchFamily="34" charset="0"/>
                <a:ea typeface="Verdana" panose="020B0604030504040204" pitchFamily="34" charset="0"/>
              </a:rPr>
              <a:t>Il risultato del progetto è un’ architettura software, cioè una scomposizione del sistema in elementi strutturali, detti moduli, dei quali vengono specificate le funzionalità e le relazioni reciproche.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principale semi lavorato prodotto da questa fase è</a:t>
            </a:r>
          </a:p>
          <a:p>
            <a:r>
              <a:rPr lang="it-IT" sz="1200" dirty="0">
                <a:latin typeface="Verdana" panose="020B0604030504040204" pitchFamily="34" charset="0"/>
                <a:ea typeface="Verdana" panose="020B0604030504040204" pitchFamily="34" charset="0"/>
              </a:rPr>
              <a:t>Documento delle Specifiche di Progetto(DSP).</a:t>
            </a:r>
          </a:p>
        </p:txBody>
      </p:sp>
    </p:spTree>
    <p:extLst>
      <p:ext uri="{BB962C8B-B14F-4D97-AF65-F5344CB8AC3E}">
        <p14:creationId xmlns:p14="http://schemas.microsoft.com/office/powerpoint/2010/main" val="159813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IMPLEMENTAZIONE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966946"/>
            <a:ext cx="5924550" cy="28404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In questa fase i singoli moduli definiti nella fase di progetto vengono implementati e collaudati singolarmente in uno o più linguaggi di programmazione, vengono scelte le strutture dati e gli algoritmi.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Il codice prodotto in questa fase, oltre ad essere conforme al progetto, deve avere delle qualità che, pur essendo invisibili all’utente, concorrono in modo determinante sia alla qualità del prodotto che all’efficacia del processo di produzione. Ad esempio la modificabilità e la leggibilità. Per conseguire tali qualità è necessario adottare degli standard di codifica, che stabiliscono, ad esempio, il formato(nel senso tipografico)dei file sorgente, le informazioni che devono contenere oltre al codice (autore, identificazione del modulo e della versione...),ed altre convenzioni(best practices).</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Il prodotto della fase di programmazione e test di unità è costituito dal codice dei programmi con la relativa documentazione e dalla documentazione relativa ai test.</a:t>
            </a:r>
          </a:p>
        </p:txBody>
      </p:sp>
    </p:spTree>
    <p:extLst>
      <p:ext uri="{BB962C8B-B14F-4D97-AF65-F5344CB8AC3E}">
        <p14:creationId xmlns:p14="http://schemas.microsoft.com/office/powerpoint/2010/main" val="84667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IMPLEMENTAZIONE </a:t>
            </a:r>
            <a:r>
              <a:rPr lang="en-US" sz="1200" kern="1200" cap="all" spc="30" baseline="0" dirty="0" err="1">
                <a:effectLst/>
                <a:latin typeface="Verdana" panose="020B0604030504040204" pitchFamily="34" charset="0"/>
                <a:ea typeface="Verdana" panose="020B0604030504040204" pitchFamily="34" charset="0"/>
              </a:rPr>
              <a:t>Controllo</a:t>
            </a:r>
            <a:r>
              <a:rPr lang="en-US" sz="1200" kern="1200" cap="all" spc="30" baseline="0" dirty="0">
                <a:effectLst/>
                <a:latin typeface="Verdana" panose="020B0604030504040204" pitchFamily="34" charset="0"/>
                <a:ea typeface="Verdana" panose="020B0604030504040204" pitchFamily="34" charset="0"/>
              </a:rPr>
              <a:t> di </a:t>
            </a:r>
            <a:r>
              <a:rPr lang="en-US" sz="1200" kern="1200" cap="all" spc="30" baseline="0" dirty="0" err="1">
                <a:effectLst/>
                <a:latin typeface="Verdana" panose="020B0604030504040204" pitchFamily="34" charset="0"/>
                <a:ea typeface="Verdana" panose="020B0604030504040204" pitchFamily="34" charset="0"/>
              </a:rPr>
              <a:t>versione</a:t>
            </a:r>
            <a:endParaRPr lang="en-US" sz="12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controllo di versione è un sistema che consente di gestire in maniera organica più versioni del software che si sta sviluppando.</a:t>
            </a:r>
          </a:p>
          <a:p>
            <a:r>
              <a:rPr lang="it-IT" sz="1200" dirty="0">
                <a:latin typeface="Verdana" panose="020B0604030504040204" pitchFamily="34" charset="0"/>
                <a:ea typeface="Verdana" panose="020B0604030504040204" pitchFamily="34" charset="0"/>
              </a:rPr>
              <a:t>Il server archivia i dati in un repository, questo può essere un file, un insieme di cartelle o un database, a seconda del prodotto che si utilizza.</a:t>
            </a:r>
          </a:p>
          <a:p>
            <a:r>
              <a:rPr lang="it-IT" sz="1200" dirty="0">
                <a:latin typeface="Verdana" panose="020B0604030504040204" pitchFamily="34" charset="0"/>
                <a:ea typeface="Verdana" panose="020B0604030504040204" pitchFamily="34" charset="0"/>
              </a:rPr>
              <a:t>Ogni modifica al progetto viene archiviata nel repository e le viene assegnato un numero progressivo univoco (detto numero di versione o release) che consentirà di identificarla in maniera semplice da quel momento in poi.</a:t>
            </a:r>
          </a:p>
          <a:p>
            <a:r>
              <a:rPr lang="it-IT" sz="1200" dirty="0">
                <a:latin typeface="Verdana" panose="020B0604030504040204" pitchFamily="34" charset="0"/>
                <a:ea typeface="Verdana" panose="020B0604030504040204" pitchFamily="34" charset="0"/>
              </a:rPr>
              <a:t>In qualunque momento del lavoro è possibile: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sincronizzare la propria copia locale del progetto con l'ultima versione presente nel repository</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tornare ad una versione precedente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confrontare due diverse versioni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verificare quale elemento del gruppo di lavoro ha prodotto una particolare riga di codice o modifica di progetto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generare </a:t>
            </a:r>
            <a:r>
              <a:rPr lang="it-IT" sz="1200" dirty="0" err="1">
                <a:latin typeface="Verdana" panose="020B0604030504040204" pitchFamily="34" charset="0"/>
                <a:ea typeface="Verdana" panose="020B0604030504040204" pitchFamily="34" charset="0"/>
              </a:rPr>
              <a:t>branch</a:t>
            </a:r>
            <a:r>
              <a:rPr lang="it-IT" sz="1200" dirty="0">
                <a:latin typeface="Verdana" panose="020B0604030504040204" pitchFamily="34" charset="0"/>
                <a:ea typeface="Verdana" panose="020B0604030504040204" pitchFamily="34" charset="0"/>
              </a:rPr>
              <a:t> di sviluppo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integrare </a:t>
            </a:r>
            <a:r>
              <a:rPr lang="it-IT" sz="1200" dirty="0" err="1">
                <a:latin typeface="Verdana" panose="020B0604030504040204" pitchFamily="34" charset="0"/>
                <a:ea typeface="Verdana" panose="020B0604030504040204" pitchFamily="34" charset="0"/>
              </a:rPr>
              <a:t>branch</a:t>
            </a:r>
            <a:r>
              <a:rPr lang="it-IT" sz="1200" dirty="0">
                <a:latin typeface="Verdana" panose="020B0604030504040204" pitchFamily="34" charset="0"/>
                <a:ea typeface="Verdana" panose="020B0604030504040204" pitchFamily="34" charset="0"/>
              </a:rPr>
              <a:t> di sviluppo</a:t>
            </a:r>
          </a:p>
        </p:txBody>
      </p:sp>
    </p:spTree>
    <p:extLst>
      <p:ext uri="{BB962C8B-B14F-4D97-AF65-F5344CB8AC3E}">
        <p14:creationId xmlns:p14="http://schemas.microsoft.com/office/powerpoint/2010/main" val="1056525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Test</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fase di test consiste nella verifica di quanto il software realizzato rispetti (totalmente o parzialmente) i requisiti stabiliti in fase di analisi.</a:t>
            </a:r>
          </a:p>
          <a:p>
            <a:r>
              <a:rPr lang="it-IT" sz="1200" dirty="0">
                <a:latin typeface="Verdana" panose="020B0604030504040204" pitchFamily="34" charset="0"/>
                <a:ea typeface="Verdana" panose="020B0604030504040204" pitchFamily="34" charset="0"/>
              </a:rPr>
              <a:t>Qualora le specifiche stilate e sottoscritte in fase di analisi non siano state rispettate, viene prodotto un documento contenente l'elenco delle mancanze e degli errori riscontati ed il software torna alla fase di implementazione.</a:t>
            </a:r>
          </a:p>
          <a:p>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8120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err="1">
                <a:effectLst/>
                <a:latin typeface="Verdana" panose="020B0604030504040204" pitchFamily="34" charset="0"/>
                <a:ea typeface="Verdana" panose="020B0604030504040204" pitchFamily="34" charset="0"/>
              </a:rPr>
              <a:t>Rilascio</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fase di rilascio consiste nell'installazione del software nell'infrastruttura di utilizzo.</a:t>
            </a:r>
          </a:p>
          <a:p>
            <a:r>
              <a:rPr lang="it-IT" sz="1200" dirty="0">
                <a:latin typeface="Verdana" panose="020B0604030504040204" pitchFamily="34" charset="0"/>
                <a:ea typeface="Verdana" panose="020B0604030504040204" pitchFamily="34" charset="0"/>
              </a:rPr>
              <a:t>Parlando di «ambiente» possiamo vederne vari a seconda della fase in cui ci troviamo</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Sviluppo:</a:t>
            </a:r>
            <a:r>
              <a:rPr lang="it-IT" sz="1200" dirty="0">
                <a:latin typeface="Verdana" panose="020B0604030504040204" pitchFamily="34" charset="0"/>
                <a:ea typeface="Verdana" panose="020B0604030504040204" pitchFamily="34" charset="0"/>
              </a:rPr>
              <a:t> l’ambiente dove il programmatore esegue e testa le varie implementazioni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Test:</a:t>
            </a:r>
            <a:r>
              <a:rPr lang="it-IT" sz="1200" dirty="0">
                <a:latin typeface="Verdana" panose="020B0604030504040204" pitchFamily="34" charset="0"/>
                <a:ea typeface="Verdana" panose="020B0604030504040204" pitchFamily="34" charset="0"/>
              </a:rPr>
              <a:t> l’ambiente dove chi di competenza dovrà verificare la congruenza tra il programma e le specifiche date in fase di analisi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Produzione:</a:t>
            </a:r>
            <a:r>
              <a:rPr lang="it-IT" sz="1200" dirty="0">
                <a:latin typeface="Verdana" panose="020B0604030504040204" pitchFamily="34" charset="0"/>
                <a:ea typeface="Verdana" panose="020B0604030504040204" pitchFamily="34" charset="0"/>
              </a:rPr>
              <a:t> l’ambiante finale che verrà utilizzato dagli utenti.</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Mantenere questi ambienti separati permette di poter procedere con l’avanzamento dello sviluppo/test/produzione senza dover rimanere in attesa di cambiamenti, test, risoluzione di bug, ecc.</a:t>
            </a:r>
          </a:p>
        </p:txBody>
      </p:sp>
    </p:spTree>
    <p:extLst>
      <p:ext uri="{BB962C8B-B14F-4D97-AF65-F5344CB8AC3E}">
        <p14:creationId xmlns:p14="http://schemas.microsoft.com/office/powerpoint/2010/main" val="51466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MANUTENZIONE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645924"/>
            <a:ext cx="5924550" cy="34881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manutenzione del software è il processo del cambiamento, modifica e aggiornamento del software per tenerlo al passo con le esigenze dei clienti. La manutenzione del software viene effettuata dopo il lancio del prodotto per migliorare il software nel complesso, correggere problemi o bug, incrementare le prestazioni e altre motivazioni. </a:t>
            </a:r>
          </a:p>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manutenzione si distingue in:</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correttiva:</a:t>
            </a:r>
            <a:r>
              <a:rPr lang="it-IT" sz="1200" dirty="0">
                <a:latin typeface="Verdana" panose="020B0604030504040204" pitchFamily="34" charset="0"/>
                <a:ea typeface="Verdana" panose="020B0604030504040204" pitchFamily="34" charset="0"/>
              </a:rPr>
              <a:t> individuare e correggere errori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perfettiva:</a:t>
            </a:r>
            <a:r>
              <a:rPr lang="it-IT" sz="1200" dirty="0">
                <a:latin typeface="Verdana" panose="020B0604030504040204" pitchFamily="34" charset="0"/>
                <a:ea typeface="Verdana" panose="020B0604030504040204" pitchFamily="34" charset="0"/>
              </a:rPr>
              <a:t> aggiunte e miglioramenti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preventiva:</a:t>
            </a:r>
            <a:r>
              <a:rPr lang="it-IT" sz="1200" dirty="0">
                <a:latin typeface="Verdana" panose="020B0604030504040204" pitchFamily="34" charset="0"/>
                <a:ea typeface="Verdana" panose="020B0604030504040204" pitchFamily="34" charset="0"/>
              </a:rPr>
              <a:t> affrontare piccole problematiche che al momento non hanno importanza, ma che in futuro potrebbero diventare un problema più grave</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adattativa:</a:t>
            </a:r>
            <a:r>
              <a:rPr lang="it-IT" sz="1200" dirty="0">
                <a:latin typeface="Verdana" panose="020B0604030504040204" pitchFamily="34" charset="0"/>
                <a:ea typeface="Verdana" panose="020B0604030504040204" pitchFamily="34" charset="0"/>
              </a:rPr>
              <a:t> fa i conti con le tecnologie, le normative e i criteri in evoluzione del software e include cambiamenti che possono riguardare il sistema operativo, l’archiviazione del cloud, l’hardware, </a:t>
            </a:r>
            <a:r>
              <a:rPr lang="it-IT" sz="1200" dirty="0" err="1">
                <a:latin typeface="Verdana" panose="020B0604030504040204" pitchFamily="34" charset="0"/>
                <a:ea typeface="Verdana" panose="020B0604030504040204" pitchFamily="34" charset="0"/>
              </a:rPr>
              <a:t>ecc</a:t>
            </a: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Viene usato spesso il termine «</a:t>
            </a:r>
            <a:r>
              <a:rPr lang="it-IT" sz="1200" dirty="0" err="1">
                <a:latin typeface="Verdana" panose="020B0604030504040204" pitchFamily="34" charset="0"/>
                <a:ea typeface="Verdana" panose="020B0604030504040204" pitchFamily="34" charset="0"/>
              </a:rPr>
              <a:t>refactor</a:t>
            </a:r>
            <a:r>
              <a:rPr lang="it-IT" sz="12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3298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8" name="Rectangle 10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95325" y="4023657"/>
            <a:ext cx="3986248" cy="2110444"/>
          </a:xfrm>
        </p:spPr>
        <p:txBody>
          <a:bodyPr vert="horz" lIns="91440" tIns="45720" rIns="91440" bIns="45720" rtlCol="0" anchor="ctr" anchorCtr="0">
            <a:normAutofit fontScale="90000"/>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Definizione</a:t>
            </a:r>
            <a:endParaRPr lang="en-US" sz="2700" kern="1200" cap="all" spc="30" baseline="0" dirty="0">
              <a:solidFill>
                <a:schemeClr val="tx1"/>
              </a:solidFill>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6877" r="2" b="29309"/>
          <a:stretch/>
        </p:blipFill>
        <p:spPr>
          <a:xfrm>
            <a:off x="800100" y="717656"/>
            <a:ext cx="10591800" cy="3086100"/>
          </a:xfrm>
          <a:prstGeom prst="rect">
            <a:avLst/>
          </a:prstGeom>
        </p:spPr>
      </p:pic>
      <p:cxnSp>
        <p:nvCxnSpPr>
          <p:cNvPr id="110" name="Straight Connector 109">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4114590"/>
            <a:ext cx="9818" cy="2019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563915" y="3803755"/>
            <a:ext cx="5922942" cy="2497285"/>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en-US" sz="1800" dirty="0">
                <a:latin typeface="Verdana" panose="020B0604030504040204" pitchFamily="34" charset="0"/>
                <a:ea typeface="Verdana" panose="020B0604030504040204" pitchFamily="34" charset="0"/>
                <a:cs typeface="+mn-cs"/>
              </a:rPr>
              <a:t>«</a:t>
            </a:r>
            <a:r>
              <a:rPr lang="en-US" sz="1800" dirty="0" err="1">
                <a:latin typeface="Verdana" panose="020B0604030504040204" pitchFamily="34" charset="0"/>
                <a:ea typeface="Verdana" panose="020B0604030504040204" pitchFamily="34" charset="0"/>
                <a:cs typeface="+mn-cs"/>
              </a:rPr>
              <a:t>L’architettura</a:t>
            </a:r>
            <a:r>
              <a:rPr lang="en-US" sz="1800" dirty="0">
                <a:latin typeface="Verdana" panose="020B0604030504040204" pitchFamily="34" charset="0"/>
                <a:ea typeface="Verdana" panose="020B0604030504040204" pitchFamily="34" charset="0"/>
                <a:cs typeface="+mn-cs"/>
              </a:rPr>
              <a:t> di un </a:t>
            </a:r>
            <a:r>
              <a:rPr lang="en-US" sz="1800" dirty="0" err="1">
                <a:latin typeface="Verdana" panose="020B0604030504040204" pitchFamily="34" charset="0"/>
                <a:ea typeface="Verdana" panose="020B0604030504040204" pitchFamily="34" charset="0"/>
                <a:cs typeface="+mn-cs"/>
              </a:rPr>
              <a:t>sistema</a:t>
            </a:r>
            <a:r>
              <a:rPr lang="en-US" sz="1800" dirty="0">
                <a:latin typeface="Verdana" panose="020B0604030504040204" pitchFamily="34" charset="0"/>
                <a:ea typeface="Verdana" panose="020B0604030504040204" pitchFamily="34" charset="0"/>
                <a:cs typeface="+mn-cs"/>
              </a:rPr>
              <a:t> software è la </a:t>
            </a:r>
            <a:r>
              <a:rPr lang="en-US" sz="1800" dirty="0" err="1">
                <a:latin typeface="Verdana" panose="020B0604030504040204" pitchFamily="34" charset="0"/>
                <a:ea typeface="Verdana" panose="020B0604030504040204" pitchFamily="34" charset="0"/>
                <a:cs typeface="+mn-cs"/>
              </a:rPr>
              <a:t>sua</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organizzazione</a:t>
            </a:r>
            <a:r>
              <a:rPr lang="en-US" sz="1800" dirty="0">
                <a:latin typeface="Verdana" panose="020B0604030504040204" pitchFamily="34" charset="0"/>
                <a:ea typeface="Verdana" panose="020B0604030504040204" pitchFamily="34" charset="0"/>
                <a:cs typeface="+mn-cs"/>
              </a:rPr>
              <a:t> o </a:t>
            </a:r>
            <a:r>
              <a:rPr lang="en-US" sz="1800" dirty="0" err="1">
                <a:latin typeface="Verdana" panose="020B0604030504040204" pitchFamily="34" charset="0"/>
                <a:ea typeface="Verdana" panose="020B0604030504040204" pitchFamily="34" charset="0"/>
                <a:cs typeface="+mn-cs"/>
              </a:rPr>
              <a:t>strutturazione</a:t>
            </a:r>
            <a:r>
              <a:rPr lang="en-US" sz="1800" dirty="0">
                <a:latin typeface="Verdana" panose="020B0604030504040204" pitchFamily="34" charset="0"/>
                <a:ea typeface="Verdana" panose="020B0604030504040204" pitchFamily="34" charset="0"/>
                <a:cs typeface="+mn-cs"/>
              </a:rPr>
              <a:t> in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significativi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che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interagiscono</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tramite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interfacce</a:t>
            </a:r>
            <a:r>
              <a:rPr lang="en-US" sz="1800" dirty="0">
                <a:latin typeface="Verdana" panose="020B0604030504040204" pitchFamily="34" charset="0"/>
                <a:ea typeface="Verdana" panose="020B0604030504040204" pitchFamily="34" charset="0"/>
                <a:cs typeface="+mn-cs"/>
              </a:rPr>
              <a:t>. Tali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possono</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essere</a:t>
            </a:r>
            <a:r>
              <a:rPr lang="en-US" sz="1800" dirty="0">
                <a:latin typeface="Verdana" panose="020B0604030504040204" pitchFamily="34" charset="0"/>
                <a:ea typeface="Verdana" panose="020B0604030504040204" pitchFamily="34" charset="0"/>
                <a:cs typeface="+mn-cs"/>
              </a:rPr>
              <a:t> a loro volta </a:t>
            </a:r>
            <a:r>
              <a:rPr lang="en-US" sz="1800" dirty="0" err="1">
                <a:latin typeface="Verdana" panose="020B0604030504040204" pitchFamily="34" charset="0"/>
                <a:ea typeface="Verdana" panose="020B0604030504040204" pitchFamily="34" charset="0"/>
                <a:cs typeface="+mn-cs"/>
              </a:rPr>
              <a:t>composti</a:t>
            </a:r>
            <a:r>
              <a:rPr lang="en-US" sz="1800" dirty="0">
                <a:latin typeface="Verdana" panose="020B0604030504040204" pitchFamily="34" charset="0"/>
                <a:ea typeface="Verdana" panose="020B0604030504040204" pitchFamily="34" charset="0"/>
                <a:cs typeface="+mn-cs"/>
              </a:rPr>
              <a:t> da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ed </a:t>
            </a:r>
            <a:r>
              <a:rPr lang="en-US" sz="1800" dirty="0" err="1">
                <a:latin typeface="Verdana" panose="020B0604030504040204" pitchFamily="34" charset="0"/>
                <a:ea typeface="Verdana" panose="020B0604030504040204" pitchFamily="34" charset="0"/>
                <a:cs typeface="+mn-cs"/>
              </a:rPr>
              <a:t>interfacce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più</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piccole</a:t>
            </a:r>
            <a:r>
              <a:rPr lang="en-US" sz="1800" dirty="0">
                <a:latin typeface="Verdana" panose="020B0604030504040204" pitchFamily="34" charset="0"/>
                <a:ea typeface="Verdana" panose="020B0604030504040204" pitchFamily="34" charset="0"/>
                <a:cs typeface="+mn-cs"/>
              </a:rPr>
              <a:t>»</a:t>
            </a:r>
            <a:br>
              <a:rPr lang="en-US" sz="1800" dirty="0">
                <a:latin typeface="Verdana" panose="020B0604030504040204" pitchFamily="34" charset="0"/>
                <a:ea typeface="Verdana" panose="020B0604030504040204" pitchFamily="34" charset="0"/>
                <a:cs typeface="+mn-cs"/>
              </a:rPr>
            </a:br>
            <a:r>
              <a:rPr lang="en-US" sz="1800" dirty="0" err="1">
                <a:latin typeface="Verdana" panose="020B0604030504040204" pitchFamily="34" charset="0"/>
                <a:ea typeface="Verdana" panose="020B0604030504040204" pitchFamily="34" charset="0"/>
                <a:cs typeface="+mn-cs"/>
              </a:rPr>
              <a:t>Isee</a:t>
            </a:r>
            <a:endParaRPr lang="en-US" sz="18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429578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8"/>
            <a:ext cx="5227171" cy="1423223"/>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8" y="2283392"/>
            <a:ext cx="5227168" cy="47077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Semplificando si può dire che è tutto ciò che consente il corretto funzionamento di un sistema software. </a:t>
            </a:r>
            <a:endParaRPr lang="en-US" sz="1800" cap="all" spc="30" dirty="0">
              <a:latin typeface="+mj-lt"/>
            </a:endParaRPr>
          </a:p>
        </p:txBody>
      </p:sp>
      <p:sp>
        <p:nvSpPr>
          <p:cNvPr id="6" name="Titolo 1">
            <a:extLst>
              <a:ext uri="{FF2B5EF4-FFF2-40B4-BE49-F238E27FC236}">
                <a16:creationId xmlns:a16="http://schemas.microsoft.com/office/drawing/2014/main" id="{8BD12FCB-F339-B515-FFCD-D2A63D53686A}"/>
              </a:ext>
            </a:extLst>
          </p:cNvPr>
          <p:cNvSpPr txBox="1">
            <a:spLocks/>
          </p:cNvSpPr>
          <p:nvPr/>
        </p:nvSpPr>
        <p:spPr>
          <a:xfrm>
            <a:off x="647698" y="2841253"/>
            <a:ext cx="5227170" cy="7717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L’architettura di un software prevede la suddivisione del sistema software in componenti e nel modo in cui questi componenti interagiscono tra di essi.</a:t>
            </a:r>
            <a:endParaRPr lang="en-US" sz="1800" cap="all" spc="30" dirty="0">
              <a:latin typeface="+mj-lt"/>
            </a:endParaRPr>
          </a:p>
        </p:txBody>
      </p:sp>
      <p:sp>
        <p:nvSpPr>
          <p:cNvPr id="7" name="Titolo 1">
            <a:extLst>
              <a:ext uri="{FF2B5EF4-FFF2-40B4-BE49-F238E27FC236}">
                <a16:creationId xmlns:a16="http://schemas.microsoft.com/office/drawing/2014/main" id="{3FAA95C0-2FD0-4324-1E9F-183F2E480BAF}"/>
              </a:ext>
            </a:extLst>
          </p:cNvPr>
          <p:cNvSpPr txBox="1">
            <a:spLocks/>
          </p:cNvSpPr>
          <p:nvPr/>
        </p:nvSpPr>
        <p:spPr>
          <a:xfrm>
            <a:off x="647698" y="3673765"/>
            <a:ext cx="5227169" cy="11784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Riguarda le parte importanti, le implementazioni degli sviluppatori, gli standard, la strutturazione dei progetti  e le metodologie di sviluppo adottate.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Comprende l’organizzazione del software in componenti, come servizi, database, applicazioni interconnesse, ecc.</a:t>
            </a:r>
            <a:endParaRPr lang="en-US" sz="1800" cap="all" spc="30" dirty="0">
              <a:latin typeface="+mj-lt"/>
            </a:endParaRPr>
          </a:p>
        </p:txBody>
      </p:sp>
      <p:sp>
        <p:nvSpPr>
          <p:cNvPr id="10" name="Titolo 1">
            <a:extLst>
              <a:ext uri="{FF2B5EF4-FFF2-40B4-BE49-F238E27FC236}">
                <a16:creationId xmlns:a16="http://schemas.microsoft.com/office/drawing/2014/main" id="{08C27811-13EB-92E8-31C6-EB9A22345EBD}"/>
              </a:ext>
            </a:extLst>
          </p:cNvPr>
          <p:cNvSpPr txBox="1">
            <a:spLocks/>
          </p:cNvSpPr>
          <p:nvPr/>
        </p:nvSpPr>
        <p:spPr>
          <a:xfrm>
            <a:off x="647698" y="4987064"/>
            <a:ext cx="5067302" cy="9991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 usassimo un albero come esempio, potremmo dire che l’architettura  è come se fosse l’insieme delle radici, del tronco e dei rami più importanti della chioma. Inoltre comprende anche il terreno circostante che ne fornisce i nutrienti.</a:t>
            </a:r>
            <a:endParaRPr lang="en-US" sz="1800" cap="all" spc="30" dirty="0">
              <a:latin typeface="+mj-lt"/>
            </a:endParaRPr>
          </a:p>
        </p:txBody>
      </p:sp>
    </p:spTree>
    <p:extLst>
      <p:ext uri="{BB962C8B-B14F-4D97-AF65-F5344CB8AC3E}">
        <p14:creationId xmlns:p14="http://schemas.microsoft.com/office/powerpoint/2010/main" val="38104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8"/>
            <a:ext cx="5227171" cy="167354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Importanza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6"/>
            <a:ext cx="5067301" cy="4860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E’ il processo dove definiamo la strutturazione del software in modo da soddisfare:</a:t>
            </a:r>
            <a:endParaRPr lang="en-US" sz="1800" cap="all" spc="30" dirty="0">
              <a:latin typeface="+mj-lt"/>
            </a:endParaRPr>
          </a:p>
        </p:txBody>
      </p:sp>
      <p:sp>
        <p:nvSpPr>
          <p:cNvPr id="3" name="Titolo 1">
            <a:extLst>
              <a:ext uri="{FF2B5EF4-FFF2-40B4-BE49-F238E27FC236}">
                <a16:creationId xmlns:a16="http://schemas.microsoft.com/office/drawing/2014/main" id="{BEB38237-DB12-78FB-F62E-2C18CA4FBFFB}"/>
              </a:ext>
            </a:extLst>
          </p:cNvPr>
          <p:cNvSpPr txBox="1">
            <a:spLocks/>
          </p:cNvSpPr>
          <p:nvPr/>
        </p:nvSpPr>
        <p:spPr>
          <a:xfrm>
            <a:off x="647699" y="3463865"/>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Requisiti tecnici ed operativi</a:t>
            </a:r>
          </a:p>
          <a:p>
            <a:br>
              <a:rPr lang="en-US" sz="1800" i="1" cap="all" spc="30" dirty="0">
                <a:latin typeface="+mj-lt"/>
              </a:rPr>
            </a:br>
            <a:endParaRPr lang="en-US" sz="1800" cap="all" spc="30" dirty="0">
              <a:latin typeface="+mj-lt"/>
            </a:endParaRPr>
          </a:p>
        </p:txBody>
      </p:sp>
      <p:sp>
        <p:nvSpPr>
          <p:cNvPr id="4" name="Titolo 1">
            <a:extLst>
              <a:ext uri="{FF2B5EF4-FFF2-40B4-BE49-F238E27FC236}">
                <a16:creationId xmlns:a16="http://schemas.microsoft.com/office/drawing/2014/main" id="{8ED4A077-4E3B-4A27-7868-6314B6A1E8D9}"/>
              </a:ext>
            </a:extLst>
          </p:cNvPr>
          <p:cNvSpPr txBox="1">
            <a:spLocks/>
          </p:cNvSpPr>
          <p:nvPr/>
        </p:nvSpPr>
        <p:spPr>
          <a:xfrm>
            <a:off x="647699" y="3826600"/>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Ottimizzazione delle prestazioni</a:t>
            </a:r>
          </a:p>
          <a:p>
            <a:br>
              <a:rPr lang="en-US" sz="1800" i="1" cap="all" spc="30" dirty="0">
                <a:latin typeface="+mj-lt"/>
              </a:rPr>
            </a:br>
            <a:endParaRPr lang="en-US" sz="1800" cap="all" spc="30" dirty="0">
              <a:latin typeface="+mj-lt"/>
            </a:endParaRPr>
          </a:p>
        </p:txBody>
      </p:sp>
      <p:sp>
        <p:nvSpPr>
          <p:cNvPr id="6" name="Titolo 1">
            <a:extLst>
              <a:ext uri="{FF2B5EF4-FFF2-40B4-BE49-F238E27FC236}">
                <a16:creationId xmlns:a16="http://schemas.microsoft.com/office/drawing/2014/main" id="{960AD024-B7B8-EBFF-7587-ADF03520EBE0}"/>
              </a:ext>
            </a:extLst>
          </p:cNvPr>
          <p:cNvSpPr txBox="1">
            <a:spLocks/>
          </p:cNvSpPr>
          <p:nvPr/>
        </p:nvSpPr>
        <p:spPr>
          <a:xfrm>
            <a:off x="647699" y="4220014"/>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Sicurezza</a:t>
            </a:r>
            <a:endParaRPr lang="en-US" sz="1800" cap="all" spc="30" dirty="0">
              <a:latin typeface="+mj-lt"/>
            </a:endParaRPr>
          </a:p>
        </p:txBody>
      </p:sp>
      <p:sp>
        <p:nvSpPr>
          <p:cNvPr id="7" name="Titolo 1">
            <a:extLst>
              <a:ext uri="{FF2B5EF4-FFF2-40B4-BE49-F238E27FC236}">
                <a16:creationId xmlns:a16="http://schemas.microsoft.com/office/drawing/2014/main" id="{F65D4287-B2DB-9EFB-1F0D-8463DC877987}"/>
              </a:ext>
            </a:extLst>
          </p:cNvPr>
          <p:cNvSpPr txBox="1">
            <a:spLocks/>
          </p:cNvSpPr>
          <p:nvPr/>
        </p:nvSpPr>
        <p:spPr>
          <a:xfrm>
            <a:off x="647699" y="4617614"/>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Gestibilità</a:t>
            </a:r>
            <a:endParaRPr lang="en-US" sz="1800" cap="all" spc="30" dirty="0">
              <a:latin typeface="+mj-lt"/>
            </a:endParaRPr>
          </a:p>
        </p:txBody>
      </p:sp>
      <p:sp>
        <p:nvSpPr>
          <p:cNvPr id="10" name="Titolo 1">
            <a:extLst>
              <a:ext uri="{FF2B5EF4-FFF2-40B4-BE49-F238E27FC236}">
                <a16:creationId xmlns:a16="http://schemas.microsoft.com/office/drawing/2014/main" id="{51821A81-4076-A68A-1B3C-8BE89BE48394}"/>
              </a:ext>
            </a:extLst>
          </p:cNvPr>
          <p:cNvSpPr txBox="1">
            <a:spLocks/>
          </p:cNvSpPr>
          <p:nvPr/>
        </p:nvSpPr>
        <p:spPr>
          <a:xfrm>
            <a:off x="647699" y="5082608"/>
            <a:ext cx="5067301" cy="105149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Le decisioni posso incidere pesantemente sulla qualità del software, bisogna quindi considerare gli effetti a lungo termine in quanto architetture scadenti possono produrre nel tempo problemi su nuove implementazioni, </a:t>
            </a:r>
            <a:r>
              <a:rPr lang="it-IT" sz="1200" dirty="0" err="1">
                <a:latin typeface="Verdana" panose="020B0604030504040204" pitchFamily="34" charset="0"/>
                <a:ea typeface="Verdana" panose="020B0604030504040204" pitchFamily="34" charset="0"/>
              </a:rPr>
              <a:t>deploy</a:t>
            </a:r>
            <a:r>
              <a:rPr lang="it-IT" sz="1200" dirty="0">
                <a:latin typeface="Verdana" panose="020B0604030504040204" pitchFamily="34" charset="0"/>
                <a:ea typeface="Verdana" panose="020B0604030504040204" pitchFamily="34" charset="0"/>
              </a:rPr>
              <a:t> e prestazioni.</a:t>
            </a:r>
            <a:endParaRPr lang="en-US" sz="1800" cap="all" spc="30" dirty="0">
              <a:latin typeface="+mj-lt"/>
            </a:endParaRPr>
          </a:p>
        </p:txBody>
      </p:sp>
    </p:spTree>
    <p:extLst>
      <p:ext uri="{BB962C8B-B14F-4D97-AF65-F5344CB8AC3E}">
        <p14:creationId xmlns:p14="http://schemas.microsoft.com/office/powerpoint/2010/main" val="168900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100" y="2251587"/>
            <a:ext cx="5715000" cy="1282122"/>
          </a:xfrm>
        </p:spPr>
        <p:txBody>
          <a:bodyPr vert="horz" wrap="square" lIns="91440" tIns="45720" rIns="91440" bIns="45720" rtlCol="0">
            <a:normAutofit fontScale="90000"/>
          </a:bodyPr>
          <a:lstStyle/>
          <a:p>
            <a:r>
              <a:rPr lang="it-IT" sz="2000" cap="all" spc="30" dirty="0">
                <a:latin typeface="Verdana" panose="020B0604030504040204" pitchFamily="34" charset="0"/>
                <a:ea typeface="Verdana" panose="020B0604030504040204" pitchFamily="34" charset="0"/>
              </a:rPr>
              <a:t>1.</a:t>
            </a:r>
            <a:r>
              <a:rPr lang="it-IT" sz="2000" spc="30" dirty="0">
                <a:latin typeface="Verdana" panose="020B0604030504040204" pitchFamily="34" charset="0"/>
                <a:ea typeface="Verdana" panose="020B0604030504040204" pitchFamily="34" charset="0"/>
              </a:rPr>
              <a:t>L’ insieme o una parte dei programmi, delle procedure, delle regole e della relativa documentazione di un sistema di elaborazione dell’informazione. </a:t>
            </a:r>
            <a:br>
              <a:rPr lang="en-US" b="0" i="1" kern="1200" cap="all" spc="30" baseline="0" dirty="0">
                <a:effectLst/>
                <a:latin typeface="+mj-lt"/>
                <a:ea typeface="+mj-ea"/>
                <a:cs typeface="+mj-cs"/>
              </a:rPr>
            </a:br>
            <a:endParaRPr lang="en-US"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800100" y="1027474"/>
            <a:ext cx="6377448" cy="1096295"/>
          </a:xfrm>
        </p:spPr>
        <p:txBody>
          <a:bodyPr vert="horz" lIns="91440" tIns="45720" rIns="91440" bIns="45720" rtlCol="0">
            <a:noAutofit/>
          </a:bodyPr>
          <a:lstStyle/>
          <a:p>
            <a:pPr>
              <a:lnSpc>
                <a:spcPct val="100000"/>
              </a:lnSpc>
            </a:pPr>
            <a:r>
              <a:rPr lang="it-IT" sz="4000" b="0" i="1" dirty="0">
                <a:effectLst/>
                <a:latin typeface="Verdana" panose="020B0604030504040204" pitchFamily="34" charset="0"/>
                <a:ea typeface="Verdana" panose="020B0604030504040204" pitchFamily="34" charset="0"/>
              </a:rPr>
              <a:t>IL SOFTWARE  </a:t>
            </a:r>
            <a:br>
              <a:rPr lang="it-IT" sz="4000" b="0" i="1" dirty="0">
                <a:effectLst/>
                <a:latin typeface="Verdana" panose="020B0604030504040204" pitchFamily="34" charset="0"/>
                <a:ea typeface="Verdana" panose="020B0604030504040204" pitchFamily="34" charset="0"/>
              </a:rPr>
            </a:br>
            <a:r>
              <a:rPr lang="it-IT" sz="2500" b="0" i="1" dirty="0">
                <a:effectLst/>
                <a:latin typeface="Verdana" panose="020B0604030504040204" pitchFamily="34" charset="0"/>
                <a:ea typeface="Verdana" panose="020B0604030504040204" pitchFamily="34" charset="0"/>
              </a:rPr>
              <a:t>Definizioni</a:t>
            </a:r>
            <a:endParaRPr lang="en-US" sz="2500" i="1" dirty="0">
              <a:latin typeface="Verdana" panose="020B0604030504040204" pitchFamily="34" charset="0"/>
              <a:ea typeface="Verdana" panose="020B0604030504040204" pitchFamily="34" charset="0"/>
            </a:endParaRPr>
          </a:p>
        </p:txBody>
      </p:sp>
      <p:cxnSp>
        <p:nvCxnSpPr>
          <p:cNvPr id="93"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1618" r="28272"/>
          <a:stretch/>
        </p:blipFill>
        <p:spPr>
          <a:xfrm>
            <a:off x="7315200" y="723900"/>
            <a:ext cx="4076700" cy="5410200"/>
          </a:xfrm>
          <a:prstGeom prst="rect">
            <a:avLst/>
          </a:prstGeom>
        </p:spPr>
      </p:pic>
      <p:sp>
        <p:nvSpPr>
          <p:cNvPr id="4" name="Titolo 1">
            <a:extLst>
              <a:ext uri="{FF2B5EF4-FFF2-40B4-BE49-F238E27FC236}">
                <a16:creationId xmlns:a16="http://schemas.microsoft.com/office/drawing/2014/main" id="{3F0F39E6-360D-2529-77A0-AD75A5F4459B}"/>
              </a:ext>
            </a:extLst>
          </p:cNvPr>
          <p:cNvSpPr txBox="1">
            <a:spLocks/>
          </p:cNvSpPr>
          <p:nvPr/>
        </p:nvSpPr>
        <p:spPr>
          <a:xfrm>
            <a:off x="800100" y="3604268"/>
            <a:ext cx="5715000" cy="1282122"/>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2.</a:t>
            </a:r>
            <a:r>
              <a:rPr lang="it-IT" sz="1800" spc="30" dirty="0">
                <a:latin typeface="Verdana" panose="020B0604030504040204" pitchFamily="34" charset="0"/>
                <a:ea typeface="Verdana" panose="020B0604030504040204" pitchFamily="34" charset="0"/>
              </a:rPr>
              <a:t> Programmi, procedure, ed eventuale documentazione e dati relativi all’operazione di un sistema di calcolo.  </a:t>
            </a:r>
            <a:endParaRPr lang="en-US" sz="1800" cap="all" spc="30" dirty="0">
              <a:latin typeface="+mj-lt"/>
            </a:endParaRPr>
          </a:p>
        </p:txBody>
      </p:sp>
      <p:sp>
        <p:nvSpPr>
          <p:cNvPr id="5" name="Titolo 1">
            <a:extLst>
              <a:ext uri="{FF2B5EF4-FFF2-40B4-BE49-F238E27FC236}">
                <a16:creationId xmlns:a16="http://schemas.microsoft.com/office/drawing/2014/main" id="{60DFBCEE-D7F7-0A71-4C67-DC5B3CDC01AB}"/>
              </a:ext>
            </a:extLst>
          </p:cNvPr>
          <p:cNvSpPr txBox="1">
            <a:spLocks/>
          </p:cNvSpPr>
          <p:nvPr/>
        </p:nvSpPr>
        <p:spPr>
          <a:xfrm>
            <a:off x="800100" y="4769140"/>
            <a:ext cx="5715000" cy="933569"/>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3.</a:t>
            </a:r>
            <a:r>
              <a:rPr lang="it-IT" sz="1800" spc="30" dirty="0">
                <a:latin typeface="Verdana" panose="020B0604030504040204" pitchFamily="34" charset="0"/>
                <a:ea typeface="Verdana" panose="020B0604030504040204" pitchFamily="34" charset="0"/>
              </a:rPr>
              <a:t> Programma o insieme di programmi usati per l’operazione di un calcolatore.  </a:t>
            </a:r>
            <a:endParaRPr lang="en-US" sz="1800" cap="all" spc="30" dirty="0">
              <a:latin typeface="+mj-lt"/>
            </a:endParaRPr>
          </a:p>
        </p:txBody>
      </p:sp>
    </p:spTree>
    <p:extLst>
      <p:ext uri="{BB962C8B-B14F-4D97-AF65-F5344CB8AC3E}">
        <p14:creationId xmlns:p14="http://schemas.microsoft.com/office/powerpoint/2010/main" val="200732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3868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ObbiettivI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5"/>
            <a:ext cx="5067301" cy="23497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 architettura di un’applicazione cerca di creare un ponte tra requisiti di business e requisiti tecnici individuando i casi d’uso</a:t>
            </a:r>
            <a:r>
              <a:rPr lang="it-IT" sz="8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e il modo di implementarli nel software.</a:t>
            </a:r>
            <a:br>
              <a:rPr lang="it-IT" sz="1200" dirty="0">
                <a:latin typeface="Verdana" panose="020B0604030504040204" pitchFamily="34" charset="0"/>
                <a:ea typeface="Verdana" panose="020B0604030504040204" pitchFamily="34" charset="0"/>
              </a:rPr>
            </a:br>
            <a:br>
              <a:rPr lang="it-IT" sz="1200" cap="all" spc="3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L’obbiettivo dell’architettura è identificare i requisiti che influenzano la struttura dell’applicazione.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Una buona struttura deve essere flessibile, in modo da potersi adattare ai cambiamenti nel tempo.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Sia per i cambiamenti dettati dalle tecnologie che mano a mano si evolvono, insieme alle competenze dell’architetto e degli sviluppatori, sia per le nuove richieste degli utenti.</a:t>
            </a:r>
          </a:p>
        </p:txBody>
      </p:sp>
      <p:sp>
        <p:nvSpPr>
          <p:cNvPr id="8" name="Titolo 1">
            <a:extLst>
              <a:ext uri="{FF2B5EF4-FFF2-40B4-BE49-F238E27FC236}">
                <a16:creationId xmlns:a16="http://schemas.microsoft.com/office/drawing/2014/main" id="{0642E9C6-2265-BF82-C800-666CBFB906DE}"/>
              </a:ext>
            </a:extLst>
          </p:cNvPr>
          <p:cNvSpPr txBox="1">
            <a:spLocks/>
          </p:cNvSpPr>
          <p:nvPr/>
        </p:nvSpPr>
        <p:spPr>
          <a:xfrm>
            <a:off x="723899" y="5410201"/>
            <a:ext cx="5067301" cy="38112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800" i="1" dirty="0">
                <a:latin typeface="Verdana" panose="020B0604030504040204" pitchFamily="34" charset="0"/>
                <a:ea typeface="Verdana" panose="020B0604030504040204" pitchFamily="34" charset="0"/>
              </a:rPr>
              <a:t>* descrizione di un insieme di interazioni tra un utente ed un sistema che consentono all'utente di raggiungere un obiettivo o di svolgere un compito.</a:t>
            </a:r>
            <a:endParaRPr lang="en-US" sz="800" i="1" cap="all" spc="30" dirty="0">
              <a:latin typeface="+mj-lt"/>
            </a:endParaRPr>
          </a:p>
        </p:txBody>
      </p:sp>
    </p:spTree>
    <p:extLst>
      <p:ext uri="{BB962C8B-B14F-4D97-AF65-F5344CB8AC3E}">
        <p14:creationId xmlns:p14="http://schemas.microsoft.com/office/powerpoint/2010/main" val="173044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3868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OBBIETTIVI</a:t>
            </a: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5"/>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Una buona architettura rende il sistema:</a:t>
            </a:r>
          </a:p>
          <a:p>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DFDD02-1337-5DAA-F189-721A94D8BFC1}"/>
              </a:ext>
            </a:extLst>
          </p:cNvPr>
          <p:cNvSpPr txBox="1">
            <a:spLocks/>
          </p:cNvSpPr>
          <p:nvPr/>
        </p:nvSpPr>
        <p:spPr>
          <a:xfrm>
            <a:off x="647699" y="3222322"/>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capire</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3585148"/>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sviluppare</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47699" y="3968561"/>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manutenere</a:t>
            </a:r>
          </a:p>
          <a:p>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47699" y="4322274"/>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implementare</a:t>
            </a:r>
          </a:p>
          <a:p>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20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53138"/>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L’architetto</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46934"/>
            <a:ext cx="5067301" cy="75131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architetto software è una figura professionale esperta nell’ambito dello sviluppo software e si occupa dei prendere decisioni di alto livello, detta inoltre gli standard tecnici e le risorse da utilizzare.</a:t>
            </a:r>
          </a:p>
          <a:p>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DFDD02-1337-5DAA-F189-721A94D8BFC1}"/>
              </a:ext>
            </a:extLst>
          </p:cNvPr>
          <p:cNvSpPr txBox="1">
            <a:spLocks/>
          </p:cNvSpPr>
          <p:nvPr/>
        </p:nvSpPr>
        <p:spPr>
          <a:xfrm>
            <a:off x="647699" y="3462026"/>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Ottimo programmatore</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3781308"/>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Conoscenza degli </a:t>
            </a:r>
            <a:r>
              <a:rPr lang="it-IT" sz="1200" dirty="0" err="1">
                <a:latin typeface="Verdana" panose="020B0604030504040204" pitchFamily="34" charset="0"/>
                <a:ea typeface="Verdana" panose="020B0604030504040204" pitchFamily="34" charset="0"/>
              </a:rPr>
              <a:t>stack</a:t>
            </a:r>
            <a:r>
              <a:rPr lang="it-IT" sz="1200" dirty="0">
                <a:latin typeface="Verdana" panose="020B0604030504040204" pitchFamily="34" charset="0"/>
                <a:ea typeface="Verdana" panose="020B0604030504040204" pitchFamily="34" charset="0"/>
              </a:rPr>
              <a:t> tecnologici, design patterns e patterns architetturali</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47699" y="4284466"/>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Capace di comunicare, motivare, pianificare, documentare</a:t>
            </a:r>
          </a:p>
          <a:p>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47699" y="4638179"/>
            <a:ext cx="5067301" cy="59890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Deve scrivere codice anche se in quantità ridotta rispetto agli sviluppatori</a:t>
            </a:r>
          </a:p>
          <a:p>
            <a:endParaRPr lang="it-IT" sz="120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4624ACB4-D985-D09D-338A-5F1FEB6B02A3}"/>
              </a:ext>
            </a:extLst>
          </p:cNvPr>
          <p:cNvSpPr txBox="1">
            <a:spLocks/>
          </p:cNvSpPr>
          <p:nvPr/>
        </p:nvSpPr>
        <p:spPr>
          <a:xfrm>
            <a:off x="647699" y="5147782"/>
            <a:ext cx="5067301" cy="9960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050" i="1" dirty="0">
                <a:latin typeface="Verdana" panose="020B0604030504040204" pitchFamily="34" charset="0"/>
                <a:ea typeface="Verdana" panose="020B0604030504040204" pitchFamily="34" charset="0"/>
              </a:rPr>
              <a:t>Torre d’avorio:</a:t>
            </a:r>
            <a:r>
              <a:rPr lang="it-IT" sz="1050" dirty="0">
                <a:latin typeface="Verdana" panose="020B0604030504040204" pitchFamily="34" charset="0"/>
                <a:ea typeface="Verdana" panose="020B0604030504040204" pitchFamily="34" charset="0"/>
              </a:rPr>
              <a:t> quando un architetto si isola rispetto allo sviluppo quotidiano imponendo solo la propria ideologia di progetto. Ovviamente questo crea poi problemi in quanto si rischia di perdere il senso pratico dello sviluppo del software collaborando con gli altri sviluppatori.</a:t>
            </a:r>
          </a:p>
        </p:txBody>
      </p:sp>
    </p:spTree>
    <p:extLst>
      <p:ext uri="{BB962C8B-B14F-4D97-AF65-F5344CB8AC3E}">
        <p14:creationId xmlns:p14="http://schemas.microsoft.com/office/powerpoint/2010/main" val="168568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59660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Stile: Layered</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91316"/>
            <a:ext cx="5067301" cy="14420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Uno degli «stili» di architettura più utilizzati è chiamato «</a:t>
            </a:r>
            <a:r>
              <a:rPr lang="it-IT" sz="1200" dirty="0" err="1">
                <a:latin typeface="Verdana" panose="020B0604030504040204" pitchFamily="34" charset="0"/>
                <a:ea typeface="Verdana" panose="020B0604030504040204" pitchFamily="34" charset="0"/>
              </a:rPr>
              <a:t>layered</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Ovvero un'architettura software di tipo </a:t>
            </a:r>
            <a:r>
              <a:rPr lang="it-IT" sz="1200" dirty="0" err="1">
                <a:latin typeface="Verdana" panose="020B0604030504040204" pitchFamily="34" charset="0"/>
                <a:ea typeface="Verdana" panose="020B0604030504040204" pitchFamily="34" charset="0"/>
              </a:rPr>
              <a:t>client-server</a:t>
            </a:r>
            <a:r>
              <a:rPr lang="it-IT" sz="1200" dirty="0">
                <a:latin typeface="Verdana" panose="020B0604030504040204" pitchFamily="34" charset="0"/>
                <a:ea typeface="Verdana" panose="020B0604030504040204" pitchFamily="34" charset="0"/>
              </a:rPr>
              <a:t>, in cui le varie funzionalità del software sono logicamente separate ovvero suddivise su più strati o livelli software differenti in comunicazione tra loro.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Gli strati sono:</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65453" y="4135702"/>
            <a:ext cx="5067301" cy="535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User Interface (UI) o strato di presentazione, dove vengono gestite le interazioni dell’utente col sistema</a:t>
            </a: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65451" y="4673720"/>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Business </a:t>
            </a:r>
            <a:r>
              <a:rPr lang="it-IT" sz="1200" dirty="0" err="1">
                <a:latin typeface="Verdana" panose="020B0604030504040204" pitchFamily="34" charset="0"/>
                <a:ea typeface="Verdana" panose="020B0604030504040204" pitchFamily="34" charset="0"/>
              </a:rPr>
              <a:t>Logic</a:t>
            </a:r>
            <a:r>
              <a:rPr lang="it-IT" sz="1200" dirty="0">
                <a:latin typeface="Verdana" panose="020B0604030504040204" pitchFamily="34" charset="0"/>
                <a:ea typeface="Verdana" panose="020B0604030504040204" pitchFamily="34" charset="0"/>
              </a:rPr>
              <a:t> Layer (BLL) o strato di business, dove sono presenti i servizi applicativi</a:t>
            </a: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65450" y="5244931"/>
            <a:ext cx="5067301" cy="43419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Data Access Layer (DAL) o strato di accesso ai dati</a:t>
            </a:r>
          </a:p>
        </p:txBody>
      </p:sp>
    </p:spTree>
    <p:extLst>
      <p:ext uri="{BB962C8B-B14F-4D97-AF65-F5344CB8AC3E}">
        <p14:creationId xmlns:p14="http://schemas.microsoft.com/office/powerpoint/2010/main" val="421396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59660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CLIENT/SERVER</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91315"/>
            <a:ext cx="5067301" cy="1203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E’ un sistema di rete che prevede un architettura dove avremo un o più dispositivi client ed un dispositivo server</a:t>
            </a:r>
          </a:p>
          <a:p>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client richiede informazioni </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server risponde fornendogli o meno le informazioni, ovvero i dati. </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65451" y="3930770"/>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L’elaborazione dei dai può essere, a discrezione del programma, lato server o lato client.</a:t>
            </a:r>
            <a:br>
              <a:rPr lang="en-US" sz="1200" i="1" cap="all" spc="30" dirty="0"/>
            </a:br>
            <a:endParaRPr lang="en-US" sz="1200" cap="all" spc="30" dirty="0"/>
          </a:p>
        </p:txBody>
      </p:sp>
      <p:pic>
        <p:nvPicPr>
          <p:cNvPr id="3" name="Immagine 2" descr="Immagine che contiene schermata, Elementi grafici, design&#10;&#10;Descrizione generata automaticamente">
            <a:extLst>
              <a:ext uri="{FF2B5EF4-FFF2-40B4-BE49-F238E27FC236}">
                <a16:creationId xmlns:a16="http://schemas.microsoft.com/office/drawing/2014/main" id="{641C88C6-18D9-A5AA-E9CE-B11D09CCA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5511" y="4420615"/>
            <a:ext cx="2876550" cy="1725930"/>
          </a:xfrm>
          <a:prstGeom prst="rect">
            <a:avLst/>
          </a:prstGeom>
        </p:spPr>
      </p:pic>
    </p:spTree>
    <p:extLst>
      <p:ext uri="{BB962C8B-B14F-4D97-AF65-F5344CB8AC3E}">
        <p14:creationId xmlns:p14="http://schemas.microsoft.com/office/powerpoint/2010/main" val="39767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2184" y="2386295"/>
            <a:ext cx="3730839" cy="3569150"/>
          </a:xfrm>
        </p:spPr>
        <p:txBody>
          <a:bodyPr vert="horz" lIns="91440" tIns="45720" rIns="91440" bIns="45720" rtlCol="0" anchor="b" anchorCtr="0">
            <a:normAutofit/>
          </a:bodyPr>
          <a:lstStyle/>
          <a:p>
            <a:r>
              <a:rPr lang="en-US" sz="4000" b="0" i="1" kern="1200" cap="all" spc="30" baseline="0" dirty="0">
                <a:effectLst/>
                <a:latin typeface="Verdana" panose="020B0604030504040204" pitchFamily="34" charset="0"/>
                <a:ea typeface="Verdana" panose="020B0604030504040204" pitchFamily="34" charset="0"/>
              </a:rPr>
              <a:t>PROBLEMA</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ESECUTORE</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ALGORITMO</a:t>
            </a:r>
            <a:br>
              <a:rPr lang="en-US" sz="4000" b="0" i="1" kern="1200" cap="all" spc="30" baseline="0" dirty="0">
                <a:effectLst/>
                <a:latin typeface="Verdana" panose="020B0604030504040204" pitchFamily="34" charset="0"/>
                <a:ea typeface="Verdana" panose="020B0604030504040204" pitchFamily="34" charset="0"/>
              </a:rPr>
            </a:br>
            <a:endParaRPr lang="en-US" sz="4000" kern="1200" cap="all" spc="30" baseline="0" dirty="0">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1179" r="17834"/>
          <a:stretch/>
        </p:blipFill>
        <p:spPr>
          <a:xfrm>
            <a:off x="20" y="10"/>
            <a:ext cx="7320707" cy="6857985"/>
          </a:xfrm>
          <a:prstGeom prst="rect">
            <a:avLst/>
          </a:prstGeom>
        </p:spPr>
      </p:pic>
      <p:cxnSp>
        <p:nvCxnSpPr>
          <p:cNvPr id="117" name="Straight Connector 1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17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764840"/>
            <a:ext cx="5943600" cy="876465"/>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en-US" sz="1200" dirty="0">
                <a:latin typeface="Verdana" panose="020B0604030504040204" pitchFamily="34" charset="0"/>
                <a:ea typeface="Verdana" panose="020B0604030504040204" pitchFamily="34" charset="0"/>
                <a:cs typeface="+mn-cs"/>
              </a:rPr>
              <a:t>Un </a:t>
            </a:r>
            <a:r>
              <a:rPr lang="en-US" sz="1200" dirty="0" err="1">
                <a:latin typeface="Verdana" panose="020B0604030504040204" pitchFamily="34" charset="0"/>
                <a:ea typeface="Verdana" panose="020B0604030504040204" pitchFamily="34" charset="0"/>
                <a:cs typeface="+mn-cs"/>
              </a:rPr>
              <a:t>problema</a:t>
            </a:r>
            <a:r>
              <a:rPr lang="en-US" sz="1200" dirty="0">
                <a:latin typeface="Verdana" panose="020B0604030504040204" pitchFamily="34" charset="0"/>
                <a:ea typeface="Verdana" panose="020B0604030504040204" pitchFamily="34" charset="0"/>
                <a:cs typeface="+mn-cs"/>
              </a:rPr>
              <a:t> è </a:t>
            </a:r>
            <a:r>
              <a:rPr lang="en-US" sz="1200" dirty="0" err="1">
                <a:latin typeface="Verdana" panose="020B0604030504040204" pitchFamily="34" charset="0"/>
                <a:ea typeface="Verdana" panose="020B0604030504040204" pitchFamily="34" charset="0"/>
                <a:cs typeface="+mn-cs"/>
              </a:rPr>
              <a:t>una</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situazione</a:t>
            </a:r>
            <a:r>
              <a:rPr lang="en-US" sz="1200" dirty="0">
                <a:latin typeface="Verdana" panose="020B0604030504040204" pitchFamily="34" charset="0"/>
                <a:ea typeface="Verdana" panose="020B0604030504040204" pitchFamily="34" charset="0"/>
                <a:cs typeface="+mn-cs"/>
              </a:rPr>
              <a:t> da </a:t>
            </a:r>
            <a:r>
              <a:rPr lang="en-US" sz="1200" dirty="0" err="1">
                <a:latin typeface="Verdana" panose="020B0604030504040204" pitchFamily="34" charset="0"/>
                <a:ea typeface="Verdana" panose="020B0604030504040204" pitchFamily="34" charset="0"/>
                <a:cs typeface="+mn-cs"/>
              </a:rPr>
              <a:t>risolvere</a:t>
            </a:r>
            <a:r>
              <a:rPr lang="en-US" sz="1200" dirty="0">
                <a:latin typeface="Verdana" panose="020B0604030504040204" pitchFamily="34" charset="0"/>
                <a:ea typeface="Verdana" panose="020B0604030504040204" pitchFamily="34" charset="0"/>
                <a:cs typeface="+mn-cs"/>
              </a:rPr>
              <a:t> per </a:t>
            </a:r>
            <a:r>
              <a:rPr lang="en-US" sz="1200" dirty="0" err="1">
                <a:latin typeface="Verdana" panose="020B0604030504040204" pitchFamily="34" charset="0"/>
                <a:ea typeface="Verdana" panose="020B0604030504040204" pitchFamily="34" charset="0"/>
                <a:cs typeface="+mn-cs"/>
              </a:rPr>
              <a:t>ottenere</a:t>
            </a:r>
            <a:r>
              <a:rPr lang="en-US" sz="1200" dirty="0">
                <a:latin typeface="Verdana" panose="020B0604030504040204" pitchFamily="34" charset="0"/>
                <a:ea typeface="Verdana" panose="020B0604030504040204" pitchFamily="34" charset="0"/>
                <a:cs typeface="+mn-cs"/>
              </a:rPr>
              <a:t> un  </a:t>
            </a:r>
            <a:r>
              <a:rPr lang="en-US" sz="1200" dirty="0" err="1">
                <a:latin typeface="Verdana" panose="020B0604030504040204" pitchFamily="34" charset="0"/>
                <a:ea typeface="Verdana" panose="020B0604030504040204" pitchFamily="34" charset="0"/>
                <a:cs typeface="+mn-cs"/>
              </a:rPr>
              <a:t>certo</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risultato</a:t>
            </a:r>
            <a:r>
              <a:rPr lang="en-US" sz="1200" dirty="0">
                <a:latin typeface="Verdana" panose="020B0604030504040204" pitchFamily="34" charset="0"/>
                <a:ea typeface="Verdana" panose="020B0604030504040204" pitchFamily="34" charset="0"/>
                <a:cs typeface="+mn-cs"/>
              </a:rPr>
              <a:t>.</a:t>
            </a:r>
            <a:br>
              <a:rPr lang="en-US" sz="1200" dirty="0">
                <a:latin typeface="Verdana" panose="020B0604030504040204" pitchFamily="34" charset="0"/>
                <a:ea typeface="Verdana" panose="020B0604030504040204" pitchFamily="34" charset="0"/>
                <a:cs typeface="+mn-cs"/>
              </a:rPr>
            </a:br>
            <a:r>
              <a:rPr lang="en-US" sz="1200" dirty="0">
                <a:latin typeface="Verdana" panose="020B0604030504040204" pitchFamily="34" charset="0"/>
                <a:ea typeface="Verdana" panose="020B0604030504040204" pitchFamily="34" charset="0"/>
                <a:cs typeface="+mn-cs"/>
              </a:rPr>
              <a:t>E’ </a:t>
            </a:r>
            <a:r>
              <a:rPr lang="en-US" sz="1200" dirty="0" err="1">
                <a:latin typeface="Verdana" panose="020B0604030504040204" pitchFamily="34" charset="0"/>
                <a:ea typeface="Verdana" panose="020B0604030504040204" pitchFamily="34" charset="0"/>
                <a:cs typeface="+mn-cs"/>
              </a:rPr>
              <a:t>caratterizzato</a:t>
            </a:r>
            <a:r>
              <a:rPr lang="en-US" sz="1200" dirty="0">
                <a:latin typeface="Verdana" panose="020B0604030504040204" pitchFamily="34" charset="0"/>
                <a:ea typeface="Verdana" panose="020B0604030504040204" pitchFamily="34" charset="0"/>
                <a:cs typeface="+mn-cs"/>
              </a:rPr>
              <a:t> da:</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7E59DAD4-8400-63CA-FACC-CBC2C9D3E5BA}"/>
              </a:ext>
            </a:extLst>
          </p:cNvPr>
          <p:cNvSpPr txBox="1">
            <a:spLocks/>
          </p:cNvSpPr>
          <p:nvPr/>
        </p:nvSpPr>
        <p:spPr>
          <a:xfrm>
            <a:off x="5625353" y="1706151"/>
            <a:ext cx="5943600" cy="368628"/>
          </a:xfrm>
          <a:prstGeom prst="rect">
            <a:avLst/>
          </a:prstGeom>
        </p:spPr>
        <p:txBody>
          <a:bodyPr vert="horz" lIns="91440" tIns="45720" rIns="91440" bIns="45720" rtlCol="0" anchor="t"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mn-cs"/>
              </a:rPr>
              <a:t>un </a:t>
            </a:r>
            <a:r>
              <a:rPr lang="en-US" sz="1200" dirty="0" err="1">
                <a:latin typeface="Verdana" panose="020B0604030504040204" pitchFamily="34" charset="0"/>
                <a:ea typeface="Verdana" panose="020B0604030504040204" pitchFamily="34" charset="0"/>
                <a:cs typeface="+mn-cs"/>
              </a:rPr>
              <a:t>insieme</a:t>
            </a:r>
            <a:r>
              <a:rPr lang="en-US" sz="1200" dirty="0">
                <a:latin typeface="Verdana" panose="020B0604030504040204" pitchFamily="34" charset="0"/>
                <a:ea typeface="Verdana" panose="020B0604030504040204" pitchFamily="34" charset="0"/>
                <a:cs typeface="+mn-cs"/>
              </a:rPr>
              <a:t> di </a:t>
            </a:r>
            <a:r>
              <a:rPr lang="en-US" sz="1200" dirty="0" err="1">
                <a:latin typeface="Verdana" panose="020B0604030504040204" pitchFamily="34" charset="0"/>
                <a:ea typeface="Verdana" panose="020B0604030504040204" pitchFamily="34" charset="0"/>
                <a:cs typeface="+mn-cs"/>
              </a:rPr>
              <a:t>dati</a:t>
            </a:r>
            <a:r>
              <a:rPr lang="en-US" sz="1200" dirty="0">
                <a:latin typeface="Verdana" panose="020B0604030504040204" pitchFamily="34" charset="0"/>
                <a:ea typeface="Verdana" panose="020B0604030504040204" pitchFamily="34" charset="0"/>
                <a:cs typeface="+mn-cs"/>
              </a:rPr>
              <a:t> in </a:t>
            </a:r>
            <a:r>
              <a:rPr lang="en-US" sz="1200" dirty="0" err="1">
                <a:latin typeface="Verdana" panose="020B0604030504040204" pitchFamily="34" charset="0"/>
                <a:ea typeface="Verdana" panose="020B0604030504040204" pitchFamily="34" charset="0"/>
                <a:cs typeface="+mn-cs"/>
              </a:rPr>
              <a:t>partenza</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99D51829-D354-A91E-B99C-B3A2691D7ED5}"/>
              </a:ext>
            </a:extLst>
          </p:cNvPr>
          <p:cNvSpPr txBox="1">
            <a:spLocks/>
          </p:cNvSpPr>
          <p:nvPr/>
        </p:nvSpPr>
        <p:spPr>
          <a:xfrm>
            <a:off x="5625353" y="2004243"/>
            <a:ext cx="5943600" cy="368628"/>
          </a:xfrm>
          <a:prstGeom prst="rect">
            <a:avLst/>
          </a:prstGeom>
        </p:spPr>
        <p:txBody>
          <a:bodyPr vert="horz" lIns="91440" tIns="45720" rIns="91440" bIns="45720" rtlCol="0" anchor="t"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mn-cs"/>
              </a:rPr>
              <a:t>il </a:t>
            </a:r>
            <a:r>
              <a:rPr lang="en-US" sz="1200" dirty="0" err="1">
                <a:latin typeface="Verdana" panose="020B0604030504040204" pitchFamily="34" charset="0"/>
                <a:ea typeface="Verdana" panose="020B0604030504040204" pitchFamily="34" charset="0"/>
                <a:cs typeface="+mn-cs"/>
              </a:rPr>
              <a:t>risultato</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cercato</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10F88846-4881-FDD0-5076-897682A3AF3D}"/>
              </a:ext>
            </a:extLst>
          </p:cNvPr>
          <p:cNvSpPr txBox="1">
            <a:spLocks/>
          </p:cNvSpPr>
          <p:nvPr/>
        </p:nvSpPr>
        <p:spPr>
          <a:xfrm>
            <a:off x="5625353" y="2281661"/>
            <a:ext cx="5943600" cy="431935"/>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una procedura o un metodo risolutivo che porta al risultato a partire dai dati di partenza</a:t>
            </a:r>
            <a:endParaRPr lang="en-US" sz="12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0648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Cosa</a:t>
            </a:r>
            <a:r>
              <a:rPr lang="en-US" sz="2400" b="0" i="1" kern="1200" cap="all" spc="30" dirty="0">
                <a:solidFill>
                  <a:schemeClr val="tx1"/>
                </a:solidFill>
                <a:effectLst/>
                <a:latin typeface="Verdana" panose="020B0604030504040204" pitchFamily="34" charset="0"/>
                <a:ea typeface="Verdana" panose="020B0604030504040204" pitchFamily="34" charset="0"/>
              </a:rPr>
              <a:t> </a:t>
            </a:r>
            <a:r>
              <a:rPr lang="en-US" sz="2400" b="0" i="1" kern="1200" cap="all" spc="30" dirty="0" err="1">
                <a:solidFill>
                  <a:schemeClr val="tx1"/>
                </a:solidFill>
                <a:effectLst/>
                <a:latin typeface="Verdana" panose="020B0604030504040204" pitchFamily="34" charset="0"/>
                <a:ea typeface="Verdana" panose="020B0604030504040204" pitchFamily="34" charset="0"/>
              </a:rPr>
              <a:t>significa</a:t>
            </a:r>
            <a:r>
              <a:rPr lang="en-US" sz="2400" b="0" i="1" kern="1200" cap="all" spc="30" dirty="0">
                <a:solidFill>
                  <a:schemeClr val="tx1"/>
                </a:solidFill>
                <a:effectLst/>
                <a:latin typeface="Verdana" panose="020B0604030504040204" pitchFamily="34" charset="0"/>
                <a:ea typeface="Verdana" panose="020B0604030504040204" pitchFamily="34" charset="0"/>
              </a:rPr>
              <a:t> </a:t>
            </a:r>
            <a:r>
              <a:rPr lang="en-US" sz="2400" b="0" i="1" kern="1200" cap="all" spc="30" dirty="0" err="1">
                <a:solidFill>
                  <a:schemeClr val="tx1"/>
                </a:solidFill>
                <a:effectLst/>
                <a:latin typeface="Verdana" panose="020B0604030504040204" pitchFamily="34" charset="0"/>
                <a:ea typeface="Verdana" panose="020B0604030504040204" pitchFamily="34" charset="0"/>
              </a:rPr>
              <a:t>risolverlo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42142" y="2667414"/>
            <a:ext cx="5067301" cy="23497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Individuare e rappresentare un elenco di istruzioni che, interpretate da un esecutore, conducono da un insieme di informazioni iniziali ad un insieme di informazioni finali soddisfacenti un criterio di verifica.</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risultato è costituito dall'insieme dei dati finali.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soluzione di un problema è la sequenza di istruzioni che, a partire dai dati di ingresso, permettono di ottenere i risultati.</a:t>
            </a:r>
          </a:p>
        </p:txBody>
      </p:sp>
    </p:spTree>
    <p:extLst>
      <p:ext uri="{BB962C8B-B14F-4D97-AF65-F5344CB8AC3E}">
        <p14:creationId xmlns:p14="http://schemas.microsoft.com/office/powerpoint/2010/main" val="93946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Come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si</a:t>
            </a:r>
            <a:r>
              <a:rPr lang="en-US" sz="2400" b="0" i="1" kern="1200" cap="all" spc="30" baseline="0" dirty="0">
                <a:solidFill>
                  <a:schemeClr val="tx1"/>
                </a:solidFill>
                <a:effectLst/>
                <a:latin typeface="Verdana" panose="020B0604030504040204" pitchFamily="34" charset="0"/>
                <a:ea typeface="Verdana" panose="020B0604030504040204" pitchFamily="34" charset="0"/>
              </a:rPr>
              <a:t>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risolve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566943" y="2417010"/>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analisi del problema</a:t>
            </a:r>
            <a:endParaRPr lang="en-US" sz="1200" dirty="0">
              <a:latin typeface="Verdana" panose="020B0604030504040204" pitchFamily="34" charset="0"/>
              <a:ea typeface="Verdana" panose="020B0604030504040204" pitchFamily="34" charset="0"/>
              <a:cs typeface="+mn-cs"/>
            </a:endParaRPr>
          </a:p>
        </p:txBody>
      </p: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3C514E04-1C0A-E22B-5267-7F643FB54945}"/>
              </a:ext>
            </a:extLst>
          </p:cNvPr>
          <p:cNvSpPr txBox="1">
            <a:spLocks/>
          </p:cNvSpPr>
          <p:nvPr/>
        </p:nvSpPr>
        <p:spPr>
          <a:xfrm>
            <a:off x="5558923" y="3050671"/>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descrizione della soluzione per l’esecutore o algoritmo</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4B2589AD-4F2B-F834-3974-A70D8C938D6B}"/>
              </a:ext>
            </a:extLst>
          </p:cNvPr>
          <p:cNvSpPr txBox="1">
            <a:spLocks/>
          </p:cNvSpPr>
          <p:nvPr/>
        </p:nvSpPr>
        <p:spPr>
          <a:xfrm>
            <a:off x="5556252" y="3352794"/>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interpretazione della soluzione da parte dell’esecutore</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FCDDBDB1-0995-B330-7F76-7AC7961CFAA3}"/>
              </a:ext>
            </a:extLst>
          </p:cNvPr>
          <p:cNvSpPr txBox="1">
            <a:spLocks/>
          </p:cNvSpPr>
          <p:nvPr/>
        </p:nvSpPr>
        <p:spPr>
          <a:xfrm>
            <a:off x="5564271" y="3633529"/>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esecuzione del metodo risolutivo da parte dell’esecutore</a:t>
            </a:r>
            <a:endParaRPr lang="en-US" sz="1200" dirty="0">
              <a:latin typeface="Verdana" panose="020B0604030504040204" pitchFamily="34" charset="0"/>
              <a:ea typeface="Verdana" panose="020B0604030504040204" pitchFamily="34" charset="0"/>
              <a:cs typeface="+mn-cs"/>
            </a:endParaRPr>
          </a:p>
        </p:txBody>
      </p:sp>
      <p:sp>
        <p:nvSpPr>
          <p:cNvPr id="7" name="Titolo 1">
            <a:extLst>
              <a:ext uri="{FF2B5EF4-FFF2-40B4-BE49-F238E27FC236}">
                <a16:creationId xmlns:a16="http://schemas.microsoft.com/office/drawing/2014/main" id="{CEC9A8A2-A533-18C3-60D2-99EFD217FE0C}"/>
              </a:ext>
            </a:extLst>
          </p:cNvPr>
          <p:cNvSpPr txBox="1">
            <a:spLocks/>
          </p:cNvSpPr>
          <p:nvPr/>
        </p:nvSpPr>
        <p:spPr>
          <a:xfrm>
            <a:off x="5563515" y="2732508"/>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rPr>
              <a:t>identificazione di una soluzione</a:t>
            </a:r>
            <a:endParaRPr lang="en-US" sz="12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6696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Proprietà</a:t>
            </a:r>
            <a:r>
              <a:rPr lang="en-US" sz="2400" b="0" i="1" kern="1200" cap="all" spc="30" baseline="0" dirty="0">
                <a:solidFill>
                  <a:schemeClr val="tx1"/>
                </a:solidFill>
                <a:effectLst/>
                <a:latin typeface="Verdana" panose="020B0604030504040204" pitchFamily="34" charset="0"/>
                <a:ea typeface="Verdana" panose="020B0604030504040204" pitchFamily="34" charset="0"/>
              </a:rPr>
              <a:t> di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risoluzione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3C514E04-1C0A-E22B-5267-7F643FB54945}"/>
              </a:ext>
            </a:extLst>
          </p:cNvPr>
          <p:cNvSpPr txBox="1">
            <a:spLocks/>
          </p:cNvSpPr>
          <p:nvPr/>
        </p:nvSpPr>
        <p:spPr>
          <a:xfrm>
            <a:off x="5556252" y="2537320"/>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il criterio di verifica è univoco ed applicabile</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4B2589AD-4F2B-F834-3974-A70D8C938D6B}"/>
              </a:ext>
            </a:extLst>
          </p:cNvPr>
          <p:cNvSpPr txBox="1">
            <a:spLocks/>
          </p:cNvSpPr>
          <p:nvPr/>
        </p:nvSpPr>
        <p:spPr>
          <a:xfrm>
            <a:off x="5556252" y="2839443"/>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l'insieme dei dati iniziali è completo</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FCDDBDB1-0995-B330-7F76-7AC7961CFAA3}"/>
              </a:ext>
            </a:extLst>
          </p:cNvPr>
          <p:cNvSpPr txBox="1">
            <a:spLocks/>
          </p:cNvSpPr>
          <p:nvPr/>
        </p:nvSpPr>
        <p:spPr>
          <a:xfrm>
            <a:off x="5556252" y="3120178"/>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non deve essere evidente in partenza la mancanza di soluzioni</a:t>
            </a:r>
            <a:endParaRPr lang="en-US" sz="1200" dirty="0">
              <a:latin typeface="Verdana" panose="020B0604030504040204" pitchFamily="34" charset="0"/>
              <a:ea typeface="Verdana" panose="020B0604030504040204" pitchFamily="34" charset="0"/>
              <a:cs typeface="+mn-cs"/>
            </a:endParaRPr>
          </a:p>
        </p:txBody>
      </p:sp>
      <p:sp>
        <p:nvSpPr>
          <p:cNvPr id="9" name="Titolo 1">
            <a:extLst>
              <a:ext uri="{FF2B5EF4-FFF2-40B4-BE49-F238E27FC236}">
                <a16:creationId xmlns:a16="http://schemas.microsoft.com/office/drawing/2014/main" id="{0EE04A91-7DAF-DCB4-6367-A311F5CBA3E4}"/>
              </a:ext>
            </a:extLst>
          </p:cNvPr>
          <p:cNvSpPr txBox="1">
            <a:spLocks/>
          </p:cNvSpPr>
          <p:nvPr/>
        </p:nvSpPr>
        <p:spPr>
          <a:xfrm>
            <a:off x="5556252" y="3395566"/>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la capacità dell’esecutore</a:t>
            </a:r>
            <a:endParaRPr lang="en-US" sz="1200" dirty="0">
              <a:latin typeface="Verdana" panose="020B0604030504040204" pitchFamily="34" charset="0"/>
              <a:ea typeface="Verdana" panose="020B0604030504040204" pitchFamily="34" charset="0"/>
              <a:cs typeface="+mn-cs"/>
            </a:endParaRPr>
          </a:p>
        </p:txBody>
      </p:sp>
      <p:sp>
        <p:nvSpPr>
          <p:cNvPr id="10" name="Titolo 1">
            <a:extLst>
              <a:ext uri="{FF2B5EF4-FFF2-40B4-BE49-F238E27FC236}">
                <a16:creationId xmlns:a16="http://schemas.microsoft.com/office/drawing/2014/main" id="{62D54440-A395-2774-C637-E29ADA1B4154}"/>
              </a:ext>
            </a:extLst>
          </p:cNvPr>
          <p:cNvSpPr txBox="1">
            <a:spLocks/>
          </p:cNvSpPr>
          <p:nvPr/>
        </p:nvSpPr>
        <p:spPr>
          <a:xfrm>
            <a:off x="5556252" y="3719079"/>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essere descritta in una forma interpretabile dall’esecutore</a:t>
            </a:r>
            <a:endParaRPr lang="en-US" sz="1200" dirty="0">
              <a:latin typeface="Verdana" panose="020B0604030504040204" pitchFamily="34" charset="0"/>
              <a:ea typeface="Verdana" panose="020B0604030504040204" pitchFamily="34" charset="0"/>
              <a:cs typeface="+mn-cs"/>
            </a:endParaRPr>
          </a:p>
        </p:txBody>
      </p:sp>
      <p:sp>
        <p:nvSpPr>
          <p:cNvPr id="11" name="Titolo 1">
            <a:extLst>
              <a:ext uri="{FF2B5EF4-FFF2-40B4-BE49-F238E27FC236}">
                <a16:creationId xmlns:a16="http://schemas.microsoft.com/office/drawing/2014/main" id="{3DBC2E4F-455B-97D3-C360-DE38B7712CBE}"/>
              </a:ext>
            </a:extLst>
          </p:cNvPr>
          <p:cNvSpPr txBox="1">
            <a:spLocks/>
          </p:cNvSpPr>
          <p:nvPr/>
        </p:nvSpPr>
        <p:spPr>
          <a:xfrm>
            <a:off x="5556252" y="4034576"/>
            <a:ext cx="6005933" cy="518683"/>
          </a:xfrm>
          <a:prstGeom prst="rect">
            <a:avLst/>
          </a:prstGeom>
        </p:spPr>
        <p:txBody>
          <a:bodyPr vert="horz" lIns="91440" tIns="45720" rIns="91440" bIns="45720" rtlCol="0"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specificare l’esecuzione di azioni che egli è effettivamente in grado di    ottenere</a:t>
            </a:r>
            <a:endParaRPr lang="en-US" sz="12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24052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100" y="2108712"/>
            <a:ext cx="5715000" cy="1282122"/>
          </a:xfrm>
        </p:spPr>
        <p:txBody>
          <a:bodyPr vert="horz" wrap="square" lIns="91440" tIns="45720" rIns="91440" bIns="45720" rtlCol="0">
            <a:normAutofit fontScale="90000"/>
          </a:bodyPr>
          <a:lstStyle/>
          <a:p>
            <a:r>
              <a:rPr lang="it-IT" sz="1800" cap="all" spc="30" dirty="0">
                <a:latin typeface="Verdana" panose="020B0604030504040204" pitchFamily="34" charset="0"/>
                <a:ea typeface="Verdana" panose="020B0604030504040204" pitchFamily="34" charset="0"/>
              </a:rPr>
              <a:t>1.</a:t>
            </a:r>
            <a:r>
              <a:rPr lang="it-IT" sz="1800" spc="30" dirty="0">
                <a:latin typeface="Verdana" panose="020B0604030504040204" pitchFamily="34" charset="0"/>
                <a:ea typeface="Verdana" panose="020B0604030504040204" pitchFamily="34" charset="0"/>
              </a:rPr>
              <a:t> L’applicazione di conoscenze scientifiche e tecnologiche, metodi ed esperienza al progetto, l’implementazione, il collaudo e la documentazione del software. </a:t>
            </a:r>
            <a:br>
              <a:rPr lang="it-IT" sz="1800" spc="30" dirty="0">
                <a:latin typeface="Verdana" panose="020B0604030504040204" pitchFamily="34" charset="0"/>
                <a:ea typeface="Verdana" panose="020B0604030504040204" pitchFamily="34" charset="0"/>
              </a:rPr>
            </a:br>
            <a:r>
              <a:rPr lang="it-IT" sz="1200" i="1" spc="30" dirty="0">
                <a:latin typeface="Verdana" panose="020B0604030504040204" pitchFamily="34" charset="0"/>
                <a:ea typeface="Verdana" panose="020B0604030504040204" pitchFamily="34" charset="0"/>
              </a:rPr>
              <a:t>Systems and software engineering–</a:t>
            </a:r>
            <a:r>
              <a:rPr lang="it-IT" sz="1200" i="1" spc="30" dirty="0" err="1">
                <a:latin typeface="Verdana" panose="020B0604030504040204" pitchFamily="34" charset="0"/>
                <a:ea typeface="Verdana" panose="020B0604030504040204" pitchFamily="34" charset="0"/>
              </a:rPr>
              <a:t>Vocabulary</a:t>
            </a:r>
            <a:r>
              <a:rPr lang="it-IT" sz="1200" i="1" spc="30" dirty="0">
                <a:latin typeface="Verdana" panose="020B0604030504040204" pitchFamily="34" charset="0"/>
                <a:ea typeface="Verdana" panose="020B0604030504040204" pitchFamily="34" charset="0"/>
              </a:rPr>
              <a:t> </a:t>
            </a:r>
            <a:br>
              <a:rPr lang="en-US" sz="1800" b="0" i="1" kern="1200" cap="all" spc="30" baseline="0" dirty="0">
                <a:effectLst/>
                <a:latin typeface="+mj-lt"/>
              </a:rPr>
            </a:br>
            <a:endParaRPr lang="en-US" sz="1800" kern="1200" cap="all" spc="30" baseline="0" dirty="0">
              <a:latin typeface="+mj-lt"/>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800100" y="884599"/>
            <a:ext cx="6377448" cy="1096295"/>
          </a:xfrm>
        </p:spPr>
        <p:txBody>
          <a:bodyPr vert="horz" lIns="91440" tIns="45720" rIns="91440" bIns="45720" rtlCol="0">
            <a:noAutofit/>
          </a:bodyPr>
          <a:lstStyle/>
          <a:p>
            <a:pPr>
              <a:lnSpc>
                <a:spcPct val="100000"/>
              </a:lnSpc>
            </a:pPr>
            <a:r>
              <a:rPr lang="it-IT" sz="3000" b="0" i="1" dirty="0">
                <a:effectLst/>
                <a:latin typeface="Verdana" panose="020B0604030504040204" pitchFamily="34" charset="0"/>
                <a:ea typeface="Verdana" panose="020B0604030504040204" pitchFamily="34" charset="0"/>
              </a:rPr>
              <a:t>INGEGNERIA DEL SOFTWARE</a:t>
            </a:r>
            <a:br>
              <a:rPr lang="it-IT" sz="4000" b="0" i="1" dirty="0">
                <a:effectLst/>
                <a:latin typeface="Verdana" panose="020B0604030504040204" pitchFamily="34" charset="0"/>
                <a:ea typeface="Verdana" panose="020B0604030504040204" pitchFamily="34" charset="0"/>
              </a:rPr>
            </a:br>
            <a:r>
              <a:rPr lang="it-IT" sz="2500" b="0" i="1" dirty="0">
                <a:effectLst/>
                <a:latin typeface="Verdana" panose="020B0604030504040204" pitchFamily="34" charset="0"/>
                <a:ea typeface="Verdana" panose="020B0604030504040204" pitchFamily="34" charset="0"/>
              </a:rPr>
              <a:t>Definizioni</a:t>
            </a:r>
            <a:endParaRPr lang="en-US" sz="2500" i="1" dirty="0">
              <a:latin typeface="Verdana" panose="020B0604030504040204" pitchFamily="34" charset="0"/>
              <a:ea typeface="Verdana" panose="020B0604030504040204" pitchFamily="34" charset="0"/>
            </a:endParaRPr>
          </a:p>
        </p:txBody>
      </p:sp>
      <p:cxnSp>
        <p:nvCxnSpPr>
          <p:cNvPr id="93"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1618" r="28272"/>
          <a:stretch/>
        </p:blipFill>
        <p:spPr>
          <a:xfrm>
            <a:off x="7315200" y="723900"/>
            <a:ext cx="4076700" cy="5410200"/>
          </a:xfrm>
          <a:prstGeom prst="rect">
            <a:avLst/>
          </a:prstGeom>
        </p:spPr>
      </p:pic>
      <p:sp>
        <p:nvSpPr>
          <p:cNvPr id="4" name="Titolo 1">
            <a:extLst>
              <a:ext uri="{FF2B5EF4-FFF2-40B4-BE49-F238E27FC236}">
                <a16:creationId xmlns:a16="http://schemas.microsoft.com/office/drawing/2014/main" id="{3F0F39E6-360D-2529-77A0-AD75A5F4459B}"/>
              </a:ext>
            </a:extLst>
          </p:cNvPr>
          <p:cNvSpPr txBox="1">
            <a:spLocks/>
          </p:cNvSpPr>
          <p:nvPr/>
        </p:nvSpPr>
        <p:spPr>
          <a:xfrm>
            <a:off x="800100" y="3461393"/>
            <a:ext cx="5715000" cy="1177152"/>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600" cap="all" spc="30" dirty="0">
                <a:latin typeface="Verdana" panose="020B0604030504040204" pitchFamily="34" charset="0"/>
                <a:ea typeface="Verdana" panose="020B0604030504040204" pitchFamily="34" charset="0"/>
              </a:rPr>
              <a:t>2.</a:t>
            </a:r>
            <a:r>
              <a:rPr lang="it-IT" sz="1600" spc="30" dirty="0">
                <a:latin typeface="Verdana" panose="020B0604030504040204" pitchFamily="34" charset="0"/>
                <a:ea typeface="Verdana" panose="020B0604030504040204" pitchFamily="34" charset="0"/>
              </a:rPr>
              <a:t> L’applicazione di un approccio sistematico, disciplinato, quantificabile, allo sviluppo, all’operazione ed alla manutenzione del software </a:t>
            </a:r>
            <a:br>
              <a:rPr lang="it-IT" sz="1800" spc="30" dirty="0">
                <a:latin typeface="Verdana" panose="020B0604030504040204" pitchFamily="34" charset="0"/>
                <a:ea typeface="Verdana" panose="020B0604030504040204" pitchFamily="34" charset="0"/>
              </a:rPr>
            </a:br>
            <a:r>
              <a:rPr lang="it-IT" sz="1100" i="1" spc="30" dirty="0">
                <a:latin typeface="Verdana" panose="020B0604030504040204" pitchFamily="34" charset="0"/>
                <a:ea typeface="Verdana" panose="020B0604030504040204" pitchFamily="34" charset="0"/>
              </a:rPr>
              <a:t>IEEE Standard 610-12-1990</a:t>
            </a:r>
            <a:endParaRPr lang="en-US" sz="1100" i="1" cap="all" spc="30" dirty="0">
              <a:latin typeface="+mj-lt"/>
            </a:endParaRPr>
          </a:p>
        </p:txBody>
      </p:sp>
      <p:sp>
        <p:nvSpPr>
          <p:cNvPr id="5" name="Titolo 1">
            <a:extLst>
              <a:ext uri="{FF2B5EF4-FFF2-40B4-BE49-F238E27FC236}">
                <a16:creationId xmlns:a16="http://schemas.microsoft.com/office/drawing/2014/main" id="{60DFBCEE-D7F7-0A71-4C67-DC5B3CDC01AB}"/>
              </a:ext>
            </a:extLst>
          </p:cNvPr>
          <p:cNvSpPr txBox="1">
            <a:spLocks/>
          </p:cNvSpPr>
          <p:nvPr/>
        </p:nvSpPr>
        <p:spPr>
          <a:xfrm>
            <a:off x="800100" y="4638545"/>
            <a:ext cx="5715000" cy="1348500"/>
          </a:xfrm>
          <a:prstGeom prst="rect">
            <a:avLst/>
          </a:prstGeom>
        </p:spPr>
        <p:txBody>
          <a:bodyPr vert="horz" wrap="square" lIns="91440" tIns="45720" rIns="91440" bIns="45720" rtlCol="0" anchor="t">
            <a:normAutofit fontScale="900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3.</a:t>
            </a:r>
            <a:r>
              <a:rPr lang="it-IT" sz="1800" spc="30" dirty="0">
                <a:latin typeface="Verdana" panose="020B0604030504040204" pitchFamily="34" charset="0"/>
                <a:ea typeface="Verdana" panose="020B0604030504040204" pitchFamily="34" charset="0"/>
              </a:rPr>
              <a:t> Disciplina tecnologica e manageriale che riguarda la produzione sistematica e la manutenzione dei prodotti software,. . . sviluppati e modificati entro i tempi e i costi preventivati” </a:t>
            </a:r>
            <a:br>
              <a:rPr lang="it-IT" sz="1900" spc="30" dirty="0">
                <a:latin typeface="Verdana" panose="020B0604030504040204" pitchFamily="34" charset="0"/>
                <a:ea typeface="Verdana" panose="020B0604030504040204" pitchFamily="34" charset="0"/>
              </a:rPr>
            </a:br>
            <a:r>
              <a:rPr lang="it-IT" sz="1300" i="1" spc="30" dirty="0">
                <a:latin typeface="Verdana" panose="020B0604030504040204" pitchFamily="34" charset="0"/>
                <a:ea typeface="Verdana" panose="020B0604030504040204" pitchFamily="34" charset="0"/>
              </a:rPr>
              <a:t>R. </a:t>
            </a:r>
            <a:r>
              <a:rPr lang="it-IT" sz="1300" i="1" spc="30" dirty="0" err="1">
                <a:latin typeface="Verdana" panose="020B0604030504040204" pitchFamily="34" charset="0"/>
                <a:ea typeface="Verdana" panose="020B0604030504040204" pitchFamily="34" charset="0"/>
              </a:rPr>
              <a:t>Fairley</a:t>
            </a:r>
            <a:r>
              <a:rPr lang="it-IT" sz="1300" i="1" spc="30" dirty="0">
                <a:latin typeface="Verdana" panose="020B0604030504040204" pitchFamily="34" charset="0"/>
                <a:ea typeface="Verdana" panose="020B0604030504040204" pitchFamily="34" charset="0"/>
              </a:rPr>
              <a:t>. Software </a:t>
            </a:r>
            <a:r>
              <a:rPr lang="it-IT" sz="1300" i="1" spc="30" dirty="0" err="1">
                <a:latin typeface="Verdana" panose="020B0604030504040204" pitchFamily="34" charset="0"/>
                <a:ea typeface="Verdana" panose="020B0604030504040204" pitchFamily="34" charset="0"/>
              </a:rPr>
              <a:t>EngineeringConcepts</a:t>
            </a:r>
            <a:r>
              <a:rPr lang="it-IT" sz="1300" i="1" spc="30" dirty="0">
                <a:latin typeface="Verdana" panose="020B0604030504040204" pitchFamily="34" charset="0"/>
                <a:ea typeface="Verdana" panose="020B0604030504040204" pitchFamily="34" charset="0"/>
              </a:rPr>
              <a:t>. McGraw-Hill, 1985</a:t>
            </a:r>
            <a:endParaRPr lang="en-US" sz="1300" i="1" cap="all" spc="30" dirty="0">
              <a:latin typeface="+mj-lt"/>
            </a:endParaRPr>
          </a:p>
        </p:txBody>
      </p:sp>
    </p:spTree>
    <p:extLst>
      <p:ext uri="{BB962C8B-B14F-4D97-AF65-F5344CB8AC3E}">
        <p14:creationId xmlns:p14="http://schemas.microsoft.com/office/powerpoint/2010/main" val="2970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902447"/>
            <a:ext cx="5943600" cy="1791134"/>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L'algoritmo è una sequenza finita di istruzioni univocamente interpretabili da un esecutore che individua una sequenza finita di operazioni elementari, atte a fornire i risultati di una classe di problemi, per qualsiasi valore dei dati in ingresso.</a:t>
            </a:r>
            <a:b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b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Il termine deriva dal matematico Arabo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Muḥammad</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ibn</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Mūsāal-Khwārizmī</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a:solidFill>
                  <a:srgbClr val="000000"/>
                </a:solidFill>
                <a:latin typeface="Verdana" panose="020B0604030504040204" pitchFamily="34" charset="0"/>
                <a:ea typeface="Verdana" panose="020B0604030504040204" pitchFamily="34" charset="0"/>
                <a:cs typeface="Times New Roman" panose="02020603050405020304" pitchFamily="18" charset="0"/>
              </a:rPr>
              <a:t>I</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X sec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d.c</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spTree>
    <p:extLst>
      <p:ext uri="{BB962C8B-B14F-4D97-AF65-F5344CB8AC3E}">
        <p14:creationId xmlns:p14="http://schemas.microsoft.com/office/powerpoint/2010/main" val="246308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err="1">
                <a:solidFill>
                  <a:schemeClr val="tx1"/>
                </a:solidFill>
                <a:effectLst/>
                <a:latin typeface="Verdana" panose="020B0604030504040204" pitchFamily="34" charset="0"/>
                <a:ea typeface="Verdana" panose="020B0604030504040204" pitchFamily="34" charset="0"/>
              </a:rPr>
              <a:t>esempi</a:t>
            </a:r>
            <a:r>
              <a:rPr lang="en-US" sz="2400" b="0" i="1" kern="1200" cap="all" spc="30" baseline="0" dirty="0">
                <a:solidFill>
                  <a:schemeClr val="tx1"/>
                </a:solidFill>
                <a:effectLst/>
                <a:latin typeface="Verdana" panose="020B0604030504040204" pitchFamily="34" charset="0"/>
                <a:ea typeface="Verdana" panose="020B0604030504040204" pitchFamily="34" charset="0"/>
              </a:rPr>
              <a:t>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quotidiani</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00698" y="2667415"/>
            <a:ext cx="5067301" cy="2736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Istruzioni di montaggio di un mobile</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600698" y="2999785"/>
            <a:ext cx="5067301" cy="3100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Preparazione del caffè</a:t>
            </a:r>
          </a:p>
        </p:txBody>
      </p:sp>
      <p:sp>
        <p:nvSpPr>
          <p:cNvPr id="11" name="Titolo 1">
            <a:extLst>
              <a:ext uri="{FF2B5EF4-FFF2-40B4-BE49-F238E27FC236}">
                <a16:creationId xmlns:a16="http://schemas.microsoft.com/office/drawing/2014/main" id="{51637B7D-3DC0-0183-D348-518F2DA21462}"/>
              </a:ext>
            </a:extLst>
          </p:cNvPr>
          <p:cNvSpPr txBox="1">
            <a:spLocks/>
          </p:cNvSpPr>
          <p:nvPr/>
        </p:nvSpPr>
        <p:spPr>
          <a:xfrm>
            <a:off x="5600698" y="3330397"/>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Preparazione di una ricetta </a:t>
            </a:r>
          </a:p>
        </p:txBody>
      </p:sp>
      <p:sp>
        <p:nvSpPr>
          <p:cNvPr id="12" name="Titolo 1">
            <a:extLst>
              <a:ext uri="{FF2B5EF4-FFF2-40B4-BE49-F238E27FC236}">
                <a16:creationId xmlns:a16="http://schemas.microsoft.com/office/drawing/2014/main" id="{2479E598-1759-70C7-18CC-E5500CDC5809}"/>
              </a:ext>
            </a:extLst>
          </p:cNvPr>
          <p:cNvSpPr txBox="1">
            <a:spLocks/>
          </p:cNvSpPr>
          <p:nvPr/>
        </p:nvSpPr>
        <p:spPr>
          <a:xfrm>
            <a:off x="5600698" y="3664744"/>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Come lavare i capi in lavatrice</a:t>
            </a:r>
          </a:p>
        </p:txBody>
      </p:sp>
      <p:sp>
        <p:nvSpPr>
          <p:cNvPr id="13" name="Titolo 1">
            <a:extLst>
              <a:ext uri="{FF2B5EF4-FFF2-40B4-BE49-F238E27FC236}">
                <a16:creationId xmlns:a16="http://schemas.microsoft.com/office/drawing/2014/main" id="{2CE24AF0-78E6-FFD8-EB4C-906FD2E9DE11}"/>
              </a:ext>
            </a:extLst>
          </p:cNvPr>
          <p:cNvSpPr txBox="1">
            <a:spLocks/>
          </p:cNvSpPr>
          <p:nvPr/>
        </p:nvSpPr>
        <p:spPr>
          <a:xfrm>
            <a:off x="5600698" y="4029848"/>
            <a:ext cx="5067301" cy="201802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Guidare un auto</a:t>
            </a:r>
            <a:br>
              <a:rPr lang="it-IT" sz="120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1. Aprire l’auto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2. Aprire la portiera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3. Sedersi al posto di guida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4. Allacciare la cintura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5. Schiacciare la frizione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6. Avviare il motore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7. Inserire la prima marcia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8. Togliere il freno a mano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9. Rilasciare “delicatamente” la frizione per partire</a:t>
            </a:r>
          </a:p>
          <a:p>
            <a:pPr marL="628650" lvl="1" indent="-171450">
              <a:buFont typeface="Arial" panose="020B0604020202020204" pitchFamily="34" charset="0"/>
              <a:buChar char="•"/>
            </a:pPr>
            <a:endParaRPr lang="it-IT"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2753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PROPRIETà</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00694" y="4705637"/>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sequenza: </a:t>
            </a:r>
            <a:r>
              <a:rPr lang="it-IT" sz="1200" dirty="0">
                <a:latin typeface="Verdana" panose="020B0604030504040204" pitchFamily="34" charset="0"/>
                <a:ea typeface="Verdana" panose="020B0604030504040204" pitchFamily="34" charset="0"/>
              </a:rPr>
              <a:t>ordine logico in cui devono essere eseguiti i vari passaggi</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600694" y="4246846"/>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non ambiguità: </a:t>
            </a:r>
            <a:r>
              <a:rPr lang="it-IT" sz="1200" dirty="0">
                <a:latin typeface="Verdana" panose="020B0604030504040204" pitchFamily="34" charset="0"/>
                <a:ea typeface="Verdana" panose="020B0604030504040204" pitchFamily="34" charset="0"/>
              </a:rPr>
              <a:t>le istruzioni devono essere univocamente interpretabili ed eseguibili</a:t>
            </a:r>
          </a:p>
        </p:txBody>
      </p:sp>
      <p:sp>
        <p:nvSpPr>
          <p:cNvPr id="11" name="Titolo 1">
            <a:extLst>
              <a:ext uri="{FF2B5EF4-FFF2-40B4-BE49-F238E27FC236}">
                <a16:creationId xmlns:a16="http://schemas.microsoft.com/office/drawing/2014/main" id="{51637B7D-3DC0-0183-D348-518F2DA21462}"/>
              </a:ext>
            </a:extLst>
          </p:cNvPr>
          <p:cNvSpPr txBox="1">
            <a:spLocks/>
          </p:cNvSpPr>
          <p:nvPr/>
        </p:nvSpPr>
        <p:spPr>
          <a:xfrm>
            <a:off x="5600694" y="2281197"/>
            <a:ext cx="5067301" cy="5411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input e output: </a:t>
            </a:r>
            <a:r>
              <a:rPr lang="it-IT" sz="1200" dirty="0">
                <a:latin typeface="Verdana" panose="020B0604030504040204" pitchFamily="34" charset="0"/>
                <a:ea typeface="Verdana" panose="020B0604030504040204" pitchFamily="34" charset="0"/>
              </a:rPr>
              <a:t>prevede in ingresso delle informazioni e produce dei dati in uscita. </a:t>
            </a:r>
          </a:p>
        </p:txBody>
      </p:sp>
      <p:sp>
        <p:nvSpPr>
          <p:cNvPr id="12" name="Titolo 1">
            <a:extLst>
              <a:ext uri="{FF2B5EF4-FFF2-40B4-BE49-F238E27FC236}">
                <a16:creationId xmlns:a16="http://schemas.microsoft.com/office/drawing/2014/main" id="{2479E598-1759-70C7-18CC-E5500CDC5809}"/>
              </a:ext>
            </a:extLst>
          </p:cNvPr>
          <p:cNvSpPr txBox="1">
            <a:spLocks/>
          </p:cNvSpPr>
          <p:nvPr/>
        </p:nvSpPr>
        <p:spPr>
          <a:xfrm>
            <a:off x="5600694" y="5152823"/>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finito: </a:t>
            </a:r>
            <a:r>
              <a:rPr lang="it-IT" sz="1200" dirty="0">
                <a:latin typeface="Verdana" panose="020B0604030504040204" pitchFamily="34" charset="0"/>
                <a:ea typeface="Verdana" panose="020B0604030504040204" pitchFamily="34" charset="0"/>
              </a:rPr>
              <a:t>l’esecuzione deve terminare in un tempo finito</a:t>
            </a:r>
          </a:p>
        </p:txBody>
      </p:sp>
      <p:sp>
        <p:nvSpPr>
          <p:cNvPr id="4" name="Titolo 1">
            <a:extLst>
              <a:ext uri="{FF2B5EF4-FFF2-40B4-BE49-F238E27FC236}">
                <a16:creationId xmlns:a16="http://schemas.microsoft.com/office/drawing/2014/main" id="{5CE95135-A055-D5B3-CC18-4B2B6F0BD331}"/>
              </a:ext>
            </a:extLst>
          </p:cNvPr>
          <p:cNvSpPr txBox="1">
            <a:spLocks/>
          </p:cNvSpPr>
          <p:nvPr/>
        </p:nvSpPr>
        <p:spPr>
          <a:xfrm>
            <a:off x="5600694" y="3257767"/>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a:t>
            </a:r>
            <a:r>
              <a:rPr lang="it-IT" sz="1200" dirty="0">
                <a:latin typeface="Verdana" panose="020B0604030504040204" pitchFamily="34" charset="0"/>
                <a:ea typeface="Verdana" panose="020B0604030504040204" pitchFamily="34" charset="0"/>
              </a:rPr>
              <a:t>l’algoritmo deve essere in un linguaggio comprensibile/traducibile dall’esecutore</a:t>
            </a:r>
          </a:p>
        </p:txBody>
      </p:sp>
      <p:sp>
        <p:nvSpPr>
          <p:cNvPr id="5" name="Titolo 1">
            <a:extLst>
              <a:ext uri="{FF2B5EF4-FFF2-40B4-BE49-F238E27FC236}">
                <a16:creationId xmlns:a16="http://schemas.microsoft.com/office/drawing/2014/main" id="{C1B3DB46-66C9-A5C5-9A65-8BD2636056B5}"/>
              </a:ext>
            </a:extLst>
          </p:cNvPr>
          <p:cNvSpPr txBox="1">
            <a:spLocks/>
          </p:cNvSpPr>
          <p:nvPr/>
        </p:nvSpPr>
        <p:spPr>
          <a:xfrm>
            <a:off x="5600694" y="5486596"/>
            <a:ext cx="5067301" cy="5436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altri algoritmi: </a:t>
            </a:r>
            <a:r>
              <a:rPr lang="it-IT" sz="1200" dirty="0">
                <a:latin typeface="Verdana" panose="020B0604030504040204" pitchFamily="34" charset="0"/>
                <a:ea typeface="Verdana" panose="020B0604030504040204" pitchFamily="34" charset="0"/>
              </a:rPr>
              <a:t>è possibile che un algoritmo richieda l’utilizzo di altri algoritmi</a:t>
            </a:r>
          </a:p>
        </p:txBody>
      </p:sp>
      <p:sp>
        <p:nvSpPr>
          <p:cNvPr id="6" name="Titolo 1">
            <a:extLst>
              <a:ext uri="{FF2B5EF4-FFF2-40B4-BE49-F238E27FC236}">
                <a16:creationId xmlns:a16="http://schemas.microsoft.com/office/drawing/2014/main" id="{5AF2025A-89F0-9BB4-6F54-B05C210C5BF5}"/>
              </a:ext>
            </a:extLst>
          </p:cNvPr>
          <p:cNvSpPr txBox="1">
            <a:spLocks/>
          </p:cNvSpPr>
          <p:nvPr/>
        </p:nvSpPr>
        <p:spPr>
          <a:xfrm>
            <a:off x="5600694" y="3777028"/>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determinatezza: </a:t>
            </a:r>
            <a:r>
              <a:rPr lang="it-IT" sz="1200" dirty="0">
                <a:latin typeface="Verdana" panose="020B0604030504040204" pitchFamily="34" charset="0"/>
                <a:ea typeface="Verdana" panose="020B0604030504040204" pitchFamily="34" charset="0"/>
              </a:rPr>
              <a:t>utilizzare le istruzioni di base fornite dall’esecutore</a:t>
            </a:r>
          </a:p>
        </p:txBody>
      </p:sp>
      <p:sp>
        <p:nvSpPr>
          <p:cNvPr id="7" name="Titolo 1">
            <a:extLst>
              <a:ext uri="{FF2B5EF4-FFF2-40B4-BE49-F238E27FC236}">
                <a16:creationId xmlns:a16="http://schemas.microsoft.com/office/drawing/2014/main" id="{BC23EB2F-3BD1-EA0E-B39C-8747891B36BC}"/>
              </a:ext>
            </a:extLst>
          </p:cNvPr>
          <p:cNvSpPr txBox="1">
            <a:spLocks/>
          </p:cNvSpPr>
          <p:nvPr/>
        </p:nvSpPr>
        <p:spPr>
          <a:xfrm>
            <a:off x="5590534" y="2748557"/>
            <a:ext cx="5067301" cy="47614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correttezza: </a:t>
            </a:r>
            <a:r>
              <a:rPr lang="it-IT" sz="1200" dirty="0">
                <a:latin typeface="Verdana" panose="020B0604030504040204" pitchFamily="34" charset="0"/>
                <a:ea typeface="Verdana" panose="020B0604030504040204" pitchFamily="34" charset="0"/>
              </a:rPr>
              <a:t>produrre sempre una soluzione, a patto	che i dati in input siano validi </a:t>
            </a:r>
          </a:p>
        </p:txBody>
      </p:sp>
    </p:spTree>
    <p:extLst>
      <p:ext uri="{BB962C8B-B14F-4D97-AF65-F5344CB8AC3E}">
        <p14:creationId xmlns:p14="http://schemas.microsoft.com/office/powerpoint/2010/main" val="236118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4" grpId="0"/>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 </a:t>
            </a:r>
            <a:r>
              <a:rPr lang="en-US" sz="2400" b="0" i="1" kern="1200" cap="all" spc="30" baseline="0" dirty="0">
                <a:solidFill>
                  <a:schemeClr val="tx1"/>
                </a:solidFill>
                <a:effectLst/>
                <a:latin typeface="Verdana" panose="020B0604030504040204" pitchFamily="34" charset="0"/>
                <a:ea typeface="Verdana" panose="020B0604030504040204" pitchFamily="34" charset="0"/>
              </a:rPr>
              <a:t>e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Programmazione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00699" y="2667415"/>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linguaggio formale definito per un computer si chiama Linguaggio di Programmazione.</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600699" y="3224370"/>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algoritmo espresso attraverso un Linguaggio di Programmazione si chiama Programma.</a:t>
            </a:r>
          </a:p>
        </p:txBody>
      </p:sp>
    </p:spTree>
    <p:extLst>
      <p:ext uri="{BB962C8B-B14F-4D97-AF65-F5344CB8AC3E}">
        <p14:creationId xmlns:p14="http://schemas.microsoft.com/office/powerpoint/2010/main" val="42788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764840"/>
            <a:ext cx="5943600" cy="2066348"/>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it-IT" sz="1200" dirty="0">
                <a:latin typeface="Verdana" panose="020B0604030504040204" pitchFamily="34" charset="0"/>
                <a:ea typeface="Verdana" panose="020B0604030504040204" pitchFamily="34" charset="0"/>
                <a:cs typeface="+mn-cs"/>
              </a:rPr>
              <a:t>L’esecutore è un elemento (hardware o software) in grado di interpretare ed eseguire le istruzioni che costituiscono il codice del software.</a:t>
            </a:r>
          </a:p>
          <a:p>
            <a:pPr>
              <a:lnSpc>
                <a:spcPct val="110000"/>
              </a:lnSpc>
              <a:spcAft>
                <a:spcPts val="600"/>
              </a:spcAft>
            </a:pPr>
            <a:r>
              <a:rPr lang="it-IT" sz="1200" dirty="0">
                <a:latin typeface="Verdana" panose="020B0604030504040204" pitchFamily="34" charset="0"/>
                <a:ea typeface="Verdana" panose="020B0604030504040204" pitchFamily="34" charset="0"/>
                <a:cs typeface="+mn-cs"/>
              </a:rPr>
              <a:t>Nel computer l’esecutore hardware è l’insieme degli elementi che consentono l’esecuzione del software, l’esatto insieme dipende dalle richieste del software (es.se il software non deve trasferire dati in rete, non è necessario che l’esecutore sia dotato di un controller di rete).</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220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CARATTERISTICHE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2254259"/>
            <a:ext cx="5067301" cy="41655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comunicare con l'esterno (operazioni di I/O)</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76B2BF92-F163-FD4F-BAF7-BD12E1EA1159}"/>
              </a:ext>
            </a:extLst>
          </p:cNvPr>
          <p:cNvSpPr txBox="1">
            <a:spLocks/>
          </p:cNvSpPr>
          <p:nvPr/>
        </p:nvSpPr>
        <p:spPr>
          <a:xfrm>
            <a:off x="5715000" y="2632717"/>
            <a:ext cx="5067301" cy="60705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conservare informazioni (memorizzazione di dati ed istruzioni)</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30ACC5B-37CD-A79F-2DD0-D6DB273EFD58}"/>
              </a:ext>
            </a:extLst>
          </p:cNvPr>
          <p:cNvSpPr txBox="1">
            <a:spLocks/>
          </p:cNvSpPr>
          <p:nvPr/>
        </p:nvSpPr>
        <p:spPr>
          <a:xfrm>
            <a:off x="5715000" y="3182625"/>
            <a:ext cx="5067301" cy="4356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effettuare operazioni logico-aritmetiche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27" name="Titolo 1">
            <a:extLst>
              <a:ext uri="{FF2B5EF4-FFF2-40B4-BE49-F238E27FC236}">
                <a16:creationId xmlns:a16="http://schemas.microsoft.com/office/drawing/2014/main" id="{874FBCC6-10CF-B811-AD2E-963789D8E81E}"/>
              </a:ext>
            </a:extLst>
          </p:cNvPr>
          <p:cNvSpPr txBox="1">
            <a:spLocks/>
          </p:cNvSpPr>
          <p:nvPr/>
        </p:nvSpPr>
        <p:spPr>
          <a:xfrm>
            <a:off x="5715000" y="3540233"/>
            <a:ext cx="5067301" cy="62657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interpretare ed eseguire un algoritmo, decodificando ciascuna istruzione ed individuando quale sarà la prossima istruzione da eseguire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968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schema BASE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uppo 7">
            <a:extLst>
              <a:ext uri="{FF2B5EF4-FFF2-40B4-BE49-F238E27FC236}">
                <a16:creationId xmlns:a16="http://schemas.microsoft.com/office/drawing/2014/main" id="{CC35E6EC-6550-8FC8-234F-C103C420E4AA}"/>
              </a:ext>
            </a:extLst>
          </p:cNvPr>
          <p:cNvGrpSpPr/>
          <p:nvPr/>
        </p:nvGrpSpPr>
        <p:grpSpPr>
          <a:xfrm>
            <a:off x="5604847" y="2468875"/>
            <a:ext cx="5787054" cy="2457443"/>
            <a:chOff x="0" y="0"/>
            <a:chExt cx="6289515" cy="2255921"/>
          </a:xfrm>
        </p:grpSpPr>
        <p:sp>
          <p:nvSpPr>
            <p:cNvPr id="9" name="Casella di testo 21">
              <a:extLst>
                <a:ext uri="{FF2B5EF4-FFF2-40B4-BE49-F238E27FC236}">
                  <a16:creationId xmlns:a16="http://schemas.microsoft.com/office/drawing/2014/main" id="{D2620743-CC17-CB7E-5933-6630E0814C94}"/>
                </a:ext>
              </a:extLst>
            </p:cNvPr>
            <p:cNvSpPr txBox="1"/>
            <p:nvPr/>
          </p:nvSpPr>
          <p:spPr>
            <a:xfrm>
              <a:off x="2580773" y="306805"/>
              <a:ext cx="1010653" cy="294721"/>
            </a:xfrm>
            <a:prstGeom prst="rect">
              <a:avLst/>
            </a:prstGeom>
            <a:solidFill>
              <a:schemeClr val="lt1"/>
            </a:solidFill>
            <a:ln w="6350">
              <a:solidFill>
                <a:schemeClr val="tx1"/>
              </a:solidFill>
            </a:ln>
          </p:spPr>
          <p:txBody>
            <a:bodyPr rot="0" spcFirstLastPara="0" vert="horz" wrap="square" lIns="0" tIns="0" rIns="0" bIns="0" numCol="1" spcCol="0" rtlCol="0" fromWordArt="0" anchor="t" anchorCtr="0" forceAA="0" compatLnSpc="1">
              <a:prstTxWarp prst="textNoShape">
                <a:avLst/>
              </a:prstTxWarp>
              <a:noAutofit/>
            </a:bodyPr>
            <a:lstStyle/>
            <a:p>
              <a:pPr algn="ctr">
                <a:lnSpc>
                  <a:spcPct val="115000"/>
                </a:lnSpc>
                <a:spcAft>
                  <a:spcPts val="60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BUS</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uppo 9">
              <a:extLst>
                <a:ext uri="{FF2B5EF4-FFF2-40B4-BE49-F238E27FC236}">
                  <a16:creationId xmlns:a16="http://schemas.microsoft.com/office/drawing/2014/main" id="{47CBEB48-CF25-BFF5-3773-3CCF533FC39E}"/>
                </a:ext>
              </a:extLst>
            </p:cNvPr>
            <p:cNvGrpSpPr/>
            <p:nvPr/>
          </p:nvGrpSpPr>
          <p:grpSpPr>
            <a:xfrm>
              <a:off x="0" y="0"/>
              <a:ext cx="6289515" cy="2255921"/>
              <a:chOff x="0" y="0"/>
              <a:chExt cx="6289515" cy="2255921"/>
            </a:xfrm>
          </p:grpSpPr>
          <p:grpSp>
            <p:nvGrpSpPr>
              <p:cNvPr id="11" name="Gruppo 10">
                <a:extLst>
                  <a:ext uri="{FF2B5EF4-FFF2-40B4-BE49-F238E27FC236}">
                    <a16:creationId xmlns:a16="http://schemas.microsoft.com/office/drawing/2014/main" id="{BA597A0F-2E53-949D-CBC2-A98DB5659316}"/>
                  </a:ext>
                </a:extLst>
              </p:cNvPr>
              <p:cNvGrpSpPr/>
              <p:nvPr/>
            </p:nvGrpSpPr>
            <p:grpSpPr>
              <a:xfrm>
                <a:off x="0" y="0"/>
                <a:ext cx="890337" cy="1203158"/>
                <a:chOff x="0" y="0"/>
                <a:chExt cx="1828800" cy="1828800"/>
              </a:xfrm>
            </p:grpSpPr>
            <p:sp>
              <p:nvSpPr>
                <p:cNvPr id="25" name="Rettangolo 24">
                  <a:extLst>
                    <a:ext uri="{FF2B5EF4-FFF2-40B4-BE49-F238E27FC236}">
                      <a16:creationId xmlns:a16="http://schemas.microsoft.com/office/drawing/2014/main" id="{2AD5C8C4-552E-E5F1-46CE-C4C81D425DCA}"/>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6" name="Casella di testo 5">
                  <a:extLst>
                    <a:ext uri="{FF2B5EF4-FFF2-40B4-BE49-F238E27FC236}">
                      <a16:creationId xmlns:a16="http://schemas.microsoft.com/office/drawing/2014/main" id="{728E870D-7F11-F804-9AD2-F5FAB1CB8669}"/>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CPU</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2" name="Gruppo 11">
                <a:extLst>
                  <a:ext uri="{FF2B5EF4-FFF2-40B4-BE49-F238E27FC236}">
                    <a16:creationId xmlns:a16="http://schemas.microsoft.com/office/drawing/2014/main" id="{5C18567D-39CE-33D1-E9BC-CBB9166598CC}"/>
                  </a:ext>
                </a:extLst>
              </p:cNvPr>
              <p:cNvGrpSpPr/>
              <p:nvPr/>
            </p:nvGrpSpPr>
            <p:grpSpPr>
              <a:xfrm>
                <a:off x="1648326" y="1052763"/>
                <a:ext cx="890270" cy="1202690"/>
                <a:chOff x="0" y="0"/>
                <a:chExt cx="1828800" cy="1828800"/>
              </a:xfrm>
            </p:grpSpPr>
            <p:sp>
              <p:nvSpPr>
                <p:cNvPr id="23" name="Rettangolo 22">
                  <a:extLst>
                    <a:ext uri="{FF2B5EF4-FFF2-40B4-BE49-F238E27FC236}">
                      <a16:creationId xmlns:a16="http://schemas.microsoft.com/office/drawing/2014/main" id="{BBD736EA-E621-BFC5-425C-952B3DF68B4A}"/>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4" name="Casella di testo 10">
                  <a:extLst>
                    <a:ext uri="{FF2B5EF4-FFF2-40B4-BE49-F238E27FC236}">
                      <a16:creationId xmlns:a16="http://schemas.microsoft.com/office/drawing/2014/main" id="{B181366D-292B-0C4A-EEB9-ECC3E7BEB43F}"/>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RAM</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3" name="Gruppo 12">
                <a:extLst>
                  <a:ext uri="{FF2B5EF4-FFF2-40B4-BE49-F238E27FC236}">
                    <a16:creationId xmlns:a16="http://schemas.microsoft.com/office/drawing/2014/main" id="{6C2EA3DB-E09B-CFFE-BC71-DBA9A1C97D56}"/>
                  </a:ext>
                </a:extLst>
              </p:cNvPr>
              <p:cNvGrpSpPr/>
              <p:nvPr/>
            </p:nvGrpSpPr>
            <p:grpSpPr>
              <a:xfrm>
                <a:off x="3368842" y="1052763"/>
                <a:ext cx="1299410" cy="1203158"/>
                <a:chOff x="0" y="0"/>
                <a:chExt cx="1828800" cy="1828800"/>
              </a:xfrm>
            </p:grpSpPr>
            <p:sp>
              <p:nvSpPr>
                <p:cNvPr id="21" name="Rettangolo 20">
                  <a:extLst>
                    <a:ext uri="{FF2B5EF4-FFF2-40B4-BE49-F238E27FC236}">
                      <a16:creationId xmlns:a16="http://schemas.microsoft.com/office/drawing/2014/main" id="{0B7EEF71-5B4D-BE13-1D0C-EA0B5DBEFBFB}"/>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2" name="Casella di testo 13">
                  <a:extLst>
                    <a:ext uri="{FF2B5EF4-FFF2-40B4-BE49-F238E27FC236}">
                      <a16:creationId xmlns:a16="http://schemas.microsoft.com/office/drawing/2014/main" id="{29218AAC-9CE9-6342-958D-EBA1BBAED515}"/>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STORAGE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Connettore diritto 13">
                <a:extLst>
                  <a:ext uri="{FF2B5EF4-FFF2-40B4-BE49-F238E27FC236}">
                    <a16:creationId xmlns:a16="http://schemas.microsoft.com/office/drawing/2014/main" id="{391663AD-9D4E-2262-D18A-029EDD5F0C11}"/>
                  </a:ext>
                </a:extLst>
              </p:cNvPr>
              <p:cNvCxnSpPr/>
              <p:nvPr/>
            </p:nvCxnSpPr>
            <p:spPr>
              <a:xfrm flipV="1">
                <a:off x="878305" y="294774"/>
                <a:ext cx="5405194" cy="12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CEA2A0D5-FB2C-F065-79E9-7009544941A1}"/>
                  </a:ext>
                </a:extLst>
              </p:cNvPr>
              <p:cNvCxnSpPr/>
              <p:nvPr/>
            </p:nvCxnSpPr>
            <p:spPr>
              <a:xfrm flipV="1">
                <a:off x="884321" y="589547"/>
                <a:ext cx="5405194" cy="12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B5D0EF74-D501-0437-A756-8E6AEB18E9FB}"/>
                  </a:ext>
                </a:extLst>
              </p:cNvPr>
              <p:cNvCxnSpPr/>
              <p:nvPr/>
            </p:nvCxnSpPr>
            <p:spPr>
              <a:xfrm>
                <a:off x="1931068" y="601579"/>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6C382AA5-BFDA-9C86-009E-571A82CB26D4}"/>
                  </a:ext>
                </a:extLst>
              </p:cNvPr>
              <p:cNvCxnSpPr/>
              <p:nvPr/>
            </p:nvCxnSpPr>
            <p:spPr>
              <a:xfrm>
                <a:off x="2201779" y="607595"/>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88E6DB46-4488-7C37-0D6D-1B02C2BE1B60}"/>
                  </a:ext>
                </a:extLst>
              </p:cNvPr>
              <p:cNvCxnSpPr/>
              <p:nvPr/>
            </p:nvCxnSpPr>
            <p:spPr>
              <a:xfrm>
                <a:off x="3904247" y="601579"/>
                <a:ext cx="0" cy="438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3A16625-7902-EEAE-0A11-BC213B412D70}"/>
                  </a:ext>
                </a:extLst>
              </p:cNvPr>
              <p:cNvCxnSpPr/>
              <p:nvPr/>
            </p:nvCxnSpPr>
            <p:spPr>
              <a:xfrm>
                <a:off x="4174958" y="607595"/>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50598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CPU</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CPU (acronimo di Central Processing Unit) è l’elemento del computer che si occupa di effettuare i calcoli.</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Fisicamente, è rappresentata dal microprocessore.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CPU può accedere solamente alla memoria RAM, pertanto qualsiasi operazione che debba essere eseguita dalla CPU dev’essere presente nella memoria RAM, alla stessa maniera i risultati dei calcoli effettuati dalla CPU possono essere scritti solamente nella memoria RAM.</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lavoro della CPU dev’essere sincronizzato con tutti gli altri elementi dell’elaboratore, per garantire questa sincronizzazione tutti gli elementi sono governati da un generatore di impulsi chiamato clock.</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clock genera impulsi a frequenza costante, ad ogni impulso la CPU effettua un’operazione, attualmente le frequenze di clock sono nell’ordine di grandezza dei GHz (</a:t>
            </a:r>
            <a:r>
              <a:rPr lang="it-IT" sz="1200" dirty="0" err="1">
                <a:latin typeface="Verdana" panose="020B0604030504040204" pitchFamily="34" charset="0"/>
                <a:ea typeface="Verdana" panose="020B0604030504040204" pitchFamily="34" charset="0"/>
              </a:rPr>
              <a:t>GigaHertz</a:t>
            </a:r>
            <a:r>
              <a:rPr lang="it-IT" sz="1200" dirty="0">
                <a:latin typeface="Verdana" panose="020B0604030504040204" pitchFamily="34" charset="0"/>
                <a:ea typeface="Verdana" panose="020B0604030504040204" pitchFamily="34" charset="0"/>
              </a:rPr>
              <a:t> = un miliardo di volte al secondo).</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14760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RAM</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RAM (acronimo di Random Access Memory) è una memoria di tipo elettronico ad accesso diretto, questo significa che è possibile accedere a qualunque dato presente all’interno della RAM alla stessa maniera e con lo stesso tempo.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memoria RAM è volatile, questo significa che il suo contenuto viene mantenuto solamente quando la RAM è alimentata da corrente elettrica, appena la corrente viene a mancare la RAM si svuota: questo significa che spegnendo il computer il contenuto della RAM viene perso.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RAM è più lenta della CPU (non lavora ad ogni ciclo di clock) pertanto la CPU dovrebbe aspettare fra l’esecuzione di un’istruzione e la successiva per via della differenza di velocità, per ovviare a questo problema all’interno della CPU sono presenti delle piccole memorie ad altissima velocità che memorizzano gli ultimi dati elaborati: dato che nella maggior parte dei casi le operazioni utilizzano gli stessi dati più volte, non è sempre necessario accedere alla RAM.</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21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BUS</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Set di conduttori (fili, connessioni in un circuito integrato, ecc.) che connettono le varie unità funzionali di un computer.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bus di sistema sono canale di comunicazione, che permettono alla CPU di comunicare con le varie periferiche di input e output del sistema quindi permettono il trasferimento die dati da una parte all’altra dell’elaboratore</a:t>
            </a:r>
          </a:p>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Bus sono come delle «autostrade» dove viaggiano i bit che contengono il risultato dei calcoli eseguiti dalla CPU verso gli altri componenti.</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423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552" y="871759"/>
            <a:ext cx="5825448" cy="1138023"/>
          </a:xfrm>
        </p:spPr>
        <p:txBody>
          <a:bodyPr vert="horz" lIns="91440" tIns="45720" rIns="91440" bIns="45720" rtlCol="0">
            <a:normAutofit fontScale="90000"/>
          </a:bodyPr>
          <a:lstStyle/>
          <a:p>
            <a:r>
              <a:rPr lang="en-US" sz="4400" b="0" i="1" kern="1200" cap="all" spc="30" baseline="0" dirty="0" err="1">
                <a:effectLst/>
                <a:latin typeface="Verdana" panose="020B0604030504040204" pitchFamily="34" charset="0"/>
                <a:ea typeface="Verdana" panose="020B0604030504040204" pitchFamily="34" charset="0"/>
              </a:rPr>
              <a:t>Cenni</a:t>
            </a:r>
            <a:r>
              <a:rPr lang="en-US" sz="4400" b="0" i="1" kern="1200" cap="all" spc="30" baseline="0" dirty="0">
                <a:effectLst/>
                <a:latin typeface="Verdana" panose="020B0604030504040204" pitchFamily="34" charset="0"/>
                <a:ea typeface="Verdana" panose="020B0604030504040204" pitchFamily="34" charset="0"/>
              </a:rPr>
              <a:t> STORICI</a:t>
            </a:r>
            <a:br>
              <a:rPr lang="en-US" b="0" i="1" kern="1200" cap="all" spc="30" baseline="0" dirty="0">
                <a:effectLst/>
                <a:latin typeface="Verdana" panose="020B0604030504040204" pitchFamily="34" charset="0"/>
                <a:ea typeface="Verdana" panose="020B0604030504040204" pitchFamily="34" charset="0"/>
              </a:rPr>
            </a:br>
            <a:r>
              <a:rPr lang="it-IT" sz="2000" dirty="0">
                <a:latin typeface="Verdana" panose="020B0604030504040204" pitchFamily="34" charset="0"/>
                <a:ea typeface="Verdana" panose="020B0604030504040204" pitchFamily="34" charset="0"/>
              </a:rPr>
              <a:t>Fasi</a:t>
            </a:r>
            <a:br>
              <a:rPr lang="en-US" sz="2000" b="0" i="1" kern="1200" cap="all" spc="30" baseline="0" dirty="0">
                <a:effectLst/>
                <a:latin typeface="+mj-lt"/>
                <a:ea typeface="+mj-ea"/>
                <a:cs typeface="+mj-cs"/>
              </a:rPr>
            </a:br>
            <a:endParaRPr lang="en-US" sz="2000"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5619964" y="1861193"/>
            <a:ext cx="5322013" cy="1247767"/>
          </a:xfrm>
        </p:spPr>
        <p:txBody>
          <a:bodyPr vert="horz" lIns="91440" tIns="45720" rIns="91440" bIns="45720" rtlCol="0" anchor="t" anchorCtr="0">
            <a:normAutofit/>
          </a:body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‘A</a:t>
            </a:r>
            <a:r>
              <a:rPr lang="it-IT" sz="1200" b="1" i="0" dirty="0">
                <a:effectLst/>
                <a:latin typeface="Verdana" panose="020B0604030504040204" pitchFamily="34" charset="0"/>
                <a:ea typeface="Verdana" panose="020B0604030504040204" pitchFamily="34" charset="0"/>
              </a:rPr>
              <a:t>rte’ anni 50’: </a:t>
            </a:r>
            <a:r>
              <a:rPr lang="it-IT" sz="1200" b="0" i="0" dirty="0">
                <a:effectLst/>
                <a:latin typeface="Verdana" panose="020B0604030504040204" pitchFamily="34" charset="0"/>
                <a:ea typeface="Verdana" panose="020B0604030504040204" pitchFamily="34" charset="0"/>
              </a:rPr>
              <a:t>i produttori e gli utenti del software condividevano una formazione scientifica, per cui i programmatori avevano una certa familiarit</a:t>
            </a:r>
            <a:r>
              <a:rPr lang="it-IT" sz="1200" dirty="0">
                <a:latin typeface="Verdana" panose="020B0604030504040204" pitchFamily="34" charset="0"/>
                <a:ea typeface="Verdana" panose="020B0604030504040204" pitchFamily="34" charset="0"/>
              </a:rPr>
              <a:t>à</a:t>
            </a:r>
            <a:r>
              <a:rPr lang="it-IT" sz="1200" b="0" i="0" dirty="0">
                <a:effectLst/>
                <a:latin typeface="Verdana" panose="020B0604030504040204" pitchFamily="34" charset="0"/>
                <a:ea typeface="Verdana" panose="020B0604030504040204" pitchFamily="34" charset="0"/>
              </a:rPr>
              <a:t> con i problemi degli utenti. Inoltre spesso un’applicazione veniva prodotta ad hoc per un particolare problema e veniva poi abbandonata</a:t>
            </a:r>
            <a:r>
              <a:rPr lang="it-IT" sz="1200" dirty="0">
                <a:latin typeface="Verdana" panose="020B0604030504040204" pitchFamily="34" charset="0"/>
                <a:ea typeface="Verdana" panose="020B0604030504040204" pitchFamily="34" charset="0"/>
              </a:rPr>
              <a:t> una volta soddisfatto il problema.</a:t>
            </a:r>
            <a:endParaRPr lang="it-IT" sz="1200" b="0" i="0" dirty="0">
              <a:effectLst/>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ottotitolo 2">
            <a:extLst>
              <a:ext uri="{FF2B5EF4-FFF2-40B4-BE49-F238E27FC236}">
                <a16:creationId xmlns:a16="http://schemas.microsoft.com/office/drawing/2014/main" id="{DBD7C944-3438-BB4F-911A-6432C89DE8B6}"/>
              </a:ext>
            </a:extLst>
          </p:cNvPr>
          <p:cNvSpPr txBox="1">
            <a:spLocks/>
          </p:cNvSpPr>
          <p:nvPr/>
        </p:nvSpPr>
        <p:spPr>
          <a:xfrm>
            <a:off x="5604552" y="3086097"/>
            <a:ext cx="5322013" cy="146493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Univers" panose="020B0503020202020204" pitchFamily="34" charset="0"/>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Univers" panose="020B0503020202020204" pitchFamily="34" charset="0"/>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Univers" panose="020B0503020202020204" pitchFamily="34" charset="0"/>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‘Artigianato’ fine anni 50’ – 60’: </a:t>
            </a:r>
            <a:r>
              <a:rPr lang="it-IT" sz="1200" dirty="0">
                <a:latin typeface="Verdana" panose="020B0604030504040204" pitchFamily="34" charset="0"/>
                <a:ea typeface="Verdana" panose="020B0604030504040204" pitchFamily="34" charset="0"/>
              </a:rPr>
              <a:t>l’utilizzo di software viene esteso ai rami commerciale e amministrativo. I nuovi utenti del hanno formazioni culturali diverse da quella dei programmatori. Il lavoro viene organizzato su gruppi di programmatori. Abbiamo una maggiore strutturazione dell’attività di produzione, però rimangono l’approccio individualistico alla programmazione e la mancanza di strumenti teorici e di pratiche standardizzate.</a:t>
            </a:r>
          </a:p>
        </p:txBody>
      </p:sp>
      <p:sp>
        <p:nvSpPr>
          <p:cNvPr id="5" name="Sottotitolo 2">
            <a:extLst>
              <a:ext uri="{FF2B5EF4-FFF2-40B4-BE49-F238E27FC236}">
                <a16:creationId xmlns:a16="http://schemas.microsoft.com/office/drawing/2014/main" id="{8E9E4EFC-41F4-35DD-295A-D134C2A9074E}"/>
              </a:ext>
            </a:extLst>
          </p:cNvPr>
          <p:cNvSpPr txBox="1">
            <a:spLocks/>
          </p:cNvSpPr>
          <p:nvPr/>
        </p:nvSpPr>
        <p:spPr>
          <a:xfrm>
            <a:off x="5619964" y="4440565"/>
            <a:ext cx="5322013" cy="1583069"/>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Univers" panose="020B0503020202020204" pitchFamily="34" charset="0"/>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Univers" panose="020B0503020202020204" pitchFamily="34" charset="0"/>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Univers" panose="020B0503020202020204" pitchFamily="34" charset="0"/>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‘Industria’ anni 60’ – 70’: </a:t>
            </a:r>
            <a:r>
              <a:rPr lang="it-IT" sz="1200" dirty="0">
                <a:latin typeface="Verdana" panose="020B0604030504040204" pitchFamily="34" charset="0"/>
                <a:ea typeface="Verdana" panose="020B0604030504040204" pitchFamily="34" charset="0"/>
              </a:rPr>
              <a:t>la produzione del software non riusciva a tenere il passo con le richieste degli utenti e con i progressi dello hardware, aumentavano i costi di sviluppo, ecc. Si capì quindi che la via d’uscita era il passaggio all’ industria: era necessario (e lo è tuttora) usare nella produzione di software lo stesso approccio che si usa nelle industrie. Nel 1968 venne coniato il termine di “ingegneria del software”. La transizione da artigianato a industria è tuttora in corso.</a:t>
            </a:r>
            <a:endParaRPr lang="it-IT" sz="1600" b="0" i="0" dirty="0">
              <a:effectLst/>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510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Storage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Lo storage è una memoria permanente, può essere di tipo magnetico o elettronico, attualmente le memorie magnetiche più diffuse sono gli hard disk, mentre le memorie elettroniche più diffuse sono gli SSD (acronimo di Solid State Disk).</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 dati presenti nello storage non richiedono alimentazione elettrica per essere mantenuti, quindi spegnendo il computer i dati presenti nello storage rimangono memorizzati, quindi lo storage viene utilizzato per mantenere scritti i dati che servono (le istruzioni dei programmi e i file creati dagli utenti).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Dato che la CPU ha accesso solamente ai dati presenti nella RAM, quando un programma deve essere eseguito i suoi dati devono essere copiati dallo storage alla RAM, questo processo prende il nome di caricamento del programma.</a:t>
            </a:r>
          </a:p>
          <a:p>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83542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5292091" cy="1928741"/>
          </a:xfrm>
        </p:spPr>
        <p:txBody>
          <a:bodyPr vert="horz" lIns="91440" tIns="45720" rIns="91440" bIns="45720" rtlCol="0" anchor="t" anchorCtr="0">
            <a:normAutofit/>
          </a:bodyPr>
          <a:lstStyle/>
          <a:p>
            <a:r>
              <a:rPr lang="en-US" sz="3900" b="0" i="1" kern="1200" cap="all" spc="30" baseline="0" dirty="0" err="1">
                <a:solidFill>
                  <a:schemeClr val="tx1"/>
                </a:solidFill>
                <a:effectLst/>
                <a:latin typeface="Verdana" panose="020B0604030504040204" pitchFamily="34" charset="0"/>
                <a:ea typeface="Verdana" panose="020B0604030504040204" pitchFamily="34" charset="0"/>
              </a:rPr>
              <a:t>Linguaggi</a:t>
            </a:r>
            <a:r>
              <a:rPr lang="en-US" sz="3900" b="0" i="1" kern="1200" cap="all" spc="30" baseline="0" dirty="0">
                <a:solidFill>
                  <a:schemeClr val="tx1"/>
                </a:solidFill>
                <a:effectLst/>
                <a:latin typeface="Verdana" panose="020B0604030504040204" pitchFamily="34" charset="0"/>
                <a:ea typeface="Verdana" panose="020B0604030504040204" pitchFamily="34" charset="0"/>
              </a:rPr>
              <a:t> di </a:t>
            </a:r>
            <a:r>
              <a:rPr lang="en-US" sz="3900" b="0" i="1" kern="1200" cap="all" spc="30" baseline="0" dirty="0" err="1">
                <a:solidFill>
                  <a:schemeClr val="tx1"/>
                </a:solidFill>
                <a:effectLst/>
                <a:latin typeface="Verdana" panose="020B0604030504040204" pitchFamily="34" charset="0"/>
                <a:ea typeface="Verdana" panose="020B0604030504040204" pitchFamily="34" charset="0"/>
              </a:rPr>
              <a:t>programmazione</a:t>
            </a:r>
            <a:endParaRPr lang="en-US" sz="39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977889" y="764840"/>
            <a:ext cx="5653815" cy="2066348"/>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it-IT" sz="1600" dirty="0">
                <a:latin typeface="Verdana" panose="020B0604030504040204" pitchFamily="34" charset="0"/>
                <a:ea typeface="Verdana" panose="020B0604030504040204" pitchFamily="34" charset="0"/>
                <a:cs typeface="+mn-cs"/>
              </a:rPr>
              <a:t>Un linguaggio di programmazione è un linguaggio formale in grado di essere letto da un computer e permette tramite un insieme di istruzioni di produrre un output, quindi di creare un programma.</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59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ASTRAZIONE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880502"/>
            <a:ext cx="5067301" cy="69005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linguaggi di programmazione si possono classificare, in base al livello di astrazione:</a:t>
            </a: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09600" y="4611194"/>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alto livello: </a:t>
            </a:r>
            <a:r>
              <a:rPr lang="it-IT" sz="1200" dirty="0">
                <a:latin typeface="Verdana" panose="020B0604030504040204" pitchFamily="34" charset="0"/>
                <a:ea typeface="Verdana" panose="020B0604030504040204" pitchFamily="34" charset="0"/>
              </a:rPr>
              <a:t>è un linguaggio di programmazione costruito in modo che possa essere più facilmente compreso e memorizzato dall’uomo, anziché dalla macchina.</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609600" y="3670525"/>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di basso livello</a:t>
            </a:r>
            <a:r>
              <a:rPr lang="it-IT" sz="1200" dirty="0">
                <a:latin typeface="Verdana" panose="020B0604030504040204" pitchFamily="34" charset="0"/>
                <a:ea typeface="Verdana" panose="020B0604030504040204" pitchFamily="34" charset="0"/>
              </a:rPr>
              <a:t>: indica un linguaggio di programmazione che coincide con il linguaggio macchina o che differisce poco dal linguaggio macchina.</a:t>
            </a:r>
          </a:p>
        </p:txBody>
      </p:sp>
    </p:spTree>
    <p:extLst>
      <p:ext uri="{BB962C8B-B14F-4D97-AF65-F5344CB8AC3E}">
        <p14:creationId xmlns:p14="http://schemas.microsoft.com/office/powerpoint/2010/main" val="78676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compilato</a:t>
            </a:r>
            <a:r>
              <a:rPr lang="en-US" sz="2700" b="0" i="1" kern="1200" cap="all" spc="30" baseline="0" dirty="0">
                <a:solidFill>
                  <a:schemeClr val="tx1"/>
                </a:solidFill>
                <a:effectLst/>
                <a:latin typeface="Verdana" panose="020B0604030504040204" pitchFamily="34" charset="0"/>
                <a:ea typeface="Verdana" panose="020B0604030504040204" pitchFamily="34" charset="0"/>
              </a:rPr>
              <a:t> ed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interpretato</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609600" y="4325482"/>
            <a:ext cx="5430550" cy="129754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interpretato: </a:t>
            </a:r>
            <a:r>
              <a:rPr lang="it-IT" sz="1200" dirty="0">
                <a:latin typeface="Verdana" panose="020B0604030504040204" pitchFamily="34" charset="0"/>
                <a:ea typeface="Verdana" panose="020B0604030504040204" pitchFamily="34" charset="0"/>
              </a:rPr>
              <a:t>il linguaggio viene eseguito tramite un interprete, un programma che esegue ogni comando riga per riga. Risulta più lento.</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542275" y="2884967"/>
            <a:ext cx="5430550" cy="11863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compilato</a:t>
            </a:r>
            <a:r>
              <a:rPr lang="it-IT" sz="1200" dirty="0">
                <a:latin typeface="Verdana" panose="020B0604030504040204" pitchFamily="34" charset="0"/>
                <a:ea typeface="Verdana" panose="020B0604030504040204" pitchFamily="34" charset="0"/>
              </a:rPr>
              <a:t>: vengono convertiti direttamente nel codice macchina che viene eseguito dal processore. Di conseguenza, tendono ad essere più veloci ed efficienti da eseguire rispetto ai linguaggi interpretati. Inoltre, permettono allo sviluppatore di avere un maggior controllo sugli aspetti legati all'hardware, come la gestione della memoria e l'uso della CPU.</a:t>
            </a:r>
          </a:p>
        </p:txBody>
      </p:sp>
    </p:spTree>
    <p:extLst>
      <p:ext uri="{BB962C8B-B14F-4D97-AF65-F5344CB8AC3E}">
        <p14:creationId xmlns:p14="http://schemas.microsoft.com/office/powerpoint/2010/main" val="10285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Costanti</a:t>
            </a:r>
            <a:r>
              <a:rPr lang="en-US" sz="2700" b="0" i="1" kern="1200" cap="all" spc="30" baseline="0" dirty="0">
                <a:solidFill>
                  <a:schemeClr val="tx1"/>
                </a:solidFill>
                <a:effectLst/>
                <a:latin typeface="Verdana" panose="020B0604030504040204" pitchFamily="34" charset="0"/>
                <a:ea typeface="Verdana" panose="020B0604030504040204" pitchFamily="34" charset="0"/>
              </a:rPr>
              <a:t> e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variabili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542275" y="3677255"/>
            <a:ext cx="5430550" cy="803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variabile: </a:t>
            </a:r>
            <a:r>
              <a:rPr lang="it-IT" sz="1200" dirty="0">
                <a:latin typeface="Verdana" panose="020B0604030504040204" pitchFamily="34" charset="0"/>
                <a:ea typeface="Verdana" panose="020B0604030504040204" pitchFamily="34" charset="0"/>
              </a:rPr>
              <a:t>uno spazio di memoria in cui vengono allocati dei dati dal programma, ed è possibile modificarne od ottenerne il valore facendo riferimento ad un nome che si definisce arbitrariamente.</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542275" y="2690658"/>
            <a:ext cx="5430550" cy="73834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costanti</a:t>
            </a:r>
            <a:r>
              <a:rPr lang="it-IT" sz="1200" dirty="0">
                <a:latin typeface="Verdana" panose="020B0604030504040204" pitchFamily="34" charset="0"/>
                <a:ea typeface="Verdana" panose="020B0604030504040204" pitchFamily="34" charset="0"/>
              </a:rPr>
              <a:t>: uno spazio di memoria in cui vengono allocati dei dati dal programma, il cui valore rimarrà «fisso», costante, facendo riferimento ad un nome che si definisce arbitrariamente.</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542275" y="4596069"/>
            <a:ext cx="5430550" cy="11189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Esempi dichiarazione:</a:t>
            </a:r>
          </a:p>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Javascritp</a:t>
            </a:r>
            <a:r>
              <a:rPr lang="it-IT" sz="1200" b="1" dirty="0">
                <a:latin typeface="Verdana" panose="020B0604030504040204" pitchFamily="34" charset="0"/>
                <a:ea typeface="Verdana" panose="020B0604030504040204" pitchFamily="34" charset="0"/>
              </a:rPr>
              <a:t> -</a:t>
            </a:r>
            <a:r>
              <a:rPr lang="it-IT" sz="1200" b="1" dirty="0">
                <a:latin typeface="Verdana" panose="020B0604030504040204" pitchFamily="34" charset="0"/>
                <a:ea typeface="Verdana" panose="020B060403050404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sym typeface="Wingdings" panose="05000000000000000000" pitchFamily="2" charset="2"/>
              </a:rPr>
              <a:t>const</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number</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cs typeface="Calibri" panose="020F0502020204030204" pitchFamily="34" charset="0"/>
              </a:rPr>
              <a:t>PHP -</a:t>
            </a:r>
            <a:r>
              <a:rPr lang="it-IT" sz="1200" b="1"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$hello;</a:t>
            </a:r>
          </a:p>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Typescript</a:t>
            </a:r>
            <a:r>
              <a:rPr lang="it-IT" sz="1200" b="1"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let</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isRayning</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boolean</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it-IT" sz="12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330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Assegnazione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2884968"/>
            <a:ext cx="5430550" cy="9294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Per scrivere un valore dentro una variabile si usa l’operatore di assegnazione, che è rappresentato da     =</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47699" y="3855327"/>
            <a:ext cx="5430550" cy="11189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Esempi:</a:t>
            </a:r>
          </a:p>
          <a:p>
            <a:pPr marL="171450"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number</a:t>
            </a:r>
            <a:r>
              <a:rPr lang="it-IT" sz="1200" dirty="0">
                <a:latin typeface="Verdana" panose="020B0604030504040204" pitchFamily="34" charset="0"/>
                <a:ea typeface="Verdana" panose="020B0604030504040204" pitchFamily="34" charset="0"/>
              </a:rPr>
              <a:t> = 76</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$hello = ’’Hello Word’’;</a:t>
            </a:r>
          </a:p>
          <a:p>
            <a:pPr marL="171450"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isRayning</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true</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it-IT" sz="12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0211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ARRAY</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2884968"/>
            <a:ext cx="5430550" cy="9294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Gli array sono degli elenchi di elementi.ai quali viene assegnata una specifica posizione all’interno di essi:</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47699" y="3855328"/>
            <a:ext cx="5430550" cy="71667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Esempi: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a:t>
            </a:r>
            <a:r>
              <a:rPr lang="it-IT" sz="1200" dirty="0" err="1">
                <a:latin typeface="Verdana" panose="020B0604030504040204" pitchFamily="34" charset="0"/>
                <a:ea typeface="Verdana" panose="020B0604030504040204" pitchFamily="34" charset="0"/>
              </a:rPr>
              <a:t>fruits</a:t>
            </a:r>
            <a:r>
              <a:rPr lang="it-IT" sz="1200" dirty="0">
                <a:latin typeface="Verdana" panose="020B0604030504040204" pitchFamily="34" charset="0"/>
                <a:ea typeface="Verdana" panose="020B0604030504040204" pitchFamily="34" charset="0"/>
              </a:rPr>
              <a:t> = [‘</a:t>
            </a:r>
            <a:r>
              <a:rPr lang="it-IT" sz="1200" dirty="0" err="1">
                <a:latin typeface="Verdana" panose="020B0604030504040204" pitchFamily="34" charset="0"/>
                <a:ea typeface="Verdana" panose="020B0604030504040204" pitchFamily="34" charset="0"/>
              </a:rPr>
              <a:t>pesca’,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‘cocomero’</a:t>
            </a:r>
            <a:r>
              <a:rPr lang="it-IT" sz="1200" dirty="0" err="1">
                <a:latin typeface="Verdana" panose="020B0604030504040204" pitchFamily="34" charset="0"/>
                <a:ea typeface="Verdana" panose="020B0604030504040204" pitchFamily="34" charset="0"/>
              </a:rPr>
              <a:t>,‘mela</a:t>
            </a:r>
            <a:r>
              <a:rPr lang="it-IT" sz="12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9655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Cicli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481975"/>
            <a:ext cx="5430550" cy="5871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for</a:t>
            </a:r>
            <a:r>
              <a:rPr lang="it-IT" sz="1200" dirty="0">
                <a:latin typeface="Verdana" panose="020B0604030504040204" pitchFamily="34" charset="0"/>
                <a:ea typeface="Verdana" panose="020B0604030504040204" pitchFamily="34" charset="0"/>
              </a:rPr>
              <a:t>: viene utilizzato quando si vuole ripetere un'azione per un numero finito di volte. </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6"/>
            <a:ext cx="5430550" cy="8141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cicli permettono di eseguire ripetutamente un blocco di codice finché una determinata condizione non viene soddisfatta.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Ne esistono di vari tipi:</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09669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while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ripetere un'azione per un numero indeterminato di volte finché una determinata condizione non viene soddisfatta</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768566"/>
            <a:ext cx="5430550" cy="86881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do </a:t>
            </a:r>
            <a:r>
              <a:rPr lang="it-IT" sz="1200" b="1" dirty="0" err="1">
                <a:latin typeface="Verdana" panose="020B0604030504040204" pitchFamily="34" charset="0"/>
                <a:ea typeface="Verdana" panose="020B0604030504040204" pitchFamily="34" charset="0"/>
              </a:rPr>
              <a:t>while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ripetere un'azione per un numero indeterminato di volte finché una determinata condizione non viene soddisfatta.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A differenza del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l’azione verrà ripetuta sempre almeno una volta.</a:t>
            </a:r>
          </a:p>
        </p:txBody>
      </p:sp>
    </p:spTree>
    <p:extLst>
      <p:ext uri="{BB962C8B-B14F-4D97-AF65-F5344CB8AC3E}">
        <p14:creationId xmlns:p14="http://schemas.microsoft.com/office/powerpoint/2010/main" val="14721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ISTRUZIONI CONDIZIONALI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481975"/>
            <a:ext cx="5430550" cy="5871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if</a:t>
            </a:r>
            <a:r>
              <a:rPr lang="it-IT" sz="1200" b="1" dirty="0">
                <a:latin typeface="Verdana" panose="020B0604030504040204" pitchFamily="34" charset="0"/>
                <a:ea typeface="Verdana" panose="020B0604030504040204" pitchFamily="34" charset="0"/>
              </a:rPr>
              <a:t>-else: </a:t>
            </a:r>
            <a:r>
              <a:rPr lang="it-IT" sz="1200" dirty="0">
                <a:latin typeface="Verdana" panose="020B0604030504040204" pitchFamily="34" charset="0"/>
                <a:ea typeface="Verdana" panose="020B0604030504040204" pitchFamily="34" charset="0"/>
              </a:rPr>
              <a:t>permette di eseguire istruzioni o blocchi codice a seconda del verificarsi di una condizione.</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6"/>
            <a:ext cx="5430550" cy="8141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Permettono cioè di eseguire blocchi di codice a seconda del verificarsi di una condizione.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Ne esistono di vari tipi:</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09669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switch: </a:t>
            </a:r>
            <a:r>
              <a:rPr lang="it-IT" sz="1200" dirty="0">
                <a:latin typeface="Verdana" panose="020B0604030504040204" pitchFamily="34" charset="0"/>
                <a:ea typeface="Verdana" panose="020B0604030504040204" pitchFamily="34" charset="0"/>
              </a:rPr>
              <a:t>a secondo del valore del dato che viene analizzato, viene eseguita una parte di codice che è stata definita in uno dei «casi».</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768566"/>
            <a:ext cx="5430550" cy="6416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Operatore ternario: </a:t>
            </a:r>
            <a:r>
              <a:rPr lang="it-IT" sz="1200" dirty="0">
                <a:latin typeface="Verdana" panose="020B0604030504040204" pitchFamily="34" charset="0"/>
                <a:ea typeface="Verdana" panose="020B0604030504040204" pitchFamily="34" charset="0"/>
              </a:rPr>
              <a:t> se viene soddisfatta una condizione esegue una determinata azione, altrimenti ne esegue un’altra.</a:t>
            </a:r>
          </a:p>
        </p:txBody>
      </p:sp>
    </p:spTree>
    <p:extLst>
      <p:ext uri="{BB962C8B-B14F-4D97-AF65-F5344CB8AC3E}">
        <p14:creationId xmlns:p14="http://schemas.microsoft.com/office/powerpoint/2010/main" val="276602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Funzioni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847736"/>
            <a:ext cx="5430550" cy="49221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parametro: </a:t>
            </a:r>
            <a:r>
              <a:rPr lang="it-IT" sz="1200" dirty="0">
                <a:latin typeface="Verdana" panose="020B0604030504040204" pitchFamily="34" charset="0"/>
                <a:ea typeface="Verdana" panose="020B0604030504040204" pitchFamily="34" charset="0"/>
              </a:rPr>
              <a:t>è il dato in ingresso che verrà elaborato per arrivare alla soluzione del problema.</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5"/>
            <a:ext cx="5430550" cy="113638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funzione è un sottoprogramma contenente le istruzioni che permettono la risoluzione di un problema. Dato in ingresso un dato lo elaborano e restituiscono la soluzione al problema.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E’ largamente usata nella metodologia top-down che si preoccupa di scomporre il problema in tante parti più piccole in modo da renderle più gestibili dai vari team di lavoro.</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34053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funzioni di linguaggio: </a:t>
            </a:r>
            <a:r>
              <a:rPr lang="it-IT" sz="1200" dirty="0">
                <a:latin typeface="Verdana" panose="020B0604030504040204" pitchFamily="34" charset="0"/>
                <a:ea typeface="Verdana" panose="020B0604030504040204" pitchFamily="34" charset="0"/>
              </a:rPr>
              <a:t>sono quelle fornite dal linguaggio stesso e non possono essere modificate.</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809206"/>
            <a:ext cx="5430550" cy="36641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funzioni del programma: </a:t>
            </a:r>
            <a:r>
              <a:rPr lang="it-IT" sz="1200" dirty="0">
                <a:latin typeface="Verdana" panose="020B0604030504040204" pitchFamily="34" charset="0"/>
                <a:ea typeface="Verdana" panose="020B0604030504040204" pitchFamily="34" charset="0"/>
              </a:rPr>
              <a:t> quelle scritte dal programmatore.</a:t>
            </a:r>
          </a:p>
        </p:txBody>
      </p:sp>
      <p:sp>
        <p:nvSpPr>
          <p:cNvPr id="4" name="Titolo 1">
            <a:extLst>
              <a:ext uri="{FF2B5EF4-FFF2-40B4-BE49-F238E27FC236}">
                <a16:creationId xmlns:a16="http://schemas.microsoft.com/office/drawing/2014/main" id="{E8EB1AE6-8F40-3279-A92E-F5D2B2E23F4B}"/>
              </a:ext>
            </a:extLst>
          </p:cNvPr>
          <p:cNvSpPr txBox="1">
            <a:spLocks/>
          </p:cNvSpPr>
          <p:nvPr/>
        </p:nvSpPr>
        <p:spPr>
          <a:xfrm>
            <a:off x="647699" y="5134976"/>
            <a:ext cx="5430550" cy="9280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ricorsione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funzione che chiama se stessa ripetutamente fino a quando non viene raggiunta una condizione di base (funzione che è parzialmente definita da se stessa). Esistono anche </a:t>
            </a:r>
          </a:p>
          <a:p>
            <a:pPr marL="628650" lvl="1"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indiretta:</a:t>
            </a:r>
            <a:r>
              <a:rPr lang="it-IT" sz="1200" dirty="0">
                <a:latin typeface="Verdana" panose="020B0604030504040204" pitchFamily="34" charset="0"/>
                <a:ea typeface="Verdana" panose="020B0604030504040204" pitchFamily="34" charset="0"/>
              </a:rPr>
              <a:t>  P chiama Q che chiama R che chiama P</a:t>
            </a:r>
          </a:p>
          <a:p>
            <a:pPr marL="628650" lvl="1"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incrociata:</a:t>
            </a:r>
            <a:r>
              <a:rPr lang="it-IT" sz="1200" dirty="0">
                <a:latin typeface="Verdana" panose="020B0604030504040204" pitchFamily="34" charset="0"/>
                <a:ea typeface="Verdana" panose="020B0604030504040204" pitchFamily="34" charset="0"/>
              </a:rPr>
              <a:t> P che chiama Q che chiama P</a:t>
            </a:r>
          </a:p>
        </p:txBody>
      </p:sp>
    </p:spTree>
    <p:extLst>
      <p:ext uri="{BB962C8B-B14F-4D97-AF65-F5344CB8AC3E}">
        <p14:creationId xmlns:p14="http://schemas.microsoft.com/office/powerpoint/2010/main" val="15692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PARTICOLARITA’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800100" y="2499237"/>
            <a:ext cx="5924550" cy="99643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Immateriale</a:t>
            </a:r>
            <a:r>
              <a:rPr lang="en-US" sz="1200" dirty="0">
                <a:latin typeface="Verdana" panose="020B0604030504040204" pitchFamily="34" charset="0"/>
                <a:ea typeface="Verdana" panose="020B0604030504040204" pitchFamily="34" charset="0"/>
              </a:rPr>
              <a:t>: non </a:t>
            </a:r>
            <a:r>
              <a:rPr lang="en-US" sz="1200" dirty="0" err="1">
                <a:latin typeface="Verdana" panose="020B0604030504040204" pitchFamily="34" charset="0"/>
                <a:ea typeface="Verdana" panose="020B0604030504040204" pitchFamily="34" charset="0"/>
              </a:rPr>
              <a:t>occupa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spazio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fisico</a:t>
            </a:r>
            <a:r>
              <a:rPr lang="en-US" sz="1200" dirty="0">
                <a:latin typeface="Verdana" panose="020B0604030504040204" pitchFamily="34" charset="0"/>
                <a:ea typeface="Verdana" panose="020B0604030504040204" pitchFamily="34" charset="0"/>
              </a:rPr>
              <a:t> (soft).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 </a:t>
            </a:r>
            <a:r>
              <a:rPr lang="en-US" sz="1200" dirty="0" err="1">
                <a:latin typeface="Verdana" panose="020B0604030504040204" pitchFamily="34" charset="0"/>
                <a:ea typeface="Verdana" panose="020B0604030504040204" pitchFamily="34" charset="0"/>
              </a:rPr>
              <a:t>Gli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aspetti</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materiale</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produzione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pressoché</a:t>
            </a:r>
            <a:r>
              <a:rPr lang="en-US" sz="1200" dirty="0">
                <a:latin typeface="Verdana" panose="020B0604030504040204" pitchFamily="34" charset="0"/>
                <a:ea typeface="Verdana" panose="020B0604030504040204" pitchFamily="34" charset="0"/>
              </a:rPr>
              <a:t> nulli.</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 È </a:t>
            </a:r>
            <a:r>
              <a:rPr lang="en-US" sz="1200" dirty="0" err="1">
                <a:latin typeface="Verdana" panose="020B0604030504040204" pitchFamily="34" charset="0"/>
                <a:ea typeface="Verdana" panose="020B0604030504040204" pitchFamily="34" charset="0"/>
              </a:rPr>
              <a:t>difficilmente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rappresentabile</a:t>
            </a:r>
            <a:r>
              <a:rPr lang="en-US" sz="1200" dirty="0">
                <a:latin typeface="Verdana" panose="020B0604030504040204" pitchFamily="34" charset="0"/>
                <a:ea typeface="Verdana" panose="020B0604030504040204" pitchFamily="34" charset="0"/>
              </a:rPr>
              <a:t> in </a:t>
            </a:r>
            <a:r>
              <a:rPr lang="en-US" sz="1200" dirty="0" err="1">
                <a:latin typeface="Verdana" panose="020B0604030504040204" pitchFamily="34" charset="0"/>
                <a:ea typeface="Verdana" panose="020B0604030504040204" pitchFamily="34" charset="0"/>
              </a:rPr>
              <a:t>assenza</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notazioni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condivise</a:t>
            </a:r>
            <a:r>
              <a:rPr lang="en-US" sz="1200" dirty="0">
                <a:latin typeface="Verdana" panose="020B0604030504040204" pitchFamily="34" charset="0"/>
                <a:ea typeface="Verdana" panose="020B0604030504040204" pitchFamily="34" charset="0"/>
              </a:rPr>
              <a: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c) È difficile </a:t>
            </a:r>
            <a:r>
              <a:rPr lang="en-US" sz="1200" dirty="0" err="1">
                <a:latin typeface="Verdana" panose="020B0604030504040204" pitchFamily="34" charset="0"/>
                <a:ea typeface="Verdana" panose="020B0604030504040204" pitchFamily="34" charset="0"/>
              </a:rPr>
              <a:t>definirne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gli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aspetti</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qualità</a:t>
            </a:r>
            <a:r>
              <a:rPr lang="en-US" sz="1200" dirty="0">
                <a:latin typeface="Verdana" panose="020B0604030504040204" pitchFamily="34" charset="0"/>
                <a:ea typeface="Verdana" panose="020B0604030504040204" pitchFamily="34" charset="0"/>
              </a:rPr>
              <a:t>.</a:t>
            </a:r>
          </a:p>
          <a:p>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F33D7C5D-ED6D-F0A2-95AD-2C3D8A17C450}"/>
              </a:ext>
            </a:extLst>
          </p:cNvPr>
          <p:cNvSpPr txBox="1">
            <a:spLocks/>
          </p:cNvSpPr>
          <p:nvPr/>
        </p:nvSpPr>
        <p:spPr>
          <a:xfrm>
            <a:off x="800100" y="3317546"/>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Human intensive</a:t>
            </a:r>
            <a:r>
              <a:rPr lang="en-US" sz="1200" dirty="0">
                <a:latin typeface="Verdana" panose="020B0604030504040204" pitchFamily="34" charset="0"/>
                <a:ea typeface="Verdana" panose="020B0604030504040204" pitchFamily="34" charset="0"/>
              </a:rPr>
              <a:t>: per </a:t>
            </a:r>
            <a:r>
              <a:rPr lang="en-US" sz="1200" dirty="0" err="1">
                <a:latin typeface="Verdana" panose="020B0604030504040204" pitchFamily="34" charset="0"/>
                <a:ea typeface="Verdana" panose="020B0604030504040204" pitchFamily="34" charset="0"/>
              </a:rPr>
              <a:t>essere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costruito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richiede</a:t>
            </a:r>
            <a:r>
              <a:rPr lang="en-US" sz="1200" dirty="0">
                <a:latin typeface="Verdana" panose="020B0604030504040204" pitchFamily="34" charset="0"/>
                <a:ea typeface="Verdana" panose="020B0604030504040204" pitchFamily="34" charset="0"/>
              </a:rPr>
              <a:t> molto </a:t>
            </a:r>
            <a:r>
              <a:rPr lang="en-US" sz="1200" dirty="0" err="1">
                <a:latin typeface="Verdana" panose="020B0604030504040204" pitchFamily="34" charset="0"/>
                <a:ea typeface="Verdana" panose="020B0604030504040204" pitchFamily="34" charset="0"/>
              </a:rPr>
              <a:t>lavoro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umano</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57272EE2-B610-3358-9F22-D804AC4CC841}"/>
              </a:ext>
            </a:extLst>
          </p:cNvPr>
          <p:cNvSpPr txBox="1">
            <a:spLocks/>
          </p:cNvSpPr>
          <p:nvPr/>
        </p:nvSpPr>
        <p:spPr>
          <a:xfrm>
            <a:off x="800100" y="3744181"/>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Duttile</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modificabile</a:t>
            </a:r>
            <a:r>
              <a:rPr lang="en-US" sz="1200" dirty="0">
                <a:latin typeface="Verdana" panose="020B0604030504040204" pitchFamily="34" charset="0"/>
                <a:ea typeface="Verdana" panose="020B0604030504040204" pitchFamily="34" charset="0"/>
              </a:rPr>
              <a:t> “con poco </a:t>
            </a:r>
            <a:r>
              <a:rPr lang="en-US" sz="1200" dirty="0" err="1">
                <a:latin typeface="Verdana" panose="020B0604030504040204" pitchFamily="34" charset="0"/>
                <a:ea typeface="Verdana" panose="020B0604030504040204" pitchFamily="34" charset="0"/>
              </a:rPr>
              <a:t>sforzo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arma</a:t>
            </a:r>
            <a:r>
              <a:rPr lang="en-US" sz="1200" dirty="0">
                <a:latin typeface="Verdana" panose="020B0604030504040204" pitchFamily="34" charset="0"/>
                <a:ea typeface="Verdana" panose="020B0604030504040204" pitchFamily="34" charset="0"/>
              </a:rPr>
              <a:t> a doppio </a:t>
            </a:r>
            <a:r>
              <a:rPr lang="en-US" sz="1200" dirty="0" err="1">
                <a:latin typeface="Verdana" panose="020B0604030504040204" pitchFamily="34" charset="0"/>
                <a:ea typeface="Verdana" panose="020B0604030504040204" pitchFamily="34" charset="0"/>
              </a:rPr>
              <a:t>taglio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incoraggia</a:t>
            </a:r>
            <a:r>
              <a:rPr lang="en-US" sz="1200" dirty="0">
                <a:latin typeface="Verdana" panose="020B0604030504040204" pitchFamily="34" charset="0"/>
                <a:ea typeface="Verdana" panose="020B0604030504040204" pitchFamily="34" charset="0"/>
              </a:rPr>
              <a:t> un modo di </a:t>
            </a:r>
            <a:r>
              <a:rPr lang="en-US" sz="1200" dirty="0" err="1">
                <a:latin typeface="Verdana" panose="020B0604030504040204" pitchFamily="34" charset="0"/>
                <a:ea typeface="Verdana" panose="020B0604030504040204" pitchFamily="34" charset="0"/>
              </a:rPr>
              <a:t>lavorare</a:t>
            </a:r>
            <a:r>
              <a:rPr lang="en-US" sz="1200" dirty="0">
                <a:latin typeface="Verdana" panose="020B0604030504040204" pitchFamily="34" charset="0"/>
                <a:ea typeface="Verdana" panose="020B0604030504040204" pitchFamily="34" charset="0"/>
              </a:rPr>
              <a:t> non </a:t>
            </a:r>
            <a:r>
              <a:rPr lang="en-US" sz="1200" dirty="0" err="1">
                <a:latin typeface="Verdana" panose="020B0604030504040204" pitchFamily="34" charset="0"/>
                <a:ea typeface="Verdana" panose="020B0604030504040204" pitchFamily="34" charset="0"/>
              </a:rPr>
              <a:t>pianificato</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7602E171-B285-CFEF-A3FE-09605731154F}"/>
              </a:ext>
            </a:extLst>
          </p:cNvPr>
          <p:cNvSpPr txBox="1">
            <a:spLocks/>
          </p:cNvSpPr>
          <p:nvPr/>
        </p:nvSpPr>
        <p:spPr>
          <a:xfrm>
            <a:off x="800100" y="4261728"/>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Complesso</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molte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istruzioni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che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interagiscono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tra</a:t>
            </a:r>
            <a:r>
              <a:rPr lang="en-US" sz="1200" dirty="0">
                <a:latin typeface="Verdana" panose="020B0604030504040204" pitchFamily="34" charset="0"/>
                <a:ea typeface="Verdana" panose="020B0604030504040204" pitchFamily="34" charset="0"/>
              </a:rPr>
              <a:t> di loro. </a:t>
            </a:r>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A407C7FF-3AA9-E783-9A20-BD47C9DA216F}"/>
              </a:ext>
            </a:extLst>
          </p:cNvPr>
          <p:cNvSpPr txBox="1">
            <a:spLocks/>
          </p:cNvSpPr>
          <p:nvPr/>
        </p:nvSpPr>
        <p:spPr>
          <a:xfrm>
            <a:off x="800100" y="4674496"/>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Non </a:t>
            </a:r>
            <a:r>
              <a:rPr lang="en-US" sz="1200" b="1" dirty="0" err="1">
                <a:latin typeface="Verdana" panose="020B0604030504040204" pitchFamily="34" charset="0"/>
                <a:ea typeface="Verdana" panose="020B0604030504040204" pitchFamily="34" charset="0"/>
              </a:rPr>
              <a:t>lineare</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una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piccola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modifica</a:t>
            </a:r>
            <a:r>
              <a:rPr lang="en-US" sz="1200" dirty="0">
                <a:latin typeface="Verdana" panose="020B0604030504040204" pitchFamily="34" charset="0"/>
                <a:ea typeface="Verdana" panose="020B0604030504040204" pitchFamily="34" charset="0"/>
              </a:rPr>
              <a:t> in un punto </a:t>
            </a:r>
            <a:r>
              <a:rPr lang="en-US" sz="1200" dirty="0" err="1">
                <a:latin typeface="Verdana" panose="020B0604030504040204" pitchFamily="34" charset="0"/>
                <a:ea typeface="Verdana" panose="020B0604030504040204" pitchFamily="34" charset="0"/>
              </a:rPr>
              <a:t>può</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determinare</a:t>
            </a:r>
            <a:r>
              <a:rPr lang="en-US" sz="1200" dirty="0">
                <a:latin typeface="Verdana" panose="020B0604030504040204" pitchFamily="34" charset="0"/>
                <a:ea typeface="Verdana" panose="020B0604030504040204" pitchFamily="34" charset="0"/>
              </a:rPr>
              <a:t> un </a:t>
            </a:r>
            <a:r>
              <a:rPr lang="en-US" sz="1200" dirty="0" err="1">
                <a:latin typeface="Verdana" panose="020B0604030504040204" pitchFamily="34" charset="0"/>
                <a:ea typeface="Verdana" panose="020B0604030504040204" pitchFamily="34" charset="0"/>
              </a:rPr>
              <a:t>cambiamento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radicale</a:t>
            </a:r>
            <a:r>
              <a:rPr lang="en-US" sz="1200" dirty="0">
                <a:latin typeface="Verdana" panose="020B0604030504040204" pitchFamily="34" charset="0"/>
                <a:ea typeface="Verdana" panose="020B0604030504040204" pitchFamily="34" charset="0"/>
              </a:rPr>
              <a:t> del </a:t>
            </a:r>
            <a:r>
              <a:rPr lang="en-US" sz="1200" dirty="0" err="1">
                <a:latin typeface="Verdana" panose="020B0604030504040204" pitchFamily="34" charset="0"/>
                <a:ea typeface="Verdana" panose="020B0604030504040204" pitchFamily="34" charset="0"/>
              </a:rPr>
              <a:t>comportamento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dell’intero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sistema</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803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5284471" cy="168332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diagramma</a:t>
            </a:r>
            <a:r>
              <a:rPr lang="en-US" sz="2700" b="0" i="1" kern="1200" cap="all" spc="30" baseline="0" dirty="0">
                <a:solidFill>
                  <a:schemeClr val="tx1"/>
                </a:solidFill>
                <a:effectLst/>
                <a:latin typeface="Verdana" panose="020B0604030504040204" pitchFamily="34" charset="0"/>
                <a:ea typeface="Verdana" panose="020B0604030504040204" pitchFamily="34" charset="0"/>
              </a:rPr>
              <a:t> a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blocchi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35219"/>
            <a:ext cx="5067301" cy="109087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diagramma a blocchi, o flow chart, è il metodo con cui viene disegnato graficamente il flusso dell’algoritmo(l’</a:t>
            </a:r>
            <a:r>
              <a:rPr lang="it-IT" sz="1200" dirty="0" err="1">
                <a:latin typeface="Verdana" panose="020B0604030504040204" pitchFamily="34" charset="0"/>
                <a:ea typeface="Verdana" panose="020B0604030504040204" pitchFamily="34" charset="0"/>
              </a:rPr>
              <a:t>orgine</a:t>
            </a:r>
            <a:r>
              <a:rPr lang="it-IT" sz="1200" dirty="0">
                <a:latin typeface="Verdana" panose="020B0604030504040204" pitchFamily="34" charset="0"/>
                <a:ea typeface="Verdana" panose="020B0604030504040204" pitchFamily="34" charset="0"/>
              </a:rPr>
              <a:t> con cui vengono eseguite le varie istruzioni).</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Ogni blocco viene rappresentato da una specifica forma geometrica:</a:t>
            </a:r>
          </a:p>
        </p:txBody>
      </p:sp>
      <p:sp>
        <p:nvSpPr>
          <p:cNvPr id="6" name="Ovale 5">
            <a:extLst>
              <a:ext uri="{FF2B5EF4-FFF2-40B4-BE49-F238E27FC236}">
                <a16:creationId xmlns:a16="http://schemas.microsoft.com/office/drawing/2014/main" id="{10925BAF-6FE5-FFAC-E3C6-0B30189822D2}"/>
              </a:ext>
            </a:extLst>
          </p:cNvPr>
          <p:cNvSpPr/>
          <p:nvPr/>
        </p:nvSpPr>
        <p:spPr>
          <a:xfrm>
            <a:off x="800100" y="3806189"/>
            <a:ext cx="2225040" cy="1090865"/>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 o</a:t>
            </a:r>
            <a:br>
              <a:rPr lang="it-IT" dirty="0">
                <a:ln w="0"/>
                <a:solidFill>
                  <a:schemeClr val="tx1"/>
                </a:solidFill>
                <a:effectLst>
                  <a:outerShdw blurRad="38100" dist="19050" dir="2700000" algn="tl" rotWithShape="0">
                    <a:schemeClr val="dk1">
                      <a:alpha val="40000"/>
                    </a:schemeClr>
                  </a:outerShdw>
                </a:effectLst>
              </a:rPr>
            </a:br>
            <a:r>
              <a:rPr lang="it-IT" dirty="0">
                <a:ln w="0"/>
                <a:solidFill>
                  <a:schemeClr val="tx1"/>
                </a:solidFill>
                <a:effectLst>
                  <a:outerShdw blurRad="38100" dist="19050" dir="2700000" algn="tl" rotWithShape="0">
                    <a:schemeClr val="dk1">
                      <a:alpha val="40000"/>
                    </a:schemeClr>
                  </a:outerShdw>
                </a:effectLst>
              </a:rPr>
              <a:t>fine</a:t>
            </a:r>
          </a:p>
        </p:txBody>
      </p:sp>
      <p:sp>
        <p:nvSpPr>
          <p:cNvPr id="8" name="Elaborazione 7">
            <a:extLst>
              <a:ext uri="{FF2B5EF4-FFF2-40B4-BE49-F238E27FC236}">
                <a16:creationId xmlns:a16="http://schemas.microsoft.com/office/drawing/2014/main" id="{7D7D9ABC-8895-B6B5-4D75-F8E385A5F9B6}"/>
              </a:ext>
            </a:extLst>
          </p:cNvPr>
          <p:cNvSpPr/>
          <p:nvPr/>
        </p:nvSpPr>
        <p:spPr>
          <a:xfrm>
            <a:off x="3474720" y="3806189"/>
            <a:ext cx="2240280" cy="1090865"/>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calcolo o </a:t>
            </a:r>
            <a:br>
              <a:rPr lang="it-IT" dirty="0"/>
            </a:br>
            <a:r>
              <a:rPr lang="it-IT" dirty="0"/>
              <a:t>assegnazione</a:t>
            </a:r>
          </a:p>
        </p:txBody>
      </p:sp>
      <p:sp>
        <p:nvSpPr>
          <p:cNvPr id="10" name="Decisione 9">
            <a:extLst>
              <a:ext uri="{FF2B5EF4-FFF2-40B4-BE49-F238E27FC236}">
                <a16:creationId xmlns:a16="http://schemas.microsoft.com/office/drawing/2014/main" id="{778F2E2D-F01F-4991-CCE7-0AC7221B07EA}"/>
              </a:ext>
            </a:extLst>
          </p:cNvPr>
          <p:cNvSpPr/>
          <p:nvPr/>
        </p:nvSpPr>
        <p:spPr>
          <a:xfrm>
            <a:off x="792480" y="5140960"/>
            <a:ext cx="2225040" cy="993137"/>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istruzione condizionale</a:t>
            </a:r>
          </a:p>
        </p:txBody>
      </p:sp>
      <p:sp>
        <p:nvSpPr>
          <p:cNvPr id="13" name="Dati 12">
            <a:extLst>
              <a:ext uri="{FF2B5EF4-FFF2-40B4-BE49-F238E27FC236}">
                <a16:creationId xmlns:a16="http://schemas.microsoft.com/office/drawing/2014/main" id="{01EDFBC1-F0F8-EBA3-4EB4-17AA474BE441}"/>
              </a:ext>
            </a:extLst>
          </p:cNvPr>
          <p:cNvSpPr/>
          <p:nvPr/>
        </p:nvSpPr>
        <p:spPr>
          <a:xfrm>
            <a:off x="3436622" y="5140960"/>
            <a:ext cx="2240279" cy="932453"/>
          </a:xfrm>
          <a:prstGeom prst="flowChartInputOutp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95000"/>
                    <a:lumOff val="5000"/>
                  </a:schemeClr>
                </a:solidFill>
              </a:rPr>
              <a:t>lettura o scrittura dati</a:t>
            </a:r>
          </a:p>
        </p:txBody>
      </p:sp>
    </p:spTree>
    <p:extLst>
      <p:ext uri="{BB962C8B-B14F-4D97-AF65-F5344CB8AC3E}">
        <p14:creationId xmlns:p14="http://schemas.microsoft.com/office/powerpoint/2010/main" val="3456557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11442701" cy="1009638"/>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LINGUAGGI DI 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diagramma</a:t>
            </a:r>
            <a:r>
              <a:rPr lang="en-US" sz="2700" b="0" i="1" kern="1200" cap="all" spc="30" baseline="0" dirty="0">
                <a:solidFill>
                  <a:schemeClr val="tx1"/>
                </a:solidFill>
                <a:effectLst/>
                <a:latin typeface="Verdana" panose="020B0604030504040204" pitchFamily="34" charset="0"/>
                <a:ea typeface="Verdana" panose="020B0604030504040204" pitchFamily="34" charset="0"/>
              </a:rPr>
              <a:t> a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blocchi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1" y="6100354"/>
            <a:ext cx="12199621" cy="757645"/>
          </a:xfrm>
          <a:prstGeom prst="rect">
            <a:avLst/>
          </a:prstGeom>
        </p:spPr>
      </p:pic>
      <p:grpSp>
        <p:nvGrpSpPr>
          <p:cNvPr id="18" name="Gruppo 17">
            <a:extLst>
              <a:ext uri="{FF2B5EF4-FFF2-40B4-BE49-F238E27FC236}">
                <a16:creationId xmlns:a16="http://schemas.microsoft.com/office/drawing/2014/main" id="{28D5C02B-0775-0D69-E8DF-DEF7C7E3EF96}"/>
              </a:ext>
            </a:extLst>
          </p:cNvPr>
          <p:cNvGrpSpPr/>
          <p:nvPr/>
        </p:nvGrpSpPr>
        <p:grpSpPr>
          <a:xfrm>
            <a:off x="964724" y="2156804"/>
            <a:ext cx="1958340" cy="3829436"/>
            <a:chOff x="800100" y="2153662"/>
            <a:chExt cx="1958340" cy="3829436"/>
          </a:xfrm>
        </p:grpSpPr>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153662"/>
              <a:ext cx="1958340"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 sequenza</a:t>
              </a:r>
            </a:p>
          </p:txBody>
        </p:sp>
        <p:sp>
          <p:nvSpPr>
            <p:cNvPr id="6" name="Ovale 5">
              <a:extLst>
                <a:ext uri="{FF2B5EF4-FFF2-40B4-BE49-F238E27FC236}">
                  <a16:creationId xmlns:a16="http://schemas.microsoft.com/office/drawing/2014/main" id="{10925BAF-6FE5-FFAC-E3C6-0B30189822D2}"/>
                </a:ext>
              </a:extLst>
            </p:cNvPr>
            <p:cNvSpPr/>
            <p:nvPr/>
          </p:nvSpPr>
          <p:spPr>
            <a:xfrm>
              <a:off x="952497" y="5335528"/>
              <a:ext cx="14960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3" name="Ovale 2">
              <a:extLst>
                <a:ext uri="{FF2B5EF4-FFF2-40B4-BE49-F238E27FC236}">
                  <a16:creationId xmlns:a16="http://schemas.microsoft.com/office/drawing/2014/main" id="{C17CE4D0-9ADE-00CB-A872-F624EC9C074C}"/>
                </a:ext>
              </a:extLst>
            </p:cNvPr>
            <p:cNvSpPr/>
            <p:nvPr/>
          </p:nvSpPr>
          <p:spPr>
            <a:xfrm>
              <a:off x="952498" y="2493076"/>
              <a:ext cx="14960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7" name="Connettore 2 6">
              <a:extLst>
                <a:ext uri="{FF2B5EF4-FFF2-40B4-BE49-F238E27FC236}">
                  <a16:creationId xmlns:a16="http://schemas.microsoft.com/office/drawing/2014/main" id="{F6BFD739-18E3-F137-656E-E29EE68C3584}"/>
                </a:ext>
              </a:extLst>
            </p:cNvPr>
            <p:cNvCxnSpPr>
              <a:cxnSpLocks/>
            </p:cNvCxnSpPr>
            <p:nvPr/>
          </p:nvCxnSpPr>
          <p:spPr>
            <a:xfrm>
              <a:off x="1701800" y="3248058"/>
              <a:ext cx="5080" cy="589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E094B03B-99B3-615C-6DB7-ECE7DF73B11E}"/>
                </a:ext>
              </a:extLst>
            </p:cNvPr>
            <p:cNvCxnSpPr>
              <a:cxnSpLocks/>
            </p:cNvCxnSpPr>
            <p:nvPr/>
          </p:nvCxnSpPr>
          <p:spPr>
            <a:xfrm>
              <a:off x="1706880" y="4210051"/>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7F2A1A0B-E3E4-F18F-9FB6-E58A5E727376}"/>
                </a:ext>
              </a:extLst>
            </p:cNvPr>
            <p:cNvSpPr txBox="1"/>
            <p:nvPr/>
          </p:nvSpPr>
          <p:spPr>
            <a:xfrm>
              <a:off x="1457960" y="3862845"/>
              <a:ext cx="497840" cy="369332"/>
            </a:xfrm>
            <a:prstGeom prst="rect">
              <a:avLst/>
            </a:prstGeom>
            <a:noFill/>
          </p:spPr>
          <p:txBody>
            <a:bodyPr wrap="square" rtlCol="0">
              <a:spAutoFit/>
            </a:bodyPr>
            <a:lstStyle/>
            <a:p>
              <a:r>
                <a:rPr lang="it-IT" dirty="0"/>
                <a:t>S1</a:t>
              </a:r>
            </a:p>
          </p:txBody>
        </p:sp>
        <p:cxnSp>
          <p:nvCxnSpPr>
            <p:cNvPr id="16" name="Connettore 2 15">
              <a:extLst>
                <a:ext uri="{FF2B5EF4-FFF2-40B4-BE49-F238E27FC236}">
                  <a16:creationId xmlns:a16="http://schemas.microsoft.com/office/drawing/2014/main" id="{B5BE398F-A222-A60C-F3F3-5D655D8B224B}"/>
                </a:ext>
              </a:extLst>
            </p:cNvPr>
            <p:cNvCxnSpPr>
              <a:cxnSpLocks/>
            </p:cNvCxnSpPr>
            <p:nvPr/>
          </p:nvCxnSpPr>
          <p:spPr>
            <a:xfrm>
              <a:off x="1701800" y="4931605"/>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1AFBC5D-7EAB-F3FB-6AC7-67007B85CE53}"/>
                </a:ext>
              </a:extLst>
            </p:cNvPr>
            <p:cNvSpPr txBox="1"/>
            <p:nvPr/>
          </p:nvSpPr>
          <p:spPr>
            <a:xfrm>
              <a:off x="1452880" y="4584399"/>
              <a:ext cx="497840" cy="369332"/>
            </a:xfrm>
            <a:prstGeom prst="rect">
              <a:avLst/>
            </a:prstGeom>
            <a:noFill/>
          </p:spPr>
          <p:txBody>
            <a:bodyPr wrap="square" rtlCol="0">
              <a:spAutoFit/>
            </a:bodyPr>
            <a:lstStyle/>
            <a:p>
              <a:r>
                <a:rPr lang="it-IT" dirty="0"/>
                <a:t>S2</a:t>
              </a:r>
            </a:p>
          </p:txBody>
        </p:sp>
      </p:grpSp>
      <p:cxnSp>
        <p:nvCxnSpPr>
          <p:cNvPr id="172" name="Connettore 2 171">
            <a:extLst>
              <a:ext uri="{FF2B5EF4-FFF2-40B4-BE49-F238E27FC236}">
                <a16:creationId xmlns:a16="http://schemas.microsoft.com/office/drawing/2014/main" id="{38D43331-B154-B6FE-4637-598FC6667CC6}"/>
              </a:ext>
            </a:extLst>
          </p:cNvPr>
          <p:cNvCxnSpPr>
            <a:cxnSpLocks/>
          </p:cNvCxnSpPr>
          <p:nvPr/>
        </p:nvCxnSpPr>
        <p:spPr>
          <a:xfrm>
            <a:off x="10806341" y="5115688"/>
            <a:ext cx="5422" cy="168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8" name="Gruppo 227">
            <a:extLst>
              <a:ext uri="{FF2B5EF4-FFF2-40B4-BE49-F238E27FC236}">
                <a16:creationId xmlns:a16="http://schemas.microsoft.com/office/drawing/2014/main" id="{E9EE27AB-22A9-0CC7-40F6-3FC538CDB343}"/>
              </a:ext>
            </a:extLst>
          </p:cNvPr>
          <p:cNvGrpSpPr/>
          <p:nvPr/>
        </p:nvGrpSpPr>
        <p:grpSpPr>
          <a:xfrm>
            <a:off x="3854830" y="2156804"/>
            <a:ext cx="2989576" cy="3829436"/>
            <a:chOff x="3854830" y="2156804"/>
            <a:chExt cx="2989576" cy="3829436"/>
          </a:xfrm>
        </p:grpSpPr>
        <p:sp>
          <p:nvSpPr>
            <p:cNvPr id="10" name="Decisione 9">
              <a:extLst>
                <a:ext uri="{FF2B5EF4-FFF2-40B4-BE49-F238E27FC236}">
                  <a16:creationId xmlns:a16="http://schemas.microsoft.com/office/drawing/2014/main" id="{778F2E2D-F01F-4991-CCE7-0AC7221B07EA}"/>
                </a:ext>
              </a:extLst>
            </p:cNvPr>
            <p:cNvSpPr/>
            <p:nvPr/>
          </p:nvSpPr>
          <p:spPr>
            <a:xfrm>
              <a:off x="4333951" y="3869819"/>
              <a:ext cx="1703424" cy="99510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condizione</a:t>
              </a:r>
            </a:p>
          </p:txBody>
        </p:sp>
        <p:sp>
          <p:nvSpPr>
            <p:cNvPr id="20" name="Titolo 1">
              <a:extLst>
                <a:ext uri="{FF2B5EF4-FFF2-40B4-BE49-F238E27FC236}">
                  <a16:creationId xmlns:a16="http://schemas.microsoft.com/office/drawing/2014/main" id="{D4CA7D64-BC8C-9151-DF11-1AFBB7520E4F}"/>
                </a:ext>
              </a:extLst>
            </p:cNvPr>
            <p:cNvSpPr txBox="1">
              <a:spLocks/>
            </p:cNvSpPr>
            <p:nvPr/>
          </p:nvSpPr>
          <p:spPr>
            <a:xfrm>
              <a:off x="4204029" y="2156804"/>
              <a:ext cx="2120000"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 selezione</a:t>
              </a:r>
            </a:p>
          </p:txBody>
        </p:sp>
        <p:sp>
          <p:nvSpPr>
            <p:cNvPr id="21" name="Ovale 20">
              <a:extLst>
                <a:ext uri="{FF2B5EF4-FFF2-40B4-BE49-F238E27FC236}">
                  <a16:creationId xmlns:a16="http://schemas.microsoft.com/office/drawing/2014/main" id="{C25DB4F2-430E-CCF2-AAFF-8896A7336D71}"/>
                </a:ext>
              </a:extLst>
            </p:cNvPr>
            <p:cNvSpPr/>
            <p:nvPr/>
          </p:nvSpPr>
          <p:spPr>
            <a:xfrm>
              <a:off x="4369006" y="5338670"/>
              <a:ext cx="1619563"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22" name="Ovale 21">
              <a:extLst>
                <a:ext uri="{FF2B5EF4-FFF2-40B4-BE49-F238E27FC236}">
                  <a16:creationId xmlns:a16="http://schemas.microsoft.com/office/drawing/2014/main" id="{0CFD55EB-56CB-BAD7-7773-7C4C0E3EF0C0}"/>
                </a:ext>
              </a:extLst>
            </p:cNvPr>
            <p:cNvSpPr/>
            <p:nvPr/>
          </p:nvSpPr>
          <p:spPr>
            <a:xfrm>
              <a:off x="4369007" y="2506378"/>
              <a:ext cx="1619563"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23" name="Connettore 2 22">
              <a:extLst>
                <a:ext uri="{FF2B5EF4-FFF2-40B4-BE49-F238E27FC236}">
                  <a16:creationId xmlns:a16="http://schemas.microsoft.com/office/drawing/2014/main" id="{7449F1DF-7190-2B18-8614-318AB3595BCB}"/>
                </a:ext>
              </a:extLst>
            </p:cNvPr>
            <p:cNvCxnSpPr>
              <a:cxnSpLocks/>
            </p:cNvCxnSpPr>
            <p:nvPr/>
          </p:nvCxnSpPr>
          <p:spPr>
            <a:xfrm>
              <a:off x="5180164" y="3251200"/>
              <a:ext cx="5499" cy="589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396D0C2A-D6A2-4F7D-3E8A-C95B4016FB57}"/>
                </a:ext>
              </a:extLst>
            </p:cNvPr>
            <p:cNvCxnSpPr>
              <a:cxnSpLocks/>
            </p:cNvCxnSpPr>
            <p:nvPr/>
          </p:nvCxnSpPr>
          <p:spPr>
            <a:xfrm>
              <a:off x="5180164" y="4934747"/>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873A9D32-2AD9-0609-60AA-BF85C85D76B9}"/>
                </a:ext>
              </a:extLst>
            </p:cNvPr>
            <p:cNvSpPr txBox="1"/>
            <p:nvPr/>
          </p:nvSpPr>
          <p:spPr>
            <a:xfrm>
              <a:off x="6305470" y="4766348"/>
              <a:ext cx="538936" cy="369332"/>
            </a:xfrm>
            <a:prstGeom prst="rect">
              <a:avLst/>
            </a:prstGeom>
            <a:noFill/>
          </p:spPr>
          <p:txBody>
            <a:bodyPr wrap="square" rtlCol="0">
              <a:spAutoFit/>
            </a:bodyPr>
            <a:lstStyle/>
            <a:p>
              <a:r>
                <a:rPr lang="it-IT" dirty="0"/>
                <a:t>S1</a:t>
              </a:r>
            </a:p>
          </p:txBody>
        </p:sp>
        <p:cxnSp>
          <p:nvCxnSpPr>
            <p:cNvPr id="32" name="Connettore a gomito 31">
              <a:extLst>
                <a:ext uri="{FF2B5EF4-FFF2-40B4-BE49-F238E27FC236}">
                  <a16:creationId xmlns:a16="http://schemas.microsoft.com/office/drawing/2014/main" id="{58E07F93-35EC-BC78-C205-86E54A4AE758}"/>
                </a:ext>
              </a:extLst>
            </p:cNvPr>
            <p:cNvCxnSpPr>
              <a:cxnSpLocks/>
            </p:cNvCxnSpPr>
            <p:nvPr/>
          </p:nvCxnSpPr>
          <p:spPr>
            <a:xfrm>
              <a:off x="5699172" y="4024696"/>
              <a:ext cx="864768" cy="730522"/>
            </a:xfrm>
            <a:prstGeom prst="bentConnector3">
              <a:avLst>
                <a:gd name="adj1" fmla="val 996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a gomito 44">
              <a:extLst>
                <a:ext uri="{FF2B5EF4-FFF2-40B4-BE49-F238E27FC236}">
                  <a16:creationId xmlns:a16="http://schemas.microsoft.com/office/drawing/2014/main" id="{3BD44729-AC3E-D7CF-724F-403125104380}"/>
                </a:ext>
              </a:extLst>
            </p:cNvPr>
            <p:cNvCxnSpPr>
              <a:cxnSpLocks/>
            </p:cNvCxnSpPr>
            <p:nvPr/>
          </p:nvCxnSpPr>
          <p:spPr>
            <a:xfrm>
              <a:off x="3854830" y="4054487"/>
              <a:ext cx="1000446" cy="877747"/>
            </a:xfrm>
            <a:prstGeom prst="bentConnector3">
              <a:avLst>
                <a:gd name="adj1" fmla="val 5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3D23FDDB-DE74-25F3-BB3A-B779EC07E967}"/>
                </a:ext>
              </a:extLst>
            </p:cNvPr>
            <p:cNvCxnSpPr>
              <a:cxnSpLocks/>
            </p:cNvCxnSpPr>
            <p:nvPr/>
          </p:nvCxnSpPr>
          <p:spPr>
            <a:xfrm flipH="1">
              <a:off x="5466202" y="4945056"/>
              <a:ext cx="7966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ttore diritto 138">
              <a:extLst>
                <a:ext uri="{FF2B5EF4-FFF2-40B4-BE49-F238E27FC236}">
                  <a16:creationId xmlns:a16="http://schemas.microsoft.com/office/drawing/2014/main" id="{DB31B95F-67D2-4E44-1C7C-130ED6B08E4A}"/>
                </a:ext>
              </a:extLst>
            </p:cNvPr>
            <p:cNvCxnSpPr>
              <a:cxnSpLocks/>
            </p:cNvCxnSpPr>
            <p:nvPr/>
          </p:nvCxnSpPr>
          <p:spPr>
            <a:xfrm flipH="1">
              <a:off x="3854830" y="4054485"/>
              <a:ext cx="831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itolo 1">
              <a:extLst>
                <a:ext uri="{FF2B5EF4-FFF2-40B4-BE49-F238E27FC236}">
                  <a16:creationId xmlns:a16="http://schemas.microsoft.com/office/drawing/2014/main" id="{5BC96A82-DDF2-DD99-9517-0D11756D57B8}"/>
                </a:ext>
              </a:extLst>
            </p:cNvPr>
            <p:cNvSpPr txBox="1">
              <a:spLocks/>
            </p:cNvSpPr>
            <p:nvPr/>
          </p:nvSpPr>
          <p:spPr>
            <a:xfrm>
              <a:off x="4009511" y="3799525"/>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vero</a:t>
              </a:r>
            </a:p>
          </p:txBody>
        </p:sp>
        <p:sp>
          <p:nvSpPr>
            <p:cNvPr id="175" name="Titolo 1">
              <a:extLst>
                <a:ext uri="{FF2B5EF4-FFF2-40B4-BE49-F238E27FC236}">
                  <a16:creationId xmlns:a16="http://schemas.microsoft.com/office/drawing/2014/main" id="{13C7E0E8-2AFF-1691-6669-68A0B103660C}"/>
                </a:ext>
              </a:extLst>
            </p:cNvPr>
            <p:cNvSpPr txBox="1">
              <a:spLocks/>
            </p:cNvSpPr>
            <p:nvPr/>
          </p:nvSpPr>
          <p:spPr>
            <a:xfrm>
              <a:off x="5879446" y="3778456"/>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falso</a:t>
              </a:r>
            </a:p>
          </p:txBody>
        </p:sp>
      </p:grpSp>
      <p:grpSp>
        <p:nvGrpSpPr>
          <p:cNvPr id="230" name="Gruppo 229">
            <a:extLst>
              <a:ext uri="{FF2B5EF4-FFF2-40B4-BE49-F238E27FC236}">
                <a16:creationId xmlns:a16="http://schemas.microsoft.com/office/drawing/2014/main" id="{2C567B11-3E96-C886-8AF4-BF30AD992959}"/>
              </a:ext>
            </a:extLst>
          </p:cNvPr>
          <p:cNvGrpSpPr/>
          <p:nvPr/>
        </p:nvGrpSpPr>
        <p:grpSpPr>
          <a:xfrm>
            <a:off x="7407835" y="2156804"/>
            <a:ext cx="4292927" cy="3787396"/>
            <a:chOff x="7407835" y="2156804"/>
            <a:chExt cx="4292927" cy="3787396"/>
          </a:xfrm>
        </p:grpSpPr>
        <p:sp>
          <p:nvSpPr>
            <p:cNvPr id="8" name="Elaborazione 7">
              <a:extLst>
                <a:ext uri="{FF2B5EF4-FFF2-40B4-BE49-F238E27FC236}">
                  <a16:creationId xmlns:a16="http://schemas.microsoft.com/office/drawing/2014/main" id="{7D7D9ABC-8895-B6B5-4D75-F8E385A5F9B6}"/>
                </a:ext>
              </a:extLst>
            </p:cNvPr>
            <p:cNvSpPr/>
            <p:nvPr/>
          </p:nvSpPr>
          <p:spPr>
            <a:xfrm>
              <a:off x="8538755" y="5373787"/>
              <a:ext cx="10004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100" dirty="0"/>
                <a:t>calcolo</a:t>
              </a:r>
            </a:p>
          </p:txBody>
        </p:sp>
        <p:sp>
          <p:nvSpPr>
            <p:cNvPr id="13" name="Dati 12">
              <a:extLst>
                <a:ext uri="{FF2B5EF4-FFF2-40B4-BE49-F238E27FC236}">
                  <a16:creationId xmlns:a16="http://schemas.microsoft.com/office/drawing/2014/main" id="{01EDFBC1-F0F8-EBA3-4EB4-17AA474BE441}"/>
                </a:ext>
              </a:extLst>
            </p:cNvPr>
            <p:cNvSpPr/>
            <p:nvPr/>
          </p:nvSpPr>
          <p:spPr>
            <a:xfrm>
              <a:off x="9925962" y="4675408"/>
              <a:ext cx="1774800" cy="401707"/>
            </a:xfrm>
            <a:prstGeom prst="flowChartInputOutp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lumMod val="95000"/>
                      <a:lumOff val="5000"/>
                    </a:schemeClr>
                  </a:solidFill>
                </a:rPr>
                <a:t>Lettura valore</a:t>
              </a:r>
            </a:p>
          </p:txBody>
        </p:sp>
        <p:sp>
          <p:nvSpPr>
            <p:cNvPr id="163" name="Decisione 162">
              <a:extLst>
                <a:ext uri="{FF2B5EF4-FFF2-40B4-BE49-F238E27FC236}">
                  <a16:creationId xmlns:a16="http://schemas.microsoft.com/office/drawing/2014/main" id="{694B56A5-108C-527A-5D5D-FC5FD18FF418}"/>
                </a:ext>
              </a:extLst>
            </p:cNvPr>
            <p:cNvSpPr/>
            <p:nvPr/>
          </p:nvSpPr>
          <p:spPr>
            <a:xfrm>
              <a:off x="8192769" y="4194939"/>
              <a:ext cx="1703425" cy="99510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condizione</a:t>
              </a:r>
            </a:p>
          </p:txBody>
        </p:sp>
        <p:sp>
          <p:nvSpPr>
            <p:cNvPr id="164" name="Titolo 1">
              <a:extLst>
                <a:ext uri="{FF2B5EF4-FFF2-40B4-BE49-F238E27FC236}">
                  <a16:creationId xmlns:a16="http://schemas.microsoft.com/office/drawing/2014/main" id="{822AD92B-1CAF-BDDA-9C37-82E7C0207589}"/>
                </a:ext>
              </a:extLst>
            </p:cNvPr>
            <p:cNvSpPr txBox="1">
              <a:spLocks/>
            </p:cNvSpPr>
            <p:nvPr/>
          </p:nvSpPr>
          <p:spPr>
            <a:xfrm>
              <a:off x="8062847" y="2156804"/>
              <a:ext cx="2120001"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d’iterazione</a:t>
              </a:r>
            </a:p>
          </p:txBody>
        </p:sp>
        <p:sp>
          <p:nvSpPr>
            <p:cNvPr id="165" name="Ovale 164">
              <a:extLst>
                <a:ext uri="{FF2B5EF4-FFF2-40B4-BE49-F238E27FC236}">
                  <a16:creationId xmlns:a16="http://schemas.microsoft.com/office/drawing/2014/main" id="{1274DD70-D887-4978-0FE1-63B8E00188A7}"/>
                </a:ext>
              </a:extLst>
            </p:cNvPr>
            <p:cNvSpPr/>
            <p:nvPr/>
          </p:nvSpPr>
          <p:spPr>
            <a:xfrm>
              <a:off x="9955403" y="5296630"/>
              <a:ext cx="16195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166" name="Ovale 165">
              <a:extLst>
                <a:ext uri="{FF2B5EF4-FFF2-40B4-BE49-F238E27FC236}">
                  <a16:creationId xmlns:a16="http://schemas.microsoft.com/office/drawing/2014/main" id="{9F3E4521-A330-3DE7-7F3A-AC64B5EDA606}"/>
                </a:ext>
              </a:extLst>
            </p:cNvPr>
            <p:cNvSpPr/>
            <p:nvPr/>
          </p:nvSpPr>
          <p:spPr>
            <a:xfrm>
              <a:off x="8227825" y="2486058"/>
              <a:ext cx="16195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167" name="Connettore 2 166">
              <a:extLst>
                <a:ext uri="{FF2B5EF4-FFF2-40B4-BE49-F238E27FC236}">
                  <a16:creationId xmlns:a16="http://schemas.microsoft.com/office/drawing/2014/main" id="{66F1CC6C-573C-86FC-6241-EB31E4A5FDA1}"/>
                </a:ext>
              </a:extLst>
            </p:cNvPr>
            <p:cNvCxnSpPr>
              <a:cxnSpLocks/>
            </p:cNvCxnSpPr>
            <p:nvPr/>
          </p:nvCxnSpPr>
          <p:spPr>
            <a:xfrm>
              <a:off x="9044481" y="3133628"/>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ttore 2 167">
              <a:extLst>
                <a:ext uri="{FF2B5EF4-FFF2-40B4-BE49-F238E27FC236}">
                  <a16:creationId xmlns:a16="http://schemas.microsoft.com/office/drawing/2014/main" id="{61C6BA79-056F-B4AE-FC29-19C7A1D598E0}"/>
                </a:ext>
              </a:extLst>
            </p:cNvPr>
            <p:cNvCxnSpPr>
              <a:cxnSpLocks/>
              <a:stCxn id="163" idx="2"/>
            </p:cNvCxnSpPr>
            <p:nvPr/>
          </p:nvCxnSpPr>
          <p:spPr>
            <a:xfrm flipH="1">
              <a:off x="9038983" y="5190044"/>
              <a:ext cx="5499" cy="157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ttore a gomito 170">
              <a:extLst>
                <a:ext uri="{FF2B5EF4-FFF2-40B4-BE49-F238E27FC236}">
                  <a16:creationId xmlns:a16="http://schemas.microsoft.com/office/drawing/2014/main" id="{B540579B-3572-F0A2-EF34-10EB0189E916}"/>
                </a:ext>
              </a:extLst>
            </p:cNvPr>
            <p:cNvCxnSpPr>
              <a:cxnSpLocks/>
            </p:cNvCxnSpPr>
            <p:nvPr/>
          </p:nvCxnSpPr>
          <p:spPr>
            <a:xfrm rot="5400000" flipH="1" flipV="1">
              <a:off x="7375332" y="4442153"/>
              <a:ext cx="1114659" cy="1049650"/>
            </a:xfrm>
            <a:prstGeom prst="bentConnector3">
              <a:avLst>
                <a:gd name="adj1" fmla="val 99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nettore diritto 172">
              <a:extLst>
                <a:ext uri="{FF2B5EF4-FFF2-40B4-BE49-F238E27FC236}">
                  <a16:creationId xmlns:a16="http://schemas.microsoft.com/office/drawing/2014/main" id="{87593603-93B3-2DBB-82EA-3742203ACBEA}"/>
                </a:ext>
              </a:extLst>
            </p:cNvPr>
            <p:cNvCxnSpPr>
              <a:cxnSpLocks/>
            </p:cNvCxnSpPr>
            <p:nvPr/>
          </p:nvCxnSpPr>
          <p:spPr>
            <a:xfrm flipH="1">
              <a:off x="7407835" y="5554728"/>
              <a:ext cx="1130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itolo 1">
              <a:extLst>
                <a:ext uri="{FF2B5EF4-FFF2-40B4-BE49-F238E27FC236}">
                  <a16:creationId xmlns:a16="http://schemas.microsoft.com/office/drawing/2014/main" id="{99944785-545B-8DC4-76B9-EB4E5F1391D9}"/>
                </a:ext>
              </a:extLst>
            </p:cNvPr>
            <p:cNvSpPr txBox="1">
              <a:spLocks/>
            </p:cNvSpPr>
            <p:nvPr/>
          </p:nvSpPr>
          <p:spPr>
            <a:xfrm>
              <a:off x="8502636" y="5132504"/>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vero</a:t>
              </a:r>
            </a:p>
          </p:txBody>
        </p:sp>
        <p:sp>
          <p:nvSpPr>
            <p:cNvPr id="186" name="Titolo 1">
              <a:extLst>
                <a:ext uri="{FF2B5EF4-FFF2-40B4-BE49-F238E27FC236}">
                  <a16:creationId xmlns:a16="http://schemas.microsoft.com/office/drawing/2014/main" id="{29EBE68F-EBE4-3D60-47B4-E98AA45B4D92}"/>
                </a:ext>
              </a:extLst>
            </p:cNvPr>
            <p:cNvSpPr txBox="1">
              <a:spLocks/>
            </p:cNvSpPr>
            <p:nvPr/>
          </p:nvSpPr>
          <p:spPr>
            <a:xfrm>
              <a:off x="9555206" y="4153762"/>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falso</a:t>
              </a:r>
            </a:p>
          </p:txBody>
        </p:sp>
        <p:cxnSp>
          <p:nvCxnSpPr>
            <p:cNvPr id="198" name="Connettore 2 197">
              <a:extLst>
                <a:ext uri="{FF2B5EF4-FFF2-40B4-BE49-F238E27FC236}">
                  <a16:creationId xmlns:a16="http://schemas.microsoft.com/office/drawing/2014/main" id="{EB1DEA5E-C9EF-30CF-F35A-9B5A4AA89EF1}"/>
                </a:ext>
              </a:extLst>
            </p:cNvPr>
            <p:cNvCxnSpPr>
              <a:cxnSpLocks/>
            </p:cNvCxnSpPr>
            <p:nvPr/>
          </p:nvCxnSpPr>
          <p:spPr>
            <a:xfrm>
              <a:off x="10793029" y="4442560"/>
              <a:ext cx="0" cy="234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Elaborazione 201">
              <a:extLst>
                <a:ext uri="{FF2B5EF4-FFF2-40B4-BE49-F238E27FC236}">
                  <a16:creationId xmlns:a16="http://schemas.microsoft.com/office/drawing/2014/main" id="{62F55FBB-54E1-E032-76F8-48A2FB5A262E}"/>
                </a:ext>
              </a:extLst>
            </p:cNvPr>
            <p:cNvSpPr/>
            <p:nvPr/>
          </p:nvSpPr>
          <p:spPr>
            <a:xfrm>
              <a:off x="10289079" y="4143445"/>
              <a:ext cx="10163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assegnazione</a:t>
              </a:r>
            </a:p>
          </p:txBody>
        </p:sp>
        <p:sp>
          <p:nvSpPr>
            <p:cNvPr id="208" name="Elaborazione 207">
              <a:extLst>
                <a:ext uri="{FF2B5EF4-FFF2-40B4-BE49-F238E27FC236}">
                  <a16:creationId xmlns:a16="http://schemas.microsoft.com/office/drawing/2014/main" id="{CD4CE6CD-918F-36A0-FF93-DDF8C82F26A5}"/>
                </a:ext>
              </a:extLst>
            </p:cNvPr>
            <p:cNvSpPr/>
            <p:nvPr/>
          </p:nvSpPr>
          <p:spPr>
            <a:xfrm>
              <a:off x="8561690" y="3532234"/>
              <a:ext cx="10163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assegnazione</a:t>
              </a:r>
            </a:p>
          </p:txBody>
        </p:sp>
        <p:cxnSp>
          <p:nvCxnSpPr>
            <p:cNvPr id="223" name="Connettore 2 222">
              <a:extLst>
                <a:ext uri="{FF2B5EF4-FFF2-40B4-BE49-F238E27FC236}">
                  <a16:creationId xmlns:a16="http://schemas.microsoft.com/office/drawing/2014/main" id="{17D6C7C5-AE3A-7D79-5F5C-AE2E5F9852FD}"/>
                </a:ext>
              </a:extLst>
            </p:cNvPr>
            <p:cNvCxnSpPr>
              <a:cxnSpLocks/>
            </p:cNvCxnSpPr>
            <p:nvPr/>
          </p:nvCxnSpPr>
          <p:spPr>
            <a:xfrm flipV="1">
              <a:off x="9573205" y="4389957"/>
              <a:ext cx="609643" cy="7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6" name="Connettore 2 225">
            <a:extLst>
              <a:ext uri="{FF2B5EF4-FFF2-40B4-BE49-F238E27FC236}">
                <a16:creationId xmlns:a16="http://schemas.microsoft.com/office/drawing/2014/main" id="{239A7F77-2741-D702-2FAC-B8A5388B5967}"/>
              </a:ext>
            </a:extLst>
          </p:cNvPr>
          <p:cNvCxnSpPr>
            <a:cxnSpLocks/>
          </p:cNvCxnSpPr>
          <p:nvPr/>
        </p:nvCxnSpPr>
        <p:spPr>
          <a:xfrm>
            <a:off x="9044481" y="3907148"/>
            <a:ext cx="0" cy="24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2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Effect transition="in" filter="fade">
                                      <p:cBhvr>
                                        <p:cTn id="14" dur="1000"/>
                                        <p:tgtEl>
                                          <p:spTgt spid="228"/>
                                        </p:tgtEl>
                                      </p:cBhvr>
                                    </p:animEffect>
                                    <p:anim calcmode="lin" valueType="num">
                                      <p:cBhvr>
                                        <p:cTn id="15" dur="1000" fill="hold"/>
                                        <p:tgtEl>
                                          <p:spTgt spid="228"/>
                                        </p:tgtEl>
                                        <p:attrNameLst>
                                          <p:attrName>ppt_x</p:attrName>
                                        </p:attrNameLst>
                                      </p:cBhvr>
                                      <p:tavLst>
                                        <p:tav tm="0">
                                          <p:val>
                                            <p:strVal val="#ppt_x"/>
                                          </p:val>
                                        </p:tav>
                                        <p:tav tm="100000">
                                          <p:val>
                                            <p:strVal val="#ppt_x"/>
                                          </p:val>
                                        </p:tav>
                                      </p:tavLst>
                                    </p:anim>
                                    <p:anim calcmode="lin" valueType="num">
                                      <p:cBhvr>
                                        <p:cTn id="16"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0"/>
                                        </p:tgtEl>
                                        <p:attrNameLst>
                                          <p:attrName>style.visibility</p:attrName>
                                        </p:attrNameLst>
                                      </p:cBhvr>
                                      <p:to>
                                        <p:strVal val="visible"/>
                                      </p:to>
                                    </p:set>
                                    <p:animEffect transition="in" filter="fade">
                                      <p:cBhvr>
                                        <p:cTn id="21" dur="1000"/>
                                        <p:tgtEl>
                                          <p:spTgt spid="230"/>
                                        </p:tgtEl>
                                      </p:cBhvr>
                                    </p:animEffect>
                                    <p:anim calcmode="lin" valueType="num">
                                      <p:cBhvr>
                                        <p:cTn id="22" dur="1000" fill="hold"/>
                                        <p:tgtEl>
                                          <p:spTgt spid="230"/>
                                        </p:tgtEl>
                                        <p:attrNameLst>
                                          <p:attrName>ppt_x</p:attrName>
                                        </p:attrNameLst>
                                      </p:cBhvr>
                                      <p:tavLst>
                                        <p:tav tm="0">
                                          <p:val>
                                            <p:strVal val="#ppt_x"/>
                                          </p:val>
                                        </p:tav>
                                        <p:tav tm="100000">
                                          <p:val>
                                            <p:strVal val="#ppt_x"/>
                                          </p:val>
                                        </p:tav>
                                      </p:tavLst>
                                    </p:anim>
                                    <p:anim calcmode="lin" valueType="num">
                                      <p:cBhvr>
                                        <p:cTn id="23"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5227171" cy="1364586"/>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PARADIGMI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418049"/>
            <a:ext cx="5067301" cy="95162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paradigma di programmazione è uno stile specifico, costituito da un insieme di regole, logiche, approcci, e funzionalità, al quale il programmatore fa riferimento nell’affrontare, e quindi risolvere, uno specifico problema di natura informatica.</a:t>
            </a: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09600" y="4232821"/>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imperativo: </a:t>
            </a:r>
            <a:r>
              <a:rPr lang="it-IT" sz="1200" dirty="0">
                <a:latin typeface="Verdana" panose="020B0604030504040204" pitchFamily="34" charset="0"/>
                <a:ea typeface="Verdana" panose="020B0604030504040204" pitchFamily="34" charset="0"/>
              </a:rPr>
              <a:t>si struttura come una sequenza di comandi e istruzioni, assimilabili ad un flusso, con i dovuti bivi per gestire casi specifici. “Print“, “</a:t>
            </a:r>
            <a:r>
              <a:rPr lang="it-IT" sz="1200" dirty="0" err="1">
                <a:latin typeface="Verdana" panose="020B0604030504040204" pitchFamily="34" charset="0"/>
                <a:ea typeface="Verdana" panose="020B0604030504040204" pitchFamily="34" charset="0"/>
              </a:rPr>
              <a:t>Run</a:t>
            </a:r>
            <a:r>
              <a:rPr lang="it-IT" sz="1200" dirty="0">
                <a:latin typeface="Verdana" panose="020B0604030504040204" pitchFamily="34" charset="0"/>
                <a:ea typeface="Verdana" panose="020B0604030504040204" pitchFamily="34" charset="0"/>
              </a:rPr>
              <a:t>“, “Do“, “Go“, “End</a:t>
            </a: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09600" y="5669215"/>
            <a:ext cx="5067301" cy="66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object</a:t>
            </a:r>
            <a:r>
              <a:rPr lang="it-IT" sz="1200" b="1" dirty="0">
                <a:latin typeface="Verdana" panose="020B0604030504040204" pitchFamily="34" charset="0"/>
                <a:ea typeface="Verdana" panose="020B0604030504040204" pitchFamily="34" charset="0"/>
              </a:rPr>
              <a:t> </a:t>
            </a:r>
            <a:r>
              <a:rPr lang="it-IT" sz="1200" b="1" dirty="0" err="1">
                <a:latin typeface="Verdana" panose="020B0604030504040204" pitchFamily="34" charset="0"/>
                <a:ea typeface="Verdana" panose="020B0604030504040204" pitchFamily="34" charset="0"/>
              </a:rPr>
              <a:t>oriented</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consiste nella creazione delle classi ( oggetti ).</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609600" y="3449806"/>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procedurale: </a:t>
            </a:r>
            <a:r>
              <a:rPr lang="it-IT" sz="1200" dirty="0">
                <a:latin typeface="Verdana" panose="020B0604030504040204" pitchFamily="34" charset="0"/>
                <a:ea typeface="Verdana" panose="020B0604030504040204" pitchFamily="34" charset="0"/>
              </a:rPr>
              <a:t>consiste nella stesura di un elenco sequenziale di operazioni. Il computer esegue le istruzioni dalla prima all'ultima. Per ogni operazione va scritta un'istruzione.</a:t>
            </a:r>
          </a:p>
        </p:txBody>
      </p:sp>
      <p:sp>
        <p:nvSpPr>
          <p:cNvPr id="12" name="Titolo 1">
            <a:extLst>
              <a:ext uri="{FF2B5EF4-FFF2-40B4-BE49-F238E27FC236}">
                <a16:creationId xmlns:a16="http://schemas.microsoft.com/office/drawing/2014/main" id="{798B0F22-0A81-3E10-212A-34F5CAC27591}"/>
              </a:ext>
            </a:extLst>
          </p:cNvPr>
          <p:cNvSpPr txBox="1">
            <a:spLocks/>
          </p:cNvSpPr>
          <p:nvPr/>
        </p:nvSpPr>
        <p:spPr>
          <a:xfrm>
            <a:off x="609600" y="5049607"/>
            <a:ext cx="5430550" cy="66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strutturato</a:t>
            </a:r>
            <a:r>
              <a:rPr lang="it-IT" sz="1200" dirty="0">
                <a:latin typeface="Verdana" panose="020B0604030504040204" pitchFamily="34" charset="0"/>
                <a:ea typeface="Verdana" panose="020B0604030504040204" pitchFamily="34" charset="0"/>
              </a:rPr>
              <a:t>: introduce le strutture condizionali ( </a:t>
            </a:r>
            <a:r>
              <a:rPr lang="it-IT" sz="1200" dirty="0" err="1">
                <a:latin typeface="Verdana" panose="020B0604030504040204" pitchFamily="34" charset="0"/>
                <a:ea typeface="Verdana" panose="020B0604030504040204" pitchFamily="34" charset="0"/>
              </a:rPr>
              <a:t>if</a:t>
            </a:r>
            <a:r>
              <a:rPr lang="it-IT" sz="1200" dirty="0">
                <a:latin typeface="Verdana" panose="020B0604030504040204" pitchFamily="34" charset="0"/>
                <a:ea typeface="Verdana" panose="020B0604030504040204" pitchFamily="34" charset="0"/>
              </a:rPr>
              <a:t> ) e le strutture cicliche di controllo ( for,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do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97462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21360" y="871760"/>
            <a:ext cx="5227171" cy="1364586"/>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PARADIGMI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721360" y="3402506"/>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funzionale: </a:t>
            </a:r>
            <a:r>
              <a:rPr lang="it-IT" sz="1200" dirty="0">
                <a:latin typeface="Verdana" panose="020B0604030504040204" pitchFamily="34" charset="0"/>
                <a:ea typeface="Verdana" panose="020B0604030504040204" pitchFamily="34" charset="0"/>
              </a:rPr>
              <a:t>è un paradigma di programmazione che, come dice il nome stesso, ruota attorno alla costruzione e applicazione di funzioni.</a:t>
            </a:r>
          </a:p>
        </p:txBody>
      </p:sp>
      <p:sp>
        <p:nvSpPr>
          <p:cNvPr id="3" name="Titolo 1">
            <a:extLst>
              <a:ext uri="{FF2B5EF4-FFF2-40B4-BE49-F238E27FC236}">
                <a16:creationId xmlns:a16="http://schemas.microsoft.com/office/drawing/2014/main" id="{F4247D8F-2BF0-DBA2-66C1-0949FBDFD923}"/>
              </a:ext>
            </a:extLst>
          </p:cNvPr>
          <p:cNvSpPr txBox="1">
            <a:spLocks/>
          </p:cNvSpPr>
          <p:nvPr/>
        </p:nvSpPr>
        <p:spPr>
          <a:xfrm>
            <a:off x="721360" y="2591905"/>
            <a:ext cx="5067301" cy="8891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dichiarativo:</a:t>
            </a:r>
            <a:r>
              <a:rPr lang="it-IT" sz="1200" dirty="0">
                <a:latin typeface="Verdana" panose="020B0604030504040204" pitchFamily="34" charset="0"/>
                <a:ea typeface="Verdana" panose="020B0604030504040204" pitchFamily="34" charset="0"/>
              </a:rPr>
              <a:t> si basa e focalizza sul risultato da ottenere, senza esplicitare direttamente la sequenza puntuale di operazioni necessarie per ottenerlo.</a:t>
            </a:r>
          </a:p>
        </p:txBody>
      </p:sp>
      <p:sp>
        <p:nvSpPr>
          <p:cNvPr id="6" name="Titolo 1">
            <a:extLst>
              <a:ext uri="{FF2B5EF4-FFF2-40B4-BE49-F238E27FC236}">
                <a16:creationId xmlns:a16="http://schemas.microsoft.com/office/drawing/2014/main" id="{45D21898-DBEB-937A-4570-709AC47CD555}"/>
              </a:ext>
            </a:extLst>
          </p:cNvPr>
          <p:cNvSpPr txBox="1">
            <a:spLocks/>
          </p:cNvSpPr>
          <p:nvPr/>
        </p:nvSpPr>
        <p:spPr>
          <a:xfrm>
            <a:off x="721360" y="4214644"/>
            <a:ext cx="5430550" cy="102295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logico: </a:t>
            </a:r>
            <a:r>
              <a:rPr lang="it-IT" sz="1200" dirty="0">
                <a:latin typeface="Verdana" panose="020B0604030504040204" pitchFamily="34" charset="0"/>
                <a:ea typeface="Verdana" panose="020B0604030504040204" pitchFamily="34" charset="0"/>
              </a:rPr>
              <a:t>utilizza un approccio dichiarativo per la soluzione dei problemi. Vengono fatte delle asserzioni logiche, cioè dichiarazioni che forniscono una definizione del problema stabilendo i fatti conosciuti. Le dichiarazioni sono costruite attraverso le relazioni.</a:t>
            </a:r>
          </a:p>
        </p:txBody>
      </p:sp>
    </p:spTree>
    <p:extLst>
      <p:ext uri="{BB962C8B-B14F-4D97-AF65-F5344CB8AC3E}">
        <p14:creationId xmlns:p14="http://schemas.microsoft.com/office/powerpoint/2010/main" val="128997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970289"/>
            <a:ext cx="5067301" cy="75932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L'OOP è un paradigma di programmazione basato sul concetto di oggetti, specifiche strutture di dati all'interno di una classe.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OOP presenta molti vantaggi, i principali sono:</a:t>
            </a:r>
          </a:p>
        </p:txBody>
      </p:sp>
      <p:sp>
        <p:nvSpPr>
          <p:cNvPr id="10" name="Titolo 1">
            <a:extLst>
              <a:ext uri="{FF2B5EF4-FFF2-40B4-BE49-F238E27FC236}">
                <a16:creationId xmlns:a16="http://schemas.microsoft.com/office/drawing/2014/main" id="{7FC88CE8-F185-DEE9-098E-E7B96027F623}"/>
              </a:ext>
            </a:extLst>
          </p:cNvPr>
          <p:cNvSpPr txBox="1">
            <a:spLocks/>
          </p:cNvSpPr>
          <p:nvPr/>
        </p:nvSpPr>
        <p:spPr>
          <a:xfrm>
            <a:off x="800100" y="3815925"/>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aiuta la suddivisione del lavoro all'interno di un team di sviluppo</a:t>
            </a:r>
          </a:p>
        </p:txBody>
      </p:sp>
      <p:sp>
        <p:nvSpPr>
          <p:cNvPr id="3" name="Titolo 1">
            <a:extLst>
              <a:ext uri="{FF2B5EF4-FFF2-40B4-BE49-F238E27FC236}">
                <a16:creationId xmlns:a16="http://schemas.microsoft.com/office/drawing/2014/main" id="{4F1254C1-E2FE-825B-256B-044D97C6DB57}"/>
              </a:ext>
            </a:extLst>
          </p:cNvPr>
          <p:cNvSpPr txBox="1">
            <a:spLocks/>
          </p:cNvSpPr>
          <p:nvPr/>
        </p:nvSpPr>
        <p:spPr>
          <a:xfrm>
            <a:off x="1588770" y="932723"/>
            <a:ext cx="4400550" cy="186416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Object </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Oriented</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Programming</a:t>
            </a:r>
            <a:endParaRPr lang="en-US" sz="4600" cap="all" spc="30" dirty="0">
              <a:latin typeface="+mj-lt"/>
            </a:endParaRP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605790" cy="186416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br>
              <a:rPr lang="en-US" sz="4000" i="1" cap="all" spc="30" dirty="0">
                <a:latin typeface="Verdana" panose="020B0604030504040204" pitchFamily="34" charset="0"/>
                <a:ea typeface="Verdana" panose="020B0604030504040204" pitchFamily="34" charset="0"/>
              </a:rPr>
            </a:br>
            <a:r>
              <a:rPr lang="en-US" sz="4000" i="1" cap="all" spc="30" dirty="0" err="1">
                <a:latin typeface="Verdana" panose="020B0604030504040204" pitchFamily="34" charset="0"/>
                <a:ea typeface="Verdana" panose="020B0604030504040204" pitchFamily="34" charset="0"/>
              </a:rPr>
              <a:t>O</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P</a:t>
            </a:r>
            <a:br>
              <a:rPr lang="en-US" sz="4600" i="1" cap="all" spc="30" dirty="0">
                <a:latin typeface="+mj-lt"/>
              </a:rPr>
            </a:br>
            <a:endParaRPr lang="en-US" sz="4600" cap="all" spc="30" dirty="0">
              <a:latin typeface="+mj-lt"/>
            </a:endParaRPr>
          </a:p>
        </p:txBody>
      </p:sp>
      <p:sp>
        <p:nvSpPr>
          <p:cNvPr id="12" name="Titolo 1">
            <a:extLst>
              <a:ext uri="{FF2B5EF4-FFF2-40B4-BE49-F238E27FC236}">
                <a16:creationId xmlns:a16="http://schemas.microsoft.com/office/drawing/2014/main" id="{8F843086-A9FE-C532-028C-3120F7CCAFDB}"/>
              </a:ext>
            </a:extLst>
          </p:cNvPr>
          <p:cNvSpPr txBox="1">
            <a:spLocks/>
          </p:cNvSpPr>
          <p:nvPr/>
        </p:nvSpPr>
        <p:spPr>
          <a:xfrm>
            <a:off x="800100" y="4317681"/>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permette una facile gestione e manutenzione di progetti di grandi dimensioni</a:t>
            </a: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100" y="4848435"/>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l'organizzazione del codice sotto forma di classi favorisce la modularità e il riuso di codice</a:t>
            </a: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100" y="5379189"/>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codice prodotto è compatto perché riutilizza al meglio componenti di piccole dimensioni</a:t>
            </a:r>
          </a:p>
        </p:txBody>
      </p:sp>
    </p:spTree>
    <p:extLst>
      <p:ext uri="{BB962C8B-B14F-4D97-AF65-F5344CB8AC3E}">
        <p14:creationId xmlns:p14="http://schemas.microsoft.com/office/powerpoint/2010/main" val="297258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415949"/>
            <a:ext cx="5067301" cy="91048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Un oggetto è un'entità dotata di proprietà (ovvero di valori) e di metodi (ovvero di azioni)</a:t>
            </a: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011386"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err="1">
                <a:latin typeface="Verdana" panose="020B0604030504040204" pitchFamily="34" charset="0"/>
                <a:ea typeface="Verdana" panose="020B0604030504040204" pitchFamily="34" charset="0"/>
              </a:rPr>
              <a:t>OGGETTo</a:t>
            </a:r>
            <a:br>
              <a:rPr lang="en-US" sz="4600" i="1" cap="all" spc="30" dirty="0">
                <a:latin typeface="+mj-lt"/>
              </a:rPr>
            </a:br>
            <a:endParaRPr lang="en-US" sz="4600" cap="all" spc="30" dirty="0">
              <a:latin typeface="+mj-lt"/>
            </a:endParaRP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100" y="3514432"/>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metodi:</a:t>
            </a:r>
            <a:r>
              <a:rPr lang="it-IT" sz="1200" dirty="0">
                <a:latin typeface="Verdana" panose="020B0604030504040204" pitchFamily="34" charset="0"/>
                <a:ea typeface="Verdana" panose="020B0604030504040204" pitchFamily="34" charset="0"/>
              </a:rPr>
              <a:t> azioni che l’oggetto è in grado di compiere(funzioni) </a:t>
            </a: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100" y="4150399"/>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proprietà(attributi):</a:t>
            </a:r>
            <a:r>
              <a:rPr lang="it-IT" sz="1200" dirty="0">
                <a:latin typeface="Verdana" panose="020B0604030504040204" pitchFamily="34" charset="0"/>
                <a:ea typeface="Verdana" panose="020B0604030504040204" pitchFamily="34" charset="0"/>
              </a:rPr>
              <a:t> rappresentano i dati dell'oggetto, ovvero le informazioni su cui i metodi possono eseguire le loro elaborazioni.</a:t>
            </a:r>
          </a:p>
        </p:txBody>
      </p:sp>
    </p:spTree>
    <p:extLst>
      <p:ext uri="{BB962C8B-B14F-4D97-AF65-F5344CB8AC3E}">
        <p14:creationId xmlns:p14="http://schemas.microsoft.com/office/powerpoint/2010/main" val="387378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415949"/>
            <a:ext cx="5067301" cy="148168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Classe: </a:t>
            </a:r>
            <a:r>
              <a:rPr lang="it-IT" sz="1200" dirty="0">
                <a:latin typeface="Verdana" panose="020B0604030504040204" pitchFamily="34" charset="0"/>
                <a:ea typeface="Verdana" panose="020B0604030504040204" pitchFamily="34" charset="0"/>
              </a:rPr>
              <a:t>definisce ed implementa al suo interno metodi e proprietà che verranno poi usati per derivare sottoclassi od oggetti che li contengono.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Più oggetti software che hanno le stesse proprietà e gli stessi metodi possono essere raggruppati in una classe ben definita di oggetti. Dunque, una classe rappresenta, sostanzialmente, una categoria particolare di oggetti.</a:t>
            </a: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40055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err="1">
                <a:latin typeface="Verdana" panose="020B0604030504040204" pitchFamily="34" charset="0"/>
                <a:ea typeface="Verdana" panose="020B0604030504040204" pitchFamily="34" charset="0"/>
              </a:rPr>
              <a:t>Classe</a:t>
            </a:r>
            <a:r>
              <a:rPr lang="en-US" sz="2400" i="1" cap="all" spc="30" dirty="0">
                <a:latin typeface="Verdana" panose="020B0604030504040204" pitchFamily="34" charset="0"/>
                <a:ea typeface="Verdana" panose="020B0604030504040204" pitchFamily="34" charset="0"/>
              </a:rPr>
              <a:t> ed INTERFACCIA</a:t>
            </a:r>
            <a:endParaRPr lang="en-US" sz="4600" cap="all" spc="30" dirty="0">
              <a:latin typeface="+mj-lt"/>
            </a:endParaRPr>
          </a:p>
        </p:txBody>
      </p:sp>
      <p:sp>
        <p:nvSpPr>
          <p:cNvPr id="2" name="Titolo 1">
            <a:extLst>
              <a:ext uri="{FF2B5EF4-FFF2-40B4-BE49-F238E27FC236}">
                <a16:creationId xmlns:a16="http://schemas.microsoft.com/office/drawing/2014/main" id="{473680B3-6CAE-D92C-648D-ECC403913AAC}"/>
              </a:ext>
            </a:extLst>
          </p:cNvPr>
          <p:cNvSpPr txBox="1">
            <a:spLocks/>
          </p:cNvSpPr>
          <p:nvPr/>
        </p:nvSpPr>
        <p:spPr>
          <a:xfrm>
            <a:off x="800100" y="4007240"/>
            <a:ext cx="5067301" cy="166455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Interfaccia: </a:t>
            </a:r>
            <a:r>
              <a:rPr lang="it-IT" sz="1200" dirty="0">
                <a:latin typeface="Verdana" panose="020B0604030504040204" pitchFamily="34" charset="0"/>
                <a:ea typeface="Verdana" panose="020B0604030504040204" pitchFamily="34" charset="0"/>
              </a:rPr>
              <a:t>è la definizione del comportamento dei metodi e proprietà che una classe può implementare.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In sostanza, rappresenta una sorta di contratto che fa sì che una classe si impegni a implementare tutti i metodi definiti nell’interfaccia con la quale si è scelto di legare la classe stessa</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1740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011386"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a:latin typeface="Verdana" panose="020B0604030504040204" pitchFamily="34" charset="0"/>
                <a:ea typeface="Verdana" panose="020B0604030504040204" pitchFamily="34" charset="0"/>
              </a:rPr>
              <a:t>PRINCIPI</a:t>
            </a:r>
            <a:br>
              <a:rPr lang="en-US" sz="4600" i="1" cap="all" spc="30" dirty="0">
                <a:latin typeface="+mj-lt"/>
              </a:rPr>
            </a:br>
            <a:endParaRPr lang="en-US" sz="4600" cap="all" spc="30" dirty="0">
              <a:latin typeface="+mj-lt"/>
            </a:endParaRP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099" y="1990698"/>
            <a:ext cx="5067301" cy="160406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Incapsulamento:</a:t>
            </a:r>
            <a:r>
              <a:rPr lang="it-IT" sz="1200" dirty="0">
                <a:latin typeface="Verdana" panose="020B0604030504040204" pitchFamily="34" charset="0"/>
                <a:ea typeface="Verdana" panose="020B0604030504040204" pitchFamily="34" charset="0"/>
              </a:rPr>
              <a:t> è la capacità di mantenere gli elementi dell’oggetto(metodi e proprietà) isolate dal resto del programma. Verranno definiti dei metodi e proprietà, all’interno dell’oggetto, che permetteranno di accedere al resto delle informazioni dall’esterno. Questo limita la necessità di modifiche sull’oggetto e lo rende più sicuro in quanto prima di fornire informazioni o di modificarle ci saranno dei metodi che eseguiranno i controlli necessari.</a:t>
            </a:r>
          </a:p>
          <a:p>
            <a:endParaRPr lang="it-IT" sz="1200" dirty="0">
              <a:latin typeface="Verdana" panose="020B0604030504040204" pitchFamily="34" charset="0"/>
              <a:ea typeface="Verdana" panose="020B0604030504040204" pitchFamily="34" charset="0"/>
            </a:endParaRP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099" y="3608811"/>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Ereditarietà:</a:t>
            </a:r>
            <a:r>
              <a:rPr lang="it-IT" sz="1200" dirty="0">
                <a:latin typeface="Verdana" panose="020B0604030504040204" pitchFamily="34" charset="0"/>
                <a:ea typeface="Verdana" panose="020B0604030504040204" pitchFamily="34" charset="0"/>
              </a:rPr>
              <a:t> le classi derivanti da altre classi, ereditano proprietà e metodi della classe originale creando così una gerarchia di classi.</a:t>
            </a:r>
          </a:p>
        </p:txBody>
      </p:sp>
      <p:sp>
        <p:nvSpPr>
          <p:cNvPr id="3" name="Titolo 1">
            <a:extLst>
              <a:ext uri="{FF2B5EF4-FFF2-40B4-BE49-F238E27FC236}">
                <a16:creationId xmlns:a16="http://schemas.microsoft.com/office/drawing/2014/main" id="{F503C229-23E8-15AA-D2D1-E45AAB0F0B20}"/>
              </a:ext>
            </a:extLst>
          </p:cNvPr>
          <p:cNvSpPr txBox="1">
            <a:spLocks/>
          </p:cNvSpPr>
          <p:nvPr/>
        </p:nvSpPr>
        <p:spPr>
          <a:xfrm>
            <a:off x="800099" y="4362785"/>
            <a:ext cx="5067301" cy="156248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Poliformismo</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la capacità degli oggetti di assumere comportamenti diversi in base al contesto. </a:t>
            </a:r>
          </a:p>
          <a:p>
            <a:pPr marL="628650" lvl="1"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Overloading</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contenere metodi con lo stesso nome ma con firme diverse(la firma è composta dal </a:t>
            </a:r>
            <a:r>
              <a:rPr lang="it-IT" sz="1200" dirty="0" err="1">
                <a:latin typeface="Verdana" panose="020B0604030504040204" pitchFamily="34" charset="0"/>
                <a:ea typeface="Verdana" panose="020B0604030504040204" pitchFamily="34" charset="0"/>
              </a:rPr>
              <a:t>nome,dai</a:t>
            </a:r>
            <a:r>
              <a:rPr lang="it-IT" sz="1200" dirty="0">
                <a:latin typeface="Verdana" panose="020B0604030504040204" pitchFamily="34" charset="0"/>
                <a:ea typeface="Verdana" panose="020B0604030504040204" pitchFamily="34" charset="0"/>
              </a:rPr>
              <a:t> parametri e dal tipo, in alcuni linguaggi anche dal tipo di output). </a:t>
            </a:r>
          </a:p>
          <a:p>
            <a:pPr marL="628650" lvl="1"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Overriding</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si ridefinisce nella classe figlia un metodo che deriva da quella padre</a:t>
            </a:r>
          </a:p>
        </p:txBody>
      </p:sp>
    </p:spTree>
    <p:extLst>
      <p:ext uri="{BB962C8B-B14F-4D97-AF65-F5344CB8AC3E}">
        <p14:creationId xmlns:p14="http://schemas.microsoft.com/office/powerpoint/2010/main" val="231484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506730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300" i="1" cap="all" spc="30" dirty="0">
                <a:latin typeface="Verdana" panose="020B0604030504040204" pitchFamily="34" charset="0"/>
                <a:ea typeface="Verdana" panose="020B0604030504040204" pitchFamily="34" charset="0"/>
              </a:rPr>
              <a:t>COSTRUTTORE e DISTRUTTORE</a:t>
            </a:r>
            <a:br>
              <a:rPr lang="en-US" sz="2300" i="1" cap="all" spc="30" dirty="0">
                <a:latin typeface="+mj-lt"/>
              </a:rPr>
            </a:br>
            <a:endParaRPr lang="en-US" sz="2300" cap="all" spc="30" dirty="0">
              <a:latin typeface="+mj-lt"/>
            </a:endParaRP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099" y="3608811"/>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Distruttore:</a:t>
            </a:r>
            <a:r>
              <a:rPr lang="it-IT" sz="1200" dirty="0">
                <a:latin typeface="Verdana" panose="020B0604030504040204" pitchFamily="34" charset="0"/>
                <a:ea typeface="Verdana" panose="020B0604030504040204" pitchFamily="34" charset="0"/>
              </a:rPr>
              <a:t> metodo della classe che viene utilizzato per rimuovere un oggetto dal programma.</a:t>
            </a: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2638880"/>
            <a:ext cx="5067301" cy="6020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Costruttore: </a:t>
            </a:r>
            <a:r>
              <a:rPr lang="it-IT" sz="1200" dirty="0">
                <a:latin typeface="Verdana" panose="020B0604030504040204" pitchFamily="34" charset="0"/>
                <a:ea typeface="Verdana" panose="020B0604030504040204" pitchFamily="34" charset="0"/>
              </a:rPr>
              <a:t>metodo della classe che viene utilizzato per creare un nuovo oggetto, solitamente ne definisce le di partenza</a:t>
            </a:r>
            <a:r>
              <a:rPr lang="it-IT" sz="1200" b="1" dirty="0">
                <a:latin typeface="Verdana" panose="020B0604030504040204" pitchFamily="34" charset="0"/>
                <a:ea typeface="Verdana" panose="020B0604030504040204" pitchFamily="34" charset="0"/>
              </a:rPr>
              <a:t>.</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871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604846" y="1991369"/>
            <a:ext cx="5067301" cy="9986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dato:</a:t>
            </a:r>
            <a:r>
              <a:rPr lang="it-IT" sz="1200" dirty="0">
                <a:latin typeface="Verdana" panose="020B0604030504040204" pitchFamily="34" charset="0"/>
                <a:ea typeface="Verdana" panose="020B0604030504040204" pitchFamily="34" charset="0"/>
              </a:rPr>
              <a:t> è la rappresentazione di un’informazione.</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Colore occhi </a:t>
            </a:r>
            <a:r>
              <a:rPr lang="it-IT" sz="1200" dirty="0">
                <a:latin typeface="Verdana" panose="020B0604030504040204" pitchFamily="34" charset="0"/>
                <a:ea typeface="Verdana" panose="020B0604030504040204" pitchFamily="34" charset="0"/>
                <a:sym typeface="Wingdings" panose="05000000000000000000" pitchFamily="2" charset="2"/>
              </a:rPr>
              <a:t> marroni</a:t>
            </a:r>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Altezza </a:t>
            </a:r>
            <a:r>
              <a:rPr lang="it-IT" sz="1200" dirty="0">
                <a:latin typeface="Verdana" panose="020B0604030504040204" pitchFamily="34" charset="0"/>
                <a:ea typeface="Verdana" panose="020B0604030504040204" pitchFamily="34" charset="0"/>
                <a:sym typeface="Wingdings" panose="05000000000000000000" pitchFamily="2" charset="2"/>
              </a:rPr>
              <a:t> 1.67</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sym typeface="Wingdings" panose="05000000000000000000" pitchFamily="2" charset="2"/>
              </a:rPr>
              <a:t>Città di residenza  Rimini</a:t>
            </a:r>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9AAA8F0F-8AE5-1AF1-73FC-E433EC2226FC}"/>
              </a:ext>
            </a:extLst>
          </p:cNvPr>
          <p:cNvSpPr txBox="1">
            <a:spLocks/>
          </p:cNvSpPr>
          <p:nvPr/>
        </p:nvSpPr>
        <p:spPr>
          <a:xfrm>
            <a:off x="5604846" y="3010135"/>
            <a:ext cx="5067301" cy="22443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codifica: </a:t>
            </a:r>
            <a:r>
              <a:rPr lang="it-IT" sz="1200" dirty="0">
                <a:latin typeface="Verdana" panose="020B0604030504040204" pitchFamily="34" charset="0"/>
                <a:ea typeface="Verdana" panose="020B0604030504040204" pitchFamily="34" charset="0"/>
              </a:rPr>
              <a:t>il dato viene rappresentato tramite una codifica, simboli, non importa che significato abbiano questi simboli in altri contesti, in una data codifica l'interpretazione deve essere univoca (ed è definita dal sistema di codifica).</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Numero di telefono cellulare</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Codice volo</a:t>
            </a:r>
          </a:p>
        </p:txBody>
      </p:sp>
    </p:spTree>
    <p:extLst>
      <p:ext uri="{BB962C8B-B14F-4D97-AF65-F5344CB8AC3E}">
        <p14:creationId xmlns:p14="http://schemas.microsoft.com/office/powerpoint/2010/main" val="42730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200698"/>
          </a:xfrm>
        </p:spPr>
        <p:txBody>
          <a:bodyPr vert="horz" lIns="91440" tIns="45720" rIns="91440" bIns="45720" rtlCol="0">
            <a:normAutofit fontScale="90000"/>
          </a:bodyPr>
          <a:lstStyle/>
          <a:p>
            <a:r>
              <a:rPr lang="en-US" sz="3600" b="0" i="1" kern="1200" cap="all" spc="30" baseline="0" dirty="0" err="1">
                <a:effectLst/>
                <a:latin typeface="Verdana" panose="020B0604030504040204" pitchFamily="34" charset="0"/>
                <a:ea typeface="Verdana" panose="020B0604030504040204" pitchFamily="34" charset="0"/>
              </a:rPr>
              <a:t>Ruoli</a:t>
            </a: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D5A096B-DB42-F3A5-1D0D-0C42733053EC}"/>
              </a:ext>
            </a:extLst>
          </p:cNvPr>
          <p:cNvSpPr txBox="1">
            <a:spLocks/>
          </p:cNvSpPr>
          <p:nvPr/>
        </p:nvSpPr>
        <p:spPr>
          <a:xfrm>
            <a:off x="685800" y="1480062"/>
            <a:ext cx="5829300" cy="76859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Sviluppatore:</a:t>
            </a:r>
            <a:r>
              <a:rPr lang="it-IT" sz="1200" dirty="0">
                <a:latin typeface="Verdana" panose="020B0604030504040204" pitchFamily="34" charset="0"/>
                <a:ea typeface="Verdana" panose="020B0604030504040204" pitchFamily="34" charset="0"/>
              </a:rPr>
              <a:t> sono sviluppatori coloro che partecipano direttamente allo sviluppo del software, come analisti, progettisti, programmatori, o collaudatori.</a:t>
            </a:r>
          </a:p>
          <a:p>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416433"/>
            <a:ext cx="5829300" cy="99643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Produttore:</a:t>
            </a:r>
            <a:r>
              <a:rPr lang="it-IT" sz="1200" dirty="0">
                <a:latin typeface="Verdana" panose="020B0604030504040204" pitchFamily="34" charset="0"/>
                <a:ea typeface="Verdana" panose="020B0604030504040204" pitchFamily="34" charset="0"/>
              </a:rPr>
              <a:t> per “produttore” del software si intende un’organizzazione che produce software, o una persona che la rappresenta. Uno sviluppatore generalmente `e un dipendente del produttore. </a:t>
            </a:r>
          </a:p>
          <a:p>
            <a:br>
              <a:rPr lang="en-US" sz="1800" i="1" cap="all" spc="30" dirty="0">
                <a:latin typeface="+mj-lt"/>
              </a:rPr>
            </a:br>
            <a:endParaRPr lang="en-US" sz="1800" cap="all" spc="30" dirty="0">
              <a:latin typeface="+mj-lt"/>
            </a:endParaRPr>
          </a:p>
        </p:txBody>
      </p:sp>
      <p:sp>
        <p:nvSpPr>
          <p:cNvPr id="8" name="Titolo 1">
            <a:extLst>
              <a:ext uri="{FF2B5EF4-FFF2-40B4-BE49-F238E27FC236}">
                <a16:creationId xmlns:a16="http://schemas.microsoft.com/office/drawing/2014/main" id="{46B2FBC6-ED3A-1895-ACD1-E1EC22BB95D5}"/>
              </a:ext>
            </a:extLst>
          </p:cNvPr>
          <p:cNvSpPr txBox="1">
            <a:spLocks/>
          </p:cNvSpPr>
          <p:nvPr/>
        </p:nvSpPr>
        <p:spPr>
          <a:xfrm>
            <a:off x="647699" y="3458333"/>
            <a:ext cx="5829300" cy="80886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Committente:</a:t>
            </a:r>
            <a:r>
              <a:rPr lang="it-IT" sz="1200" dirty="0">
                <a:latin typeface="Verdana" panose="020B0604030504040204" pitchFamily="34" charset="0"/>
                <a:ea typeface="Verdana" panose="020B0604030504040204" pitchFamily="34" charset="0"/>
              </a:rPr>
              <a:t> un’organizzazione o persona che chiede al produttore di fornire del software. In alcune occasioni il software non viene commissionato ma messo in vendita dal produttore.</a:t>
            </a: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20148C9E-8AA2-F045-E664-94A89D121054}"/>
              </a:ext>
            </a:extLst>
          </p:cNvPr>
          <p:cNvSpPr txBox="1">
            <a:spLocks/>
          </p:cNvSpPr>
          <p:nvPr/>
        </p:nvSpPr>
        <p:spPr>
          <a:xfrm>
            <a:off x="647699" y="4343397"/>
            <a:ext cx="5829300" cy="13049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Utente:</a:t>
            </a:r>
            <a:r>
              <a:rPr lang="it-IT" sz="1200" dirty="0">
                <a:latin typeface="Verdana" panose="020B0604030504040204" pitchFamily="34" charset="0"/>
                <a:ea typeface="Verdana" panose="020B0604030504040204" pitchFamily="34" charset="0"/>
              </a:rPr>
              <a:t> una persona che usa il software. Generalmente il committente è distinto dagli utenti, ma spesso si userà il termine “utenti” per riferirsi sia agli utenti propriamente detti che al committente, ove non sia necessario fare questa distinzione. L’utente può essere anche un altro programmatore, ad esempio nel caso di una «Libreria».</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14480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Codifiche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604846" y="1991369"/>
            <a:ext cx="5067301" cy="12204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binaria:</a:t>
            </a:r>
            <a:r>
              <a:rPr lang="it-IT" sz="1200" dirty="0">
                <a:latin typeface="Verdana" panose="020B0604030504040204" pitchFamily="34" charset="0"/>
                <a:ea typeface="Verdana" panose="020B0604030504040204" pitchFamily="34" charset="0"/>
              </a:rPr>
              <a:t> l’elemento singolo è chiamato bit e può avere come valori 0 o 1. Quando ne vengono combinati 8 insieme(01001101) si chiama byte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rappresentazione binaria corrisponde al modo fisico con cui i dati sono memorizzati e trasmessi usando i dispositivi digitali.</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9AAA8F0F-8AE5-1AF1-73FC-E433EC2226FC}"/>
              </a:ext>
            </a:extLst>
          </p:cNvPr>
          <p:cNvSpPr txBox="1">
            <a:spLocks/>
          </p:cNvSpPr>
          <p:nvPr/>
        </p:nvSpPr>
        <p:spPr>
          <a:xfrm>
            <a:off x="5604846" y="353591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ASCII (American Standard Code for Information </a:t>
            </a:r>
            <a:r>
              <a:rPr lang="it-IT" sz="1200" b="1" dirty="0" err="1">
                <a:latin typeface="Verdana" panose="020B0604030504040204" pitchFamily="34" charset="0"/>
                <a:ea typeface="Verdana" panose="020B0604030504040204" pitchFamily="34" charset="0"/>
              </a:rPr>
              <a:t>Interchange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utilizza 8 bit quindi permette di rappresentare 2</a:t>
            </a:r>
            <a:r>
              <a:rPr lang="it-IT" sz="1200" baseline="30000" dirty="0">
                <a:latin typeface="Verdana" panose="020B0604030504040204" pitchFamily="34" charset="0"/>
                <a:ea typeface="Verdana" panose="020B0604030504040204" pitchFamily="34" charset="0"/>
              </a:rPr>
              <a:t>8</a:t>
            </a:r>
            <a:r>
              <a:rPr lang="it-IT" sz="1200" dirty="0">
                <a:latin typeface="Verdana" panose="020B0604030504040204" pitchFamily="34" charset="0"/>
                <a:ea typeface="Verdana" panose="020B0604030504040204" pitchFamily="34" charset="0"/>
              </a:rPr>
              <a:t> ovvero 256 caratteri(tra simboli ed alfabeto)</a:t>
            </a:r>
          </a:p>
        </p:txBody>
      </p:sp>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463700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UNICODE: </a:t>
            </a:r>
            <a:r>
              <a:rPr lang="it-IT" sz="1200" dirty="0">
                <a:latin typeface="Verdana" panose="020B0604030504040204" pitchFamily="34" charset="0"/>
                <a:ea typeface="Verdana" panose="020B0604030504040204" pitchFamily="34" charset="0"/>
              </a:rPr>
              <a:t>utilizza 16 bit quindi permette di rappresentare 2</a:t>
            </a:r>
            <a:r>
              <a:rPr lang="it-IT" sz="1200" baseline="30000" dirty="0">
                <a:latin typeface="Verdana" panose="020B0604030504040204" pitchFamily="34" charset="0"/>
                <a:ea typeface="Verdana" panose="020B0604030504040204" pitchFamily="34" charset="0"/>
              </a:rPr>
              <a:t>16</a:t>
            </a:r>
            <a:r>
              <a:rPr lang="it-IT" sz="1200" dirty="0">
                <a:latin typeface="Verdana" panose="020B0604030504040204" pitchFamily="34" charset="0"/>
                <a:ea typeface="Verdana" panose="020B0604030504040204" pitchFamily="34" charset="0"/>
              </a:rPr>
              <a:t> ovvero 65536 caratteri(tra simboli ed alfabeto). I primi 127 caratteri sono gli stessi del codice ASCII, al quale vengono aggiunti i caratteri </a:t>
            </a:r>
            <a:r>
              <a:rPr lang="it-IT" sz="1200" dirty="0" err="1">
                <a:latin typeface="Verdana" panose="020B0604030504040204" pitchFamily="34" charset="0"/>
                <a:ea typeface="Verdana" panose="020B0604030504040204" pitchFamily="34" charset="0"/>
              </a:rPr>
              <a:t>arabi,greco,matematici,grafici</a:t>
            </a:r>
            <a:r>
              <a:rPr lang="it-IT" sz="1200" dirty="0">
                <a:latin typeface="Verdana" panose="020B0604030504040204" pitchFamily="34" charset="0"/>
                <a:ea typeface="Verdana" panose="020B0604030504040204" pitchFamily="34" charset="0"/>
              </a:rPr>
              <a:t>)</a:t>
            </a:r>
          </a:p>
        </p:txBody>
      </p:sp>
      <p:pic>
        <p:nvPicPr>
          <p:cNvPr id="7" name="Immagine 6" descr="Immagine che contiene testo, schermata&#10;&#10;Descrizione generata automaticamente">
            <a:extLst>
              <a:ext uri="{FF2B5EF4-FFF2-40B4-BE49-F238E27FC236}">
                <a16:creationId xmlns:a16="http://schemas.microsoft.com/office/drawing/2014/main" id="{794893EF-0D5E-3983-278B-2B1628E63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91" y="709659"/>
            <a:ext cx="4839732" cy="2456451"/>
          </a:xfrm>
          <a:prstGeom prst="rect">
            <a:avLst/>
          </a:prstGeom>
        </p:spPr>
      </p:pic>
      <p:pic>
        <p:nvPicPr>
          <p:cNvPr id="9" name="Immagine 8" descr="Immagine che contiene testo, numero, schermata, Carattere&#10;&#10;Descrizione generata automaticamente">
            <a:extLst>
              <a:ext uri="{FF2B5EF4-FFF2-40B4-BE49-F238E27FC236}">
                <a16:creationId xmlns:a16="http://schemas.microsoft.com/office/drawing/2014/main" id="{09EA8CE8-3468-862F-5C63-08FACD5FF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961" y="2750343"/>
            <a:ext cx="4248150" cy="3186113"/>
          </a:xfrm>
          <a:prstGeom prst="rect">
            <a:avLst/>
          </a:prstGeom>
        </p:spPr>
      </p:pic>
    </p:spTree>
    <p:extLst>
      <p:ext uri="{BB962C8B-B14F-4D97-AF65-F5344CB8AC3E}">
        <p14:creationId xmlns:p14="http://schemas.microsoft.com/office/powerpoint/2010/main" val="119571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Codifiche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13383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UNICODE: </a:t>
            </a:r>
            <a:r>
              <a:rPr lang="it-IT" sz="1200" dirty="0">
                <a:latin typeface="Verdana" panose="020B0604030504040204" pitchFamily="34" charset="0"/>
                <a:ea typeface="Verdana" panose="020B0604030504040204" pitchFamily="34" charset="0"/>
              </a:rPr>
              <a:t>utilizza 16 bit quindi permette di rappresentare 2</a:t>
            </a:r>
            <a:r>
              <a:rPr lang="it-IT" sz="1200" baseline="30000" dirty="0">
                <a:latin typeface="Verdana" panose="020B0604030504040204" pitchFamily="34" charset="0"/>
                <a:ea typeface="Verdana" panose="020B0604030504040204" pitchFamily="34" charset="0"/>
              </a:rPr>
              <a:t>16</a:t>
            </a:r>
            <a:r>
              <a:rPr lang="it-IT" sz="1200" dirty="0">
                <a:latin typeface="Verdana" panose="020B0604030504040204" pitchFamily="34" charset="0"/>
                <a:ea typeface="Verdana" panose="020B0604030504040204" pitchFamily="34" charset="0"/>
              </a:rPr>
              <a:t> ovvero 65536 caratteri(tra simboli ed alfabeto). I primi 127 caratteri sono gli stessi del codice ASCII, al quale vengono aggiunti i caratteri </a:t>
            </a:r>
            <a:r>
              <a:rPr lang="it-IT" sz="1200" dirty="0" err="1">
                <a:latin typeface="Verdana" panose="020B0604030504040204" pitchFamily="34" charset="0"/>
                <a:ea typeface="Verdana" panose="020B0604030504040204" pitchFamily="34" charset="0"/>
              </a:rPr>
              <a:t>arabi,greco,matematici,grafici</a:t>
            </a:r>
            <a:r>
              <a:rPr lang="it-IT" sz="1200" dirty="0">
                <a:latin typeface="Verdana" panose="020B0604030504040204" pitchFamily="34" charset="0"/>
                <a:ea typeface="Verdana" panose="020B0604030504040204" pitchFamily="34" charset="0"/>
              </a:rPr>
              <a:t>)</a:t>
            </a:r>
          </a:p>
        </p:txBody>
      </p:sp>
      <p:pic>
        <p:nvPicPr>
          <p:cNvPr id="8" name="Immagine 7">
            <a:extLst>
              <a:ext uri="{FF2B5EF4-FFF2-40B4-BE49-F238E27FC236}">
                <a16:creationId xmlns:a16="http://schemas.microsoft.com/office/drawing/2014/main" id="{DD72DFEF-05A3-9FB8-1A8D-58CD2AF16190}"/>
              </a:ext>
            </a:extLst>
          </p:cNvPr>
          <p:cNvPicPr>
            <a:picLocks noChangeAspect="1"/>
          </p:cNvPicPr>
          <p:nvPr/>
        </p:nvPicPr>
        <p:blipFill>
          <a:blip r:embed="rId4"/>
          <a:stretch>
            <a:fillRect/>
          </a:stretch>
        </p:blipFill>
        <p:spPr>
          <a:xfrm>
            <a:off x="796119" y="463159"/>
            <a:ext cx="3147231" cy="2394882"/>
          </a:xfrm>
          <a:prstGeom prst="rect">
            <a:avLst/>
          </a:prstGeom>
        </p:spPr>
      </p:pic>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3520440"/>
            <a:ext cx="5067301" cy="21831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Esadecimale: </a:t>
            </a:r>
            <a:r>
              <a:rPr lang="it-IT" sz="1200" dirty="0">
                <a:latin typeface="Verdana" panose="020B0604030504040204" pitchFamily="34" charset="0"/>
                <a:ea typeface="Verdana" panose="020B0604030504040204" pitchFamily="34" charset="0"/>
              </a:rPr>
              <a:t>è una codifica formato dalle prime 10 cifre(0-9) e dalle prime 6 lettere dell’alfabeto(A-F).</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Facilita la leggibilità di grandi numeri o lunghe sequenze di bit i quali vengono raggruppati per quattro bit ciascuno e convertiti in numeri </a:t>
            </a:r>
            <a:r>
              <a:rPr lang="it-IT" sz="1200" dirty="0" err="1">
                <a:latin typeface="Verdana" panose="020B0604030504040204" pitchFamily="34" charset="0"/>
                <a:ea typeface="Verdana" panose="020B0604030504040204" pitchFamily="34" charset="0"/>
              </a:rPr>
              <a:t>esadecimali.Sono</a:t>
            </a:r>
            <a:r>
              <a:rPr lang="it-IT" sz="1200" dirty="0">
                <a:latin typeface="Verdana" panose="020B0604030504040204" pitchFamily="34" charset="0"/>
                <a:ea typeface="Verdana" panose="020B0604030504040204" pitchFamily="34" charset="0"/>
              </a:rPr>
              <a:t> quindi una forma più compatta di rappresentazione di sequenze di bit.</a:t>
            </a:r>
          </a:p>
        </p:txBody>
      </p:sp>
      <p:pic>
        <p:nvPicPr>
          <p:cNvPr id="12" name="Immagine 11" descr="Immagine che contiene testo, numero, ricevuta&#10;&#10;Descrizione generata automaticamente">
            <a:extLst>
              <a:ext uri="{FF2B5EF4-FFF2-40B4-BE49-F238E27FC236}">
                <a16:creationId xmlns:a16="http://schemas.microsoft.com/office/drawing/2014/main" id="{901543BE-84CF-4C21-CEF7-DD295B9BE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349" y="2858041"/>
            <a:ext cx="3792926" cy="2967152"/>
          </a:xfrm>
          <a:prstGeom prst="rect">
            <a:avLst/>
          </a:prstGeom>
        </p:spPr>
      </p:pic>
      <p:pic>
        <p:nvPicPr>
          <p:cNvPr id="14" name="Immagine 13">
            <a:extLst>
              <a:ext uri="{FF2B5EF4-FFF2-40B4-BE49-F238E27FC236}">
                <a16:creationId xmlns:a16="http://schemas.microsoft.com/office/drawing/2014/main" id="{A5DD2C02-94B0-F097-AE15-35822C92EB27}"/>
              </a:ext>
            </a:extLst>
          </p:cNvPr>
          <p:cNvPicPr>
            <a:picLocks noChangeAspect="1"/>
          </p:cNvPicPr>
          <p:nvPr/>
        </p:nvPicPr>
        <p:blipFill>
          <a:blip r:embed="rId6"/>
          <a:stretch>
            <a:fillRect/>
          </a:stretch>
        </p:blipFill>
        <p:spPr>
          <a:xfrm>
            <a:off x="456965" y="4014605"/>
            <a:ext cx="4300889" cy="2476636"/>
          </a:xfrm>
          <a:prstGeom prst="rect">
            <a:avLst/>
          </a:prstGeom>
        </p:spPr>
      </p:pic>
    </p:spTree>
    <p:extLst>
      <p:ext uri="{BB962C8B-B14F-4D97-AF65-F5344CB8AC3E}">
        <p14:creationId xmlns:p14="http://schemas.microsoft.com/office/powerpoint/2010/main" val="58249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Data Type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133835"/>
            <a:ext cx="5067301" cy="13866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data </a:t>
            </a:r>
            <a:r>
              <a:rPr lang="it-IT" sz="1200" dirty="0" err="1">
                <a:latin typeface="Verdana" panose="020B0604030504040204" pitchFamily="34" charset="0"/>
                <a:ea typeface="Verdana" panose="020B0604030504040204" pitchFamily="34" charset="0"/>
              </a:rPr>
              <a:t>type</a:t>
            </a:r>
            <a:r>
              <a:rPr lang="it-IT" sz="1200" dirty="0">
                <a:latin typeface="Verdana" panose="020B0604030504040204" pitchFamily="34" charset="0"/>
                <a:ea typeface="Verdana" panose="020B0604030504040204" pitchFamily="34" charset="0"/>
              </a:rPr>
              <a:t> sono un attributo associato ai dati che dice a un computer come interpretare il suo valore. I tipi di dati assicurano che la raccolta dei dati nel formato preferito permetta al valore di ciascuno di essi di soddisfare le aspettative.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Esempi di Data </a:t>
            </a:r>
            <a:r>
              <a:rPr lang="it-IT" sz="1200" dirty="0" err="1">
                <a:latin typeface="Verdana" panose="020B0604030504040204" pitchFamily="34" charset="0"/>
                <a:ea typeface="Verdana" panose="020B0604030504040204" pitchFamily="34" charset="0"/>
              </a:rPr>
              <a:t>Type</a:t>
            </a:r>
            <a:endParaRPr lang="it-IT" sz="1200" dirty="0">
              <a:latin typeface="Verdana" panose="020B0604030504040204" pitchFamily="34" charset="0"/>
              <a:ea typeface="Verdana" panose="020B0604030504040204" pitchFamily="34" charset="0"/>
            </a:endParaRPr>
          </a:p>
        </p:txBody>
      </p:sp>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3520440"/>
            <a:ext cx="5067301" cy="6972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numerici:</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integer</a:t>
            </a:r>
            <a:r>
              <a:rPr lang="it-IT" sz="1200" dirty="0">
                <a:latin typeface="Verdana" panose="020B0604030504040204" pitchFamily="34" charset="0"/>
                <a:ea typeface="Verdana" panose="020B0604030504040204" pitchFamily="34" charset="0"/>
                <a:sym typeface="Wingdings" panose="05000000000000000000" pitchFamily="2" charset="2"/>
              </a:rPr>
              <a:t> 1</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decimal</a:t>
            </a:r>
            <a:r>
              <a:rPr lang="it-IT" sz="1200" dirty="0">
                <a:latin typeface="Verdana" panose="020B0604030504040204" pitchFamily="34" charset="0"/>
                <a:ea typeface="Verdana" panose="020B0604030504040204" pitchFamily="34" charset="0"/>
                <a:sym typeface="Wingdings" panose="05000000000000000000" pitchFamily="2" charset="2"/>
              </a:rPr>
              <a:t> 6,23</a:t>
            </a:r>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97D3C1-68CF-CBB6-4369-42DD0086DE5E}"/>
              </a:ext>
            </a:extLst>
          </p:cNvPr>
          <p:cNvSpPr txBox="1">
            <a:spLocks/>
          </p:cNvSpPr>
          <p:nvPr/>
        </p:nvSpPr>
        <p:spPr>
          <a:xfrm>
            <a:off x="5604845" y="4309110"/>
            <a:ext cx="5067301" cy="6972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caratteri e stringhe:</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char</a:t>
            </a:r>
            <a:r>
              <a:rPr lang="it-IT" sz="1200" dirty="0">
                <a:latin typeface="Verdana" panose="020B0604030504040204" pitchFamily="34" charset="0"/>
                <a:ea typeface="Verdana" panose="020B0604030504040204" pitchFamily="34" charset="0"/>
                <a:sym typeface="Wingdings" panose="05000000000000000000" pitchFamily="2" charset="2"/>
              </a:rPr>
              <a:t> ‘C’</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sym typeface="Wingdings" panose="05000000000000000000" pitchFamily="2" charset="2"/>
              </a:rPr>
              <a:t>string</a:t>
            </a:r>
            <a:r>
              <a:rPr lang="it-IT" sz="1200" dirty="0">
                <a:latin typeface="Verdana" panose="020B0604030504040204" pitchFamily="34" charset="0"/>
                <a:ea typeface="Verdana" panose="020B0604030504040204" pitchFamily="34" charset="0"/>
                <a:sym typeface="Wingdings" panose="05000000000000000000" pitchFamily="2" charset="2"/>
              </a:rPr>
              <a:t> ‘Hello!’</a:t>
            </a: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32C42E5B-7891-CE36-EDAE-F1A029D8AE60}"/>
              </a:ext>
            </a:extLst>
          </p:cNvPr>
          <p:cNvSpPr txBox="1">
            <a:spLocks/>
          </p:cNvSpPr>
          <p:nvPr/>
        </p:nvSpPr>
        <p:spPr>
          <a:xfrm>
            <a:off x="5604844" y="5006340"/>
            <a:ext cx="5067301" cy="36576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boolean</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True o False</a:t>
            </a:r>
          </a:p>
        </p:txBody>
      </p:sp>
    </p:spTree>
    <p:extLst>
      <p:ext uri="{BB962C8B-B14F-4D97-AF65-F5344CB8AC3E}">
        <p14:creationId xmlns:p14="http://schemas.microsoft.com/office/powerpoint/2010/main" val="4153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322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065255"/>
            <a:ext cx="5067301" cy="82653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sistema di controllo di versione (VCS) consente di gestire le modifiche apportate ai file di un su cui tipicamente lavorano più persone. Scopo di un VCS è quello di realizzare una corretta gestione  delle modifiche garantendo:</a:t>
            </a:r>
          </a:p>
        </p:txBody>
      </p:sp>
      <p:sp>
        <p:nvSpPr>
          <p:cNvPr id="6" name="Titolo 1">
            <a:extLst>
              <a:ext uri="{FF2B5EF4-FFF2-40B4-BE49-F238E27FC236}">
                <a16:creationId xmlns:a16="http://schemas.microsoft.com/office/drawing/2014/main" id="{55841E47-57CF-3202-D8BC-58D894A28FAF}"/>
              </a:ext>
            </a:extLst>
          </p:cNvPr>
          <p:cNvSpPr txBox="1">
            <a:spLocks/>
          </p:cNvSpPr>
          <p:nvPr/>
        </p:nvSpPr>
        <p:spPr>
          <a:xfrm>
            <a:off x="5604846" y="3043083"/>
            <a:ext cx="5067301" cy="47735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reversibilità</a:t>
            </a:r>
            <a:r>
              <a:rPr lang="it-IT" sz="1200" dirty="0">
                <a:latin typeface="Verdana" panose="020B0604030504040204" pitchFamily="34" charset="0"/>
                <a:ea typeface="Verdana" panose="020B0604030504040204" pitchFamily="34" charset="0"/>
              </a:rPr>
              <a:t>: capacità di poter sempre di tornare ad un qualsiasi punto della storia del codice.</a:t>
            </a:r>
          </a:p>
        </p:txBody>
      </p:sp>
      <p:sp>
        <p:nvSpPr>
          <p:cNvPr id="7" name="Titolo 1">
            <a:extLst>
              <a:ext uri="{FF2B5EF4-FFF2-40B4-BE49-F238E27FC236}">
                <a16:creationId xmlns:a16="http://schemas.microsoft.com/office/drawing/2014/main" id="{C4E3BF76-9E38-45D8-D467-531F5D329BC2}"/>
              </a:ext>
            </a:extLst>
          </p:cNvPr>
          <p:cNvSpPr txBox="1">
            <a:spLocks/>
          </p:cNvSpPr>
          <p:nvPr/>
        </p:nvSpPr>
        <p:spPr>
          <a:xfrm>
            <a:off x="5604845" y="3634740"/>
            <a:ext cx="5067301" cy="60578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concorrenza:</a:t>
            </a:r>
            <a:r>
              <a:rPr lang="it-IT" sz="1200" dirty="0">
                <a:latin typeface="Verdana" panose="020B0604030504040204" pitchFamily="34" charset="0"/>
                <a:ea typeface="Verdana" panose="020B0604030504040204" pitchFamily="34" charset="0"/>
              </a:rPr>
              <a:t> permette a più persone di apportare modifiche allo stesso progetto facilitando il processo di integrazione di pezzi di codice.</a:t>
            </a:r>
          </a:p>
        </p:txBody>
      </p:sp>
      <p:sp>
        <p:nvSpPr>
          <p:cNvPr id="8" name="Titolo 1">
            <a:extLst>
              <a:ext uri="{FF2B5EF4-FFF2-40B4-BE49-F238E27FC236}">
                <a16:creationId xmlns:a16="http://schemas.microsoft.com/office/drawing/2014/main" id="{BB95DF81-0D58-68FC-BA10-03D13785336A}"/>
              </a:ext>
            </a:extLst>
          </p:cNvPr>
          <p:cNvSpPr txBox="1">
            <a:spLocks/>
          </p:cNvSpPr>
          <p:nvPr/>
        </p:nvSpPr>
        <p:spPr>
          <a:xfrm>
            <a:off x="5604845" y="4420710"/>
            <a:ext cx="5067301" cy="47735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annotazione:</a:t>
            </a:r>
            <a:r>
              <a:rPr lang="it-IT" sz="1200" dirty="0">
                <a:latin typeface="Verdana" panose="020B0604030504040204" pitchFamily="34" charset="0"/>
                <a:ea typeface="Verdana" panose="020B0604030504040204" pitchFamily="34" charset="0"/>
              </a:rPr>
              <a:t> consente di aggiungere spiegazioni e riflessioni ulteriori alle modifiche apportate.</a:t>
            </a:r>
          </a:p>
        </p:txBody>
      </p:sp>
    </p:spTree>
    <p:extLst>
      <p:ext uri="{BB962C8B-B14F-4D97-AF65-F5344CB8AC3E}">
        <p14:creationId xmlns:p14="http://schemas.microsoft.com/office/powerpoint/2010/main" val="40630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57668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GIT</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9" name="Titolo 1">
            <a:extLst>
              <a:ext uri="{FF2B5EF4-FFF2-40B4-BE49-F238E27FC236}">
                <a16:creationId xmlns:a16="http://schemas.microsoft.com/office/drawing/2014/main" id="{4FA87BF8-D7EE-24BA-D55D-F8938BA1D9EC}"/>
              </a:ext>
            </a:extLst>
          </p:cNvPr>
          <p:cNvSpPr txBox="1">
            <a:spLocks/>
          </p:cNvSpPr>
          <p:nvPr/>
        </p:nvSpPr>
        <p:spPr>
          <a:xfrm>
            <a:off x="5604846" y="2531729"/>
            <a:ext cx="5067301" cy="13716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err="1">
                <a:latin typeface="Verdana" panose="020B0604030504040204" pitchFamily="34" charset="0"/>
                <a:ea typeface="Verdana" panose="020B0604030504040204" pitchFamily="34" charset="0"/>
              </a:rPr>
              <a:t>Git</a:t>
            </a:r>
            <a:r>
              <a:rPr lang="it-IT" sz="1200" dirty="0">
                <a:latin typeface="Verdana" panose="020B0604030504040204" pitchFamily="34" charset="0"/>
                <a:ea typeface="Verdana" panose="020B0604030504040204" pitchFamily="34" charset="0"/>
              </a:rPr>
              <a:t> è Sistemi di Controllo di Versione Distribuiti (DVCS) dei file. </a:t>
            </a:r>
          </a:p>
          <a:p>
            <a:r>
              <a:rPr lang="it-IT" sz="1200" dirty="0">
                <a:latin typeface="Verdana" panose="020B0604030504040204" pitchFamily="34" charset="0"/>
                <a:ea typeface="Verdana" panose="020B0604030504040204" pitchFamily="34" charset="0"/>
              </a:rPr>
              <a:t>Viene creata una copia identica dell’archivio (repository) presente sul server nei client. Se un server smettesse di funzionare e se i sistemi interagissero tramite questo server, il repository di un qualsiasi client potrebbe essere copiato sul server per ripristinarlo. Ogni clone è proprio un backup completo di tutti i dati.</a:t>
            </a:r>
          </a:p>
        </p:txBody>
      </p:sp>
      <p:pic>
        <p:nvPicPr>
          <p:cNvPr id="4" name="Immagine 3" descr="Immagine che contiene schermata, testo, diagramma, linea&#10;&#10;Descrizione generata automaticamente">
            <a:extLst>
              <a:ext uri="{FF2B5EF4-FFF2-40B4-BE49-F238E27FC236}">
                <a16:creationId xmlns:a16="http://schemas.microsoft.com/office/drawing/2014/main" id="{B8BC3B8E-4686-2E7C-3AEA-7ED5369C1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720" y="3869451"/>
            <a:ext cx="3782994" cy="2127934"/>
          </a:xfrm>
          <a:prstGeom prst="rect">
            <a:avLst/>
          </a:prstGeom>
        </p:spPr>
      </p:pic>
    </p:spTree>
    <p:extLst>
      <p:ext uri="{BB962C8B-B14F-4D97-AF65-F5344CB8AC3E}">
        <p14:creationId xmlns:p14="http://schemas.microsoft.com/office/powerpoint/2010/main" val="2487740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69852" y="870596"/>
            <a:ext cx="4887382" cy="882004"/>
          </a:xfrm>
        </p:spPr>
        <p:txBody>
          <a:bodyPr vert="horz" lIns="91440" tIns="45720" rIns="91440" bIns="45720" rtlCol="0">
            <a:normAutofit fontScale="90000"/>
          </a:bodyPr>
          <a:lstStyle/>
          <a:p>
            <a:r>
              <a:rPr lang="en-US" i="1" cap="all" spc="30" dirty="0">
                <a:latin typeface="Verdana" panose="020B0604030504040204" pitchFamily="34" charset="0"/>
                <a:ea typeface="Verdana" panose="020B0604030504040204" pitchFamily="34" charset="0"/>
                <a:cs typeface="+mj-cs"/>
              </a:rPr>
              <a:t>Fonti</a:t>
            </a:r>
            <a:br>
              <a:rPr lang="en-US" b="0" i="1" kern="1200" cap="all" spc="30" baseline="0" dirty="0">
                <a:effectLst/>
                <a:latin typeface="+mj-lt"/>
                <a:ea typeface="+mj-ea"/>
                <a:cs typeface="+mj-cs"/>
              </a:rPr>
            </a:br>
            <a:endParaRPr lang="en-US"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753414" y="1899295"/>
            <a:ext cx="6142685" cy="3781357"/>
          </a:xfrm>
        </p:spPr>
        <p:txBody>
          <a:bodyPr vert="horz" lIns="91440" tIns="45720" rIns="91440" bIns="45720" rtlCol="0" anchor="t" anchorCtr="0">
            <a:normAutofit/>
          </a:bodyPr>
          <a:lstStyle/>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Dispense didattiche «fondamenti di programmazione ed ingenerai del software» Claudio Rossi</a:t>
            </a:r>
          </a:p>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FONDAMENTI DI INGEGNERIA DEL SOFTWARE Corso di Informatica Università degli studi di Trieste</a:t>
            </a:r>
          </a:p>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INGEGNERIA DEL SOFTWARE Corso di Informatica Università degli studi di Pisa</a:t>
            </a:r>
          </a:p>
          <a:p>
            <a:pPr marL="171450" indent="-171450">
              <a:lnSpc>
                <a:spcPct val="100000"/>
              </a:lnSpc>
              <a:buFont typeface="Arial" panose="020B0604020202020204" pitchFamily="34" charset="0"/>
              <a:buChar char="•"/>
            </a:pPr>
            <a:r>
              <a:rPr lang="it-IT" sz="1300" dirty="0" err="1">
                <a:latin typeface="Verdana" panose="020B0604030504040204" pitchFamily="34" charset="0"/>
                <a:ea typeface="Verdana" panose="020B0604030504040204" pitchFamily="34" charset="0"/>
              </a:rPr>
              <a:t>DeVLearninG</a:t>
            </a:r>
            <a:endParaRPr lang="it-IT" sz="1300" dirty="0">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r>
              <a:rPr lang="en-US" sz="1300" dirty="0" err="1">
                <a:latin typeface="Verdana" panose="020B0604030504040204" pitchFamily="34" charset="0"/>
                <a:ea typeface="Verdana" panose="020B0604030504040204" pitchFamily="34" charset="0"/>
              </a:rPr>
              <a:t>Fondamenti</a:t>
            </a:r>
            <a:r>
              <a:rPr lang="en-US" sz="1300" dirty="0">
                <a:latin typeface="Verdana" panose="020B0604030504040204" pitchFamily="34" charset="0"/>
                <a:ea typeface="Verdana" panose="020B0604030504040204" pitchFamily="34" charset="0"/>
              </a:rPr>
              <a:t> di informatica </a:t>
            </a:r>
            <a:r>
              <a:rPr lang="en-US" sz="1300" dirty="0" err="1">
                <a:latin typeface="Verdana" panose="020B0604030504040204" pitchFamily="34" charset="0"/>
                <a:ea typeface="Verdana" panose="020B0604030504040204" pitchFamily="34" charset="0"/>
              </a:rPr>
              <a:t>Università</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degli</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studi</a:t>
            </a:r>
            <a:r>
              <a:rPr lang="en-US" sz="1300" dirty="0">
                <a:latin typeface="Verdana" panose="020B0604030504040204" pitchFamily="34" charset="0"/>
                <a:ea typeface="Verdana" panose="020B0604030504040204" pitchFamily="34" charset="0"/>
              </a:rPr>
              <a:t> di Salerno</a:t>
            </a:r>
          </a:p>
          <a:p>
            <a:pPr marL="171450" indent="-171450">
              <a:lnSpc>
                <a:spcPct val="100000"/>
              </a:lnSpc>
              <a:buFont typeface="Arial" panose="020B0604020202020204" pitchFamily="34" charset="0"/>
              <a:buChar char="•"/>
            </a:pPr>
            <a:r>
              <a:rPr lang="en-US" sz="1300" dirty="0" err="1">
                <a:latin typeface="Verdana" panose="020B0604030504040204" pitchFamily="34" charset="0"/>
                <a:ea typeface="Verdana" panose="020B0604030504040204" pitchFamily="34" charset="0"/>
              </a:rPr>
              <a:t>Fondamenti</a:t>
            </a:r>
            <a:r>
              <a:rPr lang="en-US" sz="1300" dirty="0">
                <a:latin typeface="Verdana" panose="020B0604030504040204" pitchFamily="34" charset="0"/>
                <a:ea typeface="Verdana" panose="020B0604030504040204" pitchFamily="34" charset="0"/>
              </a:rPr>
              <a:t> di informatica </a:t>
            </a:r>
            <a:r>
              <a:rPr lang="en-US" sz="1300" dirty="0" err="1">
                <a:latin typeface="Verdana" panose="020B0604030504040204" pitchFamily="34" charset="0"/>
                <a:ea typeface="Verdana" panose="020B0604030504040204" pitchFamily="34" charset="0"/>
              </a:rPr>
              <a:t>Università</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degli</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studi</a:t>
            </a:r>
            <a:r>
              <a:rPr lang="en-US" sz="1300" dirty="0">
                <a:latin typeface="Verdana" panose="020B0604030504040204" pitchFamily="34" charset="0"/>
                <a:ea typeface="Verdana" panose="020B0604030504040204" pitchFamily="34" charset="0"/>
              </a:rPr>
              <a:t> di Catania</a:t>
            </a:r>
          </a:p>
          <a:p>
            <a:pPr marL="171450" indent="-171450">
              <a:lnSpc>
                <a:spcPct val="100000"/>
              </a:lnSpc>
              <a:buFont typeface="Arial" panose="020B0604020202020204" pitchFamily="34" charset="0"/>
              <a:buChar char="•"/>
            </a:pPr>
            <a:r>
              <a:rPr lang="en-US" sz="1300" dirty="0">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www.html.it</a:t>
            </a:r>
            <a:endParaRPr lang="en-US" sz="1300" dirty="0">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r>
              <a:rPr lang="en-US" sz="1300" dirty="0">
                <a:latin typeface="Verdana" panose="020B0604030504040204" pitchFamily="34" charset="0"/>
                <a:ea typeface="Verdana" panose="020B0604030504040204" pitchFamily="34" charset="0"/>
              </a:rPr>
              <a:t>https://git-scm.com/</a:t>
            </a:r>
          </a:p>
        </p:txBody>
      </p:sp>
      <p:cxnSp>
        <p:nvCxnSpPr>
          <p:cNvPr id="89"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7068546" y="1066800"/>
            <a:ext cx="3350807" cy="4724398"/>
          </a:xfrm>
          <a:prstGeom prst="rect">
            <a:avLst/>
          </a:prstGeom>
        </p:spPr>
      </p:pic>
      <p:cxnSp>
        <p:nvCxnSpPr>
          <p:cNvPr id="90"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43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PROPRIETA’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790575" y="2375412"/>
            <a:ext cx="5924550" cy="3201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Correttezza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software produce il risultato atteso.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3" name="Titolo 1">
            <a:extLst>
              <a:ext uri="{FF2B5EF4-FFF2-40B4-BE49-F238E27FC236}">
                <a16:creationId xmlns:a16="http://schemas.microsoft.com/office/drawing/2014/main" id="{C9EFE346-6BFB-E0BD-5015-BDF246A68F78}"/>
              </a:ext>
            </a:extLst>
          </p:cNvPr>
          <p:cNvSpPr txBox="1">
            <a:spLocks/>
          </p:cNvSpPr>
          <p:nvPr/>
        </p:nvSpPr>
        <p:spPr>
          <a:xfrm>
            <a:off x="790575" y="269688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Affidabilità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probabilità che il software si comporti nel modo atteso in un certo intervallo di tempo.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1447610B-A333-BF7F-021A-B1A183470D9F}"/>
              </a:ext>
            </a:extLst>
          </p:cNvPr>
          <p:cNvSpPr txBox="1">
            <a:spLocks/>
          </p:cNvSpPr>
          <p:nvPr/>
        </p:nvSpPr>
        <p:spPr>
          <a:xfrm>
            <a:off x="790575" y="318134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Robustezza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livello di robustezza dipende dalla capacità di prevedere e gestire le eccezioni, es. input errato.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0" name="Titolo 1">
            <a:extLst>
              <a:ext uri="{FF2B5EF4-FFF2-40B4-BE49-F238E27FC236}">
                <a16:creationId xmlns:a16="http://schemas.microsoft.com/office/drawing/2014/main" id="{6B52E440-86FC-AA4C-3418-E001B95CCBB9}"/>
              </a:ext>
            </a:extLst>
          </p:cNvPr>
          <p:cNvSpPr txBox="1">
            <a:spLocks/>
          </p:cNvSpPr>
          <p:nvPr/>
        </p:nvSpPr>
        <p:spPr>
          <a:xfrm>
            <a:off x="790575" y="363830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Prestazioni</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quanti utenti contemporaneamente? Quanto in quanto tempo ricevo la risposta?</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1" name="Titolo 1">
            <a:extLst>
              <a:ext uri="{FF2B5EF4-FFF2-40B4-BE49-F238E27FC236}">
                <a16:creationId xmlns:a16="http://schemas.microsoft.com/office/drawing/2014/main" id="{BE892985-F42B-470C-D460-DF3FA04D7A43}"/>
              </a:ext>
            </a:extLst>
          </p:cNvPr>
          <p:cNvSpPr txBox="1">
            <a:spLocks/>
          </p:cNvSpPr>
          <p:nvPr/>
        </p:nvSpPr>
        <p:spPr>
          <a:xfrm>
            <a:off x="790575" y="4122768"/>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Efficienza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valuta l’utilizzo delle risorse del calcolatore (hardware e software).</a:t>
            </a:r>
            <a:br>
              <a:rPr lang="en-US" sz="1800" i="1" cap="all" spc="30" dirty="0">
                <a:latin typeface="+mj-lt"/>
              </a:rPr>
            </a:br>
            <a:endParaRPr lang="en-US" sz="1800" cap="all" spc="30" dirty="0">
              <a:latin typeface="+mj-lt"/>
            </a:endParaRPr>
          </a:p>
        </p:txBody>
      </p:sp>
      <p:sp>
        <p:nvSpPr>
          <p:cNvPr id="12" name="Titolo 1">
            <a:extLst>
              <a:ext uri="{FF2B5EF4-FFF2-40B4-BE49-F238E27FC236}">
                <a16:creationId xmlns:a16="http://schemas.microsoft.com/office/drawing/2014/main" id="{6648478B-92E5-2892-0837-91FBD98A39AD}"/>
              </a:ext>
            </a:extLst>
          </p:cNvPr>
          <p:cNvSpPr txBox="1">
            <a:spLocks/>
          </p:cNvSpPr>
          <p:nvPr/>
        </p:nvSpPr>
        <p:spPr>
          <a:xfrm>
            <a:off x="790575" y="456210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Scalabilità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capacità del software di crescere in relazione al livello di utilizzo.</a:t>
            </a:r>
            <a:br>
              <a:rPr lang="en-US" sz="1800" i="1" cap="all" spc="30" dirty="0">
                <a:latin typeface="+mj-lt"/>
              </a:rPr>
            </a:br>
            <a:endParaRPr lang="en-US" sz="1800" cap="all" spc="30" dirty="0">
              <a:latin typeface="+mj-lt"/>
            </a:endParaRPr>
          </a:p>
        </p:txBody>
      </p:sp>
      <p:sp>
        <p:nvSpPr>
          <p:cNvPr id="13" name="Titolo 1">
            <a:extLst>
              <a:ext uri="{FF2B5EF4-FFF2-40B4-BE49-F238E27FC236}">
                <a16:creationId xmlns:a16="http://schemas.microsoft.com/office/drawing/2014/main" id="{F8559448-6D52-464E-3A76-7201F4AFE1F8}"/>
              </a:ext>
            </a:extLst>
          </p:cNvPr>
          <p:cNvSpPr txBox="1">
            <a:spLocks/>
          </p:cNvSpPr>
          <p:nvPr/>
        </p:nvSpPr>
        <p:spPr>
          <a:xfrm>
            <a:off x="790575" y="500144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Usability</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facilità di utilizzo e di apprendimento da parte dell’utente.</a:t>
            </a:r>
            <a:br>
              <a:rPr lang="en-US" sz="1800" i="1" cap="all" spc="30" dirty="0">
                <a:latin typeface="+mj-lt"/>
              </a:rPr>
            </a:br>
            <a:endParaRPr lang="en-US" sz="1800" cap="all" spc="30" dirty="0">
              <a:latin typeface="+mj-lt"/>
            </a:endParaRPr>
          </a:p>
        </p:txBody>
      </p:sp>
      <p:sp>
        <p:nvSpPr>
          <p:cNvPr id="14" name="Titolo 1">
            <a:extLst>
              <a:ext uri="{FF2B5EF4-FFF2-40B4-BE49-F238E27FC236}">
                <a16:creationId xmlns:a16="http://schemas.microsoft.com/office/drawing/2014/main" id="{E3286E57-605F-8E48-9898-AA836AC48BBB}"/>
              </a:ext>
            </a:extLst>
          </p:cNvPr>
          <p:cNvSpPr txBox="1">
            <a:spLocks/>
          </p:cNvSpPr>
          <p:nvPr/>
        </p:nvSpPr>
        <p:spPr>
          <a:xfrm>
            <a:off x="790575" y="5352443"/>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Verificabilità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presenza di strumenti che consentono un monitoraggio del software.</a:t>
            </a:r>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382298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PROPRIETA’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790575" y="2308737"/>
            <a:ext cx="5924550" cy="43229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Manutenibilità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software può essere corretto/migliorato dopo il rilascio, capacità di evoluzione e di riparazione.</a:t>
            </a:r>
            <a:endParaRPr lang="en-US" sz="1800" cap="all" spc="30" dirty="0">
              <a:latin typeface="+mj-lt"/>
            </a:endParaRPr>
          </a:p>
        </p:txBody>
      </p:sp>
      <p:sp>
        <p:nvSpPr>
          <p:cNvPr id="3" name="Titolo 1">
            <a:extLst>
              <a:ext uri="{FF2B5EF4-FFF2-40B4-BE49-F238E27FC236}">
                <a16:creationId xmlns:a16="http://schemas.microsoft.com/office/drawing/2014/main" id="{C9EFE346-6BFB-E0BD-5015-BDF246A68F78}"/>
              </a:ext>
            </a:extLst>
          </p:cNvPr>
          <p:cNvSpPr txBox="1">
            <a:spLocks/>
          </p:cNvSpPr>
          <p:nvPr/>
        </p:nvSpPr>
        <p:spPr>
          <a:xfrm>
            <a:off x="790575" y="2725457"/>
            <a:ext cx="5924550" cy="4463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Riusabilità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capacità del software di essere riutilizzato, anche in parte, per applicazioni diverse.</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1447610B-A333-BF7F-021A-B1A183470D9F}"/>
              </a:ext>
            </a:extLst>
          </p:cNvPr>
          <p:cNvSpPr txBox="1">
            <a:spLocks/>
          </p:cNvSpPr>
          <p:nvPr/>
        </p:nvSpPr>
        <p:spPr>
          <a:xfrm>
            <a:off x="790575" y="3171820"/>
            <a:ext cx="5924550" cy="64649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Portabilità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consente a un'applicazione di essere eseguita su diversi sistemi, piattaforme hardware o ambienti di esecuzione senza richiedere modifiche sostanziali al codice sorgente. </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0" name="Titolo 1">
            <a:extLst>
              <a:ext uri="{FF2B5EF4-FFF2-40B4-BE49-F238E27FC236}">
                <a16:creationId xmlns:a16="http://schemas.microsoft.com/office/drawing/2014/main" id="{6B52E440-86FC-AA4C-3418-E001B95CCBB9}"/>
              </a:ext>
            </a:extLst>
          </p:cNvPr>
          <p:cNvSpPr txBox="1">
            <a:spLocks/>
          </p:cNvSpPr>
          <p:nvPr/>
        </p:nvSpPr>
        <p:spPr>
          <a:xfrm>
            <a:off x="790575" y="3781180"/>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Comprensibilità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software deve essere leggibile. Es. indentazione, nomi funzioni/variabili pertinenti e commenti al codice.</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1" name="Titolo 1">
            <a:extLst>
              <a:ext uri="{FF2B5EF4-FFF2-40B4-BE49-F238E27FC236}">
                <a16:creationId xmlns:a16="http://schemas.microsoft.com/office/drawing/2014/main" id="{BE892985-F42B-470C-D460-DF3FA04D7A43}"/>
              </a:ext>
            </a:extLst>
          </p:cNvPr>
          <p:cNvSpPr txBox="1">
            <a:spLocks/>
          </p:cNvSpPr>
          <p:nvPr/>
        </p:nvSpPr>
        <p:spPr>
          <a:xfrm>
            <a:off x="790575" y="4208494"/>
            <a:ext cx="5924550" cy="6298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Interoperabilità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capacità di sistemi diversi di comunicare, cooperare ed essere compatibili tra loro. Es.</a:t>
            </a:r>
            <a:r>
              <a:rPr lang="en-US" sz="1200" dirty="0">
                <a:latin typeface="Verdana" panose="020B0604030504040204" pitchFamily="34" charset="0"/>
                <a:ea typeface="Verdana" panose="020B0604030504040204" pitchFamily="34" charset="0"/>
              </a:rPr>
              <a:t> standard come JSON, XML, REST, </a:t>
            </a:r>
            <a:r>
              <a:rPr lang="en-US" sz="1200" dirty="0" err="1">
                <a:latin typeface="Verdana" panose="020B0604030504040204" pitchFamily="34" charset="0"/>
                <a:ea typeface="Verdana" panose="020B0604030504040204" pitchFamily="34" charset="0"/>
              </a:rPr>
              <a:t>protocolli</a:t>
            </a:r>
            <a:r>
              <a:rPr lang="en-US" sz="1200" dirty="0">
                <a:latin typeface="Verdana" panose="020B0604030504040204" pitchFamily="34" charset="0"/>
                <a:ea typeface="Verdana" panose="020B0604030504040204" pitchFamily="34" charset="0"/>
              </a:rPr>
              <a:t> come HTTP/HTTPS</a:t>
            </a:r>
            <a:br>
              <a:rPr lang="en-US" sz="1800" i="1" cap="all" spc="30" dirty="0">
                <a:latin typeface="+mj-lt"/>
              </a:rPr>
            </a:br>
            <a:endParaRPr lang="en-US" sz="1800" cap="all" spc="30" dirty="0">
              <a:latin typeface="+mj-lt"/>
            </a:endParaRPr>
          </a:p>
        </p:txBody>
      </p:sp>
      <p:sp>
        <p:nvSpPr>
          <p:cNvPr id="12" name="Titolo 1">
            <a:extLst>
              <a:ext uri="{FF2B5EF4-FFF2-40B4-BE49-F238E27FC236}">
                <a16:creationId xmlns:a16="http://schemas.microsoft.com/office/drawing/2014/main" id="{6648478B-92E5-2892-0837-91FBD98A39AD}"/>
              </a:ext>
            </a:extLst>
          </p:cNvPr>
          <p:cNvSpPr txBox="1">
            <a:spLocks/>
          </p:cNvSpPr>
          <p:nvPr/>
        </p:nvSpPr>
        <p:spPr>
          <a:xfrm>
            <a:off x="790575" y="4838331"/>
            <a:ext cx="5924550" cy="40922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Produttività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consegna del prodotto nel tempo stabilito e secondo il budget previsto.</a:t>
            </a:r>
            <a:br>
              <a:rPr lang="en-US" sz="1800" i="1" cap="all" spc="30" dirty="0">
                <a:latin typeface="+mj-lt"/>
              </a:rPr>
            </a:br>
            <a:endParaRPr lang="en-US" sz="1800" cap="all" spc="30" dirty="0">
              <a:latin typeface="+mj-lt"/>
            </a:endParaRPr>
          </a:p>
        </p:txBody>
      </p:sp>
      <p:sp>
        <p:nvSpPr>
          <p:cNvPr id="13" name="Titolo 1">
            <a:extLst>
              <a:ext uri="{FF2B5EF4-FFF2-40B4-BE49-F238E27FC236}">
                <a16:creationId xmlns:a16="http://schemas.microsoft.com/office/drawing/2014/main" id="{F8559448-6D52-464E-3A76-7201F4AFE1F8}"/>
              </a:ext>
            </a:extLst>
          </p:cNvPr>
          <p:cNvSpPr txBox="1">
            <a:spLocks/>
          </p:cNvSpPr>
          <p:nvPr/>
        </p:nvSpPr>
        <p:spPr>
          <a:xfrm>
            <a:off x="790575" y="524909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Tempestività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processo di produzione deve rendere disponibile il prodotto nel momento giusto.</a:t>
            </a:r>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23F29607-C1BC-1B7F-DA0F-222B1F703F64}"/>
              </a:ext>
            </a:extLst>
          </p:cNvPr>
          <p:cNvSpPr txBox="1">
            <a:spLocks/>
          </p:cNvSpPr>
          <p:nvPr/>
        </p:nvSpPr>
        <p:spPr>
          <a:xfrm>
            <a:off x="790575" y="564914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Trasparenza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tutte le fasi e parti del processo di produzione devono essere documentate e rese disponibili.</a:t>
            </a:r>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26398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10" grpId="0"/>
      <p:bldP spid="11" grpId="0"/>
      <p:bldP spid="12" grpId="0"/>
      <p:bldP spid="1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6" y="871758"/>
            <a:ext cx="5706224" cy="131368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5" y="2267476"/>
            <a:ext cx="5814851" cy="78105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ciclo di vita del software è la scomposizione delle attività legate alla produzione di un software.</a:t>
            </a:r>
          </a:p>
          <a:p>
            <a:r>
              <a:rPr lang="it-IT" sz="1200" dirty="0">
                <a:latin typeface="Verdana" panose="020B0604030504040204" pitchFamily="34" charset="0"/>
                <a:ea typeface="Verdana" panose="020B0604030504040204" pitchFamily="34" charset="0"/>
              </a:rPr>
              <a:t>Le fasi principali che caratterizzano il ciclo di vita di un software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sono:</a:t>
            </a:r>
          </a:p>
        </p:txBody>
      </p:sp>
      <p:sp>
        <p:nvSpPr>
          <p:cNvPr id="4" name="Titolo 1">
            <a:extLst>
              <a:ext uri="{FF2B5EF4-FFF2-40B4-BE49-F238E27FC236}">
                <a16:creationId xmlns:a16="http://schemas.microsoft.com/office/drawing/2014/main" id="{44B9C043-7041-C64A-7077-6BB8C6496950}"/>
              </a:ext>
            </a:extLst>
          </p:cNvPr>
          <p:cNvSpPr txBox="1">
            <a:spLocks/>
          </p:cNvSpPr>
          <p:nvPr/>
        </p:nvSpPr>
        <p:spPr>
          <a:xfrm>
            <a:off x="5723775" y="3130559"/>
            <a:ext cx="5814852"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Analisi</a:t>
            </a:r>
            <a:endParaRPr lang="en-US" sz="1600" dirty="0">
              <a:latin typeface="Verdana" panose="020B0604030504040204" pitchFamily="34" charset="0"/>
              <a:ea typeface="Verdana" panose="020B0604030504040204" pitchFamily="34" charset="0"/>
            </a:endParaRPr>
          </a:p>
          <a:p>
            <a:br>
              <a:rPr lang="en-US" sz="1600" i="1" cap="all" spc="30" dirty="0">
                <a:latin typeface="+mj-lt"/>
              </a:rPr>
            </a:br>
            <a:endParaRPr lang="en-US" sz="1600" cap="all" spc="30" dirty="0">
              <a:latin typeface="+mj-lt"/>
            </a:endParaRPr>
          </a:p>
        </p:txBody>
      </p:sp>
      <p:sp>
        <p:nvSpPr>
          <p:cNvPr id="5" name="Titolo 1">
            <a:extLst>
              <a:ext uri="{FF2B5EF4-FFF2-40B4-BE49-F238E27FC236}">
                <a16:creationId xmlns:a16="http://schemas.microsoft.com/office/drawing/2014/main" id="{B3CA7E72-E6C0-F32B-A5E9-13829AB46CEE}"/>
              </a:ext>
            </a:extLst>
          </p:cNvPr>
          <p:cNvSpPr txBox="1">
            <a:spLocks/>
          </p:cNvSpPr>
          <p:nvPr/>
        </p:nvSpPr>
        <p:spPr>
          <a:xfrm>
            <a:off x="5723775" y="3594000"/>
            <a:ext cx="5814852" cy="44289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Progettazione</a:t>
            </a:r>
            <a:endParaRPr lang="en-US" sz="1600" dirty="0">
              <a:latin typeface="Verdana" panose="020B0604030504040204" pitchFamily="34" charset="0"/>
              <a:ea typeface="Verdana" panose="020B0604030504040204" pitchFamily="34" charset="0"/>
            </a:endParaRPr>
          </a:p>
          <a:p>
            <a:br>
              <a:rPr lang="en-US" sz="1600" i="1" cap="all" spc="30" dirty="0">
                <a:latin typeface="+mj-lt"/>
              </a:rPr>
            </a:br>
            <a:endParaRPr lang="en-US" sz="1600" cap="all" spc="30" dirty="0">
              <a:latin typeface="+mj-lt"/>
            </a:endParaRPr>
          </a:p>
        </p:txBody>
      </p:sp>
      <p:sp>
        <p:nvSpPr>
          <p:cNvPr id="9" name="Titolo 1">
            <a:extLst>
              <a:ext uri="{FF2B5EF4-FFF2-40B4-BE49-F238E27FC236}">
                <a16:creationId xmlns:a16="http://schemas.microsoft.com/office/drawing/2014/main" id="{45723595-A752-1D2D-594B-2E8EE7BF8A03}"/>
              </a:ext>
            </a:extLst>
          </p:cNvPr>
          <p:cNvSpPr txBox="1">
            <a:spLocks/>
          </p:cNvSpPr>
          <p:nvPr/>
        </p:nvSpPr>
        <p:spPr>
          <a:xfrm>
            <a:off x="5714250" y="4021314"/>
            <a:ext cx="5814852" cy="43229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Implementazione</a:t>
            </a:r>
            <a:endParaRPr lang="en-US" sz="1600" cap="all" spc="30" dirty="0">
              <a:latin typeface="+mj-lt"/>
            </a:endParaRPr>
          </a:p>
        </p:txBody>
      </p:sp>
      <p:sp>
        <p:nvSpPr>
          <p:cNvPr id="11" name="Titolo 1">
            <a:extLst>
              <a:ext uri="{FF2B5EF4-FFF2-40B4-BE49-F238E27FC236}">
                <a16:creationId xmlns:a16="http://schemas.microsoft.com/office/drawing/2014/main" id="{BE660E54-B1C6-0236-55A4-A4A1204BC133}"/>
              </a:ext>
            </a:extLst>
          </p:cNvPr>
          <p:cNvSpPr txBox="1">
            <a:spLocks/>
          </p:cNvSpPr>
          <p:nvPr/>
        </p:nvSpPr>
        <p:spPr>
          <a:xfrm>
            <a:off x="5714250" y="4436946"/>
            <a:ext cx="5814852" cy="4323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Test</a:t>
            </a:r>
            <a:endParaRPr lang="en-US" sz="1600" cap="all" spc="30" dirty="0">
              <a:latin typeface="+mj-lt"/>
            </a:endParaRPr>
          </a:p>
        </p:txBody>
      </p:sp>
      <p:sp>
        <p:nvSpPr>
          <p:cNvPr id="12" name="Titolo 1">
            <a:extLst>
              <a:ext uri="{FF2B5EF4-FFF2-40B4-BE49-F238E27FC236}">
                <a16:creationId xmlns:a16="http://schemas.microsoft.com/office/drawing/2014/main" id="{10790240-E04F-5ECC-033E-EE14DC951F83}"/>
              </a:ext>
            </a:extLst>
          </p:cNvPr>
          <p:cNvSpPr txBox="1">
            <a:spLocks/>
          </p:cNvSpPr>
          <p:nvPr/>
        </p:nvSpPr>
        <p:spPr>
          <a:xfrm>
            <a:off x="5733300" y="4857632"/>
            <a:ext cx="5814852" cy="3727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Rilascio</a:t>
            </a:r>
            <a:endParaRPr lang="en-US" sz="1600" cap="all" spc="30" dirty="0">
              <a:latin typeface="+mj-lt"/>
            </a:endParaRPr>
          </a:p>
        </p:txBody>
      </p:sp>
      <p:sp>
        <p:nvSpPr>
          <p:cNvPr id="13" name="Titolo 1">
            <a:extLst>
              <a:ext uri="{FF2B5EF4-FFF2-40B4-BE49-F238E27FC236}">
                <a16:creationId xmlns:a16="http://schemas.microsoft.com/office/drawing/2014/main" id="{B1E2E4B7-41EE-5C3F-852C-E71B9869DAAB}"/>
              </a:ext>
            </a:extLst>
          </p:cNvPr>
          <p:cNvSpPr txBox="1">
            <a:spLocks/>
          </p:cNvSpPr>
          <p:nvPr/>
        </p:nvSpPr>
        <p:spPr>
          <a:xfrm>
            <a:off x="5723775" y="5296593"/>
            <a:ext cx="5814852"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Manutenzione</a:t>
            </a:r>
            <a:endParaRPr lang="en-US" sz="1600" cap="all" spc="30" dirty="0">
              <a:latin typeface="+mj-lt"/>
            </a:endParaRPr>
          </a:p>
        </p:txBody>
      </p:sp>
    </p:spTree>
    <p:extLst>
      <p:ext uri="{BB962C8B-B14F-4D97-AF65-F5344CB8AC3E}">
        <p14:creationId xmlns:p14="http://schemas.microsoft.com/office/powerpoint/2010/main" val="1413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Lst>
  </p:timing>
</p:sld>
</file>

<file path=ppt/theme/theme1.xml><?xml version="1.0" encoding="utf-8"?>
<a:theme xmlns:a="http://schemas.openxmlformats.org/drawingml/2006/main" name="Chronicl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hronicle">
      <a:majorFont>
        <a:latin typeface="Univers Condensed"/>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4350</TotalTime>
  <Words>6258</Words>
  <Application>Microsoft Office PowerPoint</Application>
  <PresentationFormat>Widescreen</PresentationFormat>
  <Paragraphs>452</Paragraphs>
  <Slides>65</Slides>
  <Notes>30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65</vt:i4>
      </vt:variant>
    </vt:vector>
  </HeadingPairs>
  <TitlesOfParts>
    <vt:vector size="71" baseType="lpstr">
      <vt:lpstr>Arial</vt:lpstr>
      <vt:lpstr>Calibri</vt:lpstr>
      <vt:lpstr>Univers</vt:lpstr>
      <vt:lpstr>Univers Condensed</vt:lpstr>
      <vt:lpstr>Verdana</vt:lpstr>
      <vt:lpstr>ChronicleVTI</vt:lpstr>
      <vt:lpstr>Presentazione standard di PowerPoint</vt:lpstr>
      <vt:lpstr>1.L’ insieme o una parte dei programmi, delle procedure, delle regole e della relativa documentazione di un sistema di elaborazione dell’informazione.  </vt:lpstr>
      <vt:lpstr>1. L’applicazione di conoscenze scientifiche e tecnologiche, metodi ed esperienza al progetto, l’implementazione, il collaudo e la documentazione del software.  Systems and software engineering–Vocabulary  </vt:lpstr>
      <vt:lpstr>Cenni STORICI Fasi </vt:lpstr>
      <vt:lpstr>PARTICOLARITA’  DEL SOFTWARE</vt:lpstr>
      <vt:lpstr>Ruoli </vt:lpstr>
      <vt:lpstr>PROPRIETA’  DEL SOFTWARE</vt:lpstr>
      <vt:lpstr>PROPRIETA’  DEL SOFTWARE</vt:lpstr>
      <vt:lpstr>Ciclo di vita  del software</vt:lpstr>
      <vt:lpstr>Ciclo di vita  del software        Analisi</vt:lpstr>
      <vt:lpstr>Ciclo di vita  del software        PROGETTAZIONE</vt:lpstr>
      <vt:lpstr>Ciclo di vita  del software        IMPLEMENTAZIONE</vt:lpstr>
      <vt:lpstr>Ciclo di vita  del software        IMPLEMENTAZIONE Controllo di versione</vt:lpstr>
      <vt:lpstr>Ciclo di vita  del software        Test</vt:lpstr>
      <vt:lpstr>Ciclo di vita  del software        Rilascio</vt:lpstr>
      <vt:lpstr>Ciclo di vita  del software        MANUTENZIONE</vt:lpstr>
      <vt:lpstr>ARCHITETTURA del software Definizione</vt:lpstr>
      <vt:lpstr>ARCHITETTURA del software  </vt:lpstr>
      <vt:lpstr>ARCHITETTURA del software Importanza  </vt:lpstr>
      <vt:lpstr>ARCHITETTURA del software ObbiettivI  </vt:lpstr>
      <vt:lpstr>ARCHITETTURA del software OBBIETTIVI </vt:lpstr>
      <vt:lpstr>ARCHITETTURA del software L’architetto  </vt:lpstr>
      <vt:lpstr>ARCHITETTURA del software Stile: Layered  </vt:lpstr>
      <vt:lpstr>ARCHITETTURA del software CLIENT/SERVER  </vt:lpstr>
      <vt:lpstr>PROBLEMA ESECUTORE ALGORITMO </vt:lpstr>
      <vt:lpstr>PROBLEMA </vt:lpstr>
      <vt:lpstr>PROBLEMA  Cosa significa risolverlo </vt:lpstr>
      <vt:lpstr>PROBLEMA  Come si risolve </vt:lpstr>
      <vt:lpstr>PROBLEMA  Proprietà di risoluzione </vt:lpstr>
      <vt:lpstr>ALGORITMO </vt:lpstr>
      <vt:lpstr>ALGORITMO  esempi quotidiani</vt:lpstr>
      <vt:lpstr>ALGORITMO  PROPRIETà</vt:lpstr>
      <vt:lpstr>ALGORITMO  … e Programmazione</vt:lpstr>
      <vt:lpstr>ESECUTORE </vt:lpstr>
      <vt:lpstr>ESECUTORE CARATTERISTICHE </vt:lpstr>
      <vt:lpstr>ESECUTORE schema BASE </vt:lpstr>
      <vt:lpstr>ESECUTORE CPU </vt:lpstr>
      <vt:lpstr>ESECUTORE RAM </vt:lpstr>
      <vt:lpstr>ESECUTORE BUS </vt:lpstr>
      <vt:lpstr>ESECUTORE Storage </vt:lpstr>
      <vt:lpstr>Linguaggi di programmazione</vt:lpstr>
      <vt:lpstr>LINGUAGGI DI PROGRAMMAZIONE ASTRAZIONE  </vt:lpstr>
      <vt:lpstr>LINGUAGGI DI PROGRAMMAZIONE compilato ed interpretato   </vt:lpstr>
      <vt:lpstr>LINGUAGGI DI PROGRAMMAZIONE Costanti e variabili   </vt:lpstr>
      <vt:lpstr>LINGUAGGI DI PROGRAMMAZIONE Assegnazione  </vt:lpstr>
      <vt:lpstr>LINGUAGGI DI PROGRAMMAZIONE ARRAY  </vt:lpstr>
      <vt:lpstr>LINGUAGGI DI PROGRAMMAZIONE Cicli   </vt:lpstr>
      <vt:lpstr>LINGUAGGI DI PROGRAMMAZIONE ISTRUZIONI CONDIZIONALI   </vt:lpstr>
      <vt:lpstr>LINGUAGGI DI PROGRAMMAZIONE Funzioni   </vt:lpstr>
      <vt:lpstr>LINGUAGGI DI PROGRAMMAZIONE diagramma a blocchi  </vt:lpstr>
      <vt:lpstr>LINGUAGGI DI PROGRAMMAZIONE diagramma a blocchi  </vt:lpstr>
      <vt:lpstr>PARADIGMI DI PROGRAMMAZIONE  </vt:lpstr>
      <vt:lpstr>PARADIGMI DI PROGRAMMAZIONE  </vt:lpstr>
      <vt:lpstr>Presentazione standard di PowerPoint</vt:lpstr>
      <vt:lpstr>Presentazione standard di PowerPoint</vt:lpstr>
      <vt:lpstr>Presentazione standard di PowerPoint</vt:lpstr>
      <vt:lpstr>Presentazione standard di PowerPoint</vt:lpstr>
      <vt:lpstr>Presentazione standard di PowerPoint</vt:lpstr>
      <vt:lpstr>DATI e CODIFICA  </vt:lpstr>
      <vt:lpstr>DATI e CODIFICA Codifiche </vt:lpstr>
      <vt:lpstr>DATI e CODIFICA Codifiche </vt:lpstr>
      <vt:lpstr>DATI e CODIFICA Data Type</vt:lpstr>
      <vt:lpstr>CONTROLLO  DI VERSIONE </vt:lpstr>
      <vt:lpstr>CONTROLLO  DI VERSIONE GIT </vt:lpstr>
      <vt:lpstr>Fonti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Assistenza</dc:creator>
  <cp:lastModifiedBy>Paola Bianchini</cp:lastModifiedBy>
  <cp:revision>194</cp:revision>
  <dcterms:created xsi:type="dcterms:W3CDTF">2023-11-26T18:34:45Z</dcterms:created>
  <dcterms:modified xsi:type="dcterms:W3CDTF">2023-12-17T20:19:14Z</dcterms:modified>
</cp:coreProperties>
</file>