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E35"/>
    <a:srgbClr val="214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68"/>
    <p:restoredTop sz="94714"/>
  </p:normalViewPr>
  <p:slideViewPr>
    <p:cSldViewPr snapToGrid="0" snapToObjects="1">
      <p:cViewPr varScale="1">
        <p:scale>
          <a:sx n="91" d="100"/>
          <a:sy n="91" d="100"/>
        </p:scale>
        <p:origin x="20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B753-A2B7-FD49-80D7-0D64972E0AC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2.em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E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753" y="2185025"/>
            <a:ext cx="2447606" cy="24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6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E263C217-5363-42D6-83CB-BB1EC3F3A964}"/>
              </a:ext>
            </a:extLst>
          </p:cNvPr>
          <p:cNvSpPr txBox="1"/>
          <p:nvPr/>
        </p:nvSpPr>
        <p:spPr>
          <a:xfrm>
            <a:off x="1890856" y="4723800"/>
            <a:ext cx="807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7D7D7D"/>
                </a:solidFill>
                <a:latin typeface="Arial"/>
                <a:cs typeface="Arial"/>
              </a:rPr>
              <a:t>Prof. </a:t>
            </a:r>
            <a:r>
              <a:rPr lang="pt-BR" sz="2400" dirty="0" smtClean="0">
                <a:solidFill>
                  <a:srgbClr val="7D7D7D"/>
                </a:solidFill>
                <a:latin typeface="Arial"/>
                <a:cs typeface="Arial"/>
              </a:rPr>
              <a:t>Me</a:t>
            </a:r>
            <a:r>
              <a:rPr lang="pt-BR" sz="2400" dirty="0" smtClean="0">
                <a:solidFill>
                  <a:srgbClr val="7D7D7D"/>
                </a:solidFill>
                <a:latin typeface="Arial"/>
                <a:cs typeface="Arial"/>
              </a:rPr>
              <a:t>. Edson M Feitosa</a:t>
            </a:r>
            <a:endParaRPr lang="en-US" sz="2400" dirty="0">
              <a:solidFill>
                <a:srgbClr val="7D7D7D"/>
              </a:solidFill>
              <a:latin typeface="Arial"/>
              <a:cs typeface="Arial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C2B68BF-736C-4550-BA93-5879A8F758AE}"/>
              </a:ext>
            </a:extLst>
          </p:cNvPr>
          <p:cNvSpPr txBox="1">
            <a:spLocks/>
          </p:cNvSpPr>
          <p:nvPr/>
        </p:nvSpPr>
        <p:spPr>
          <a:xfrm>
            <a:off x="1890856" y="3670479"/>
            <a:ext cx="7884367" cy="1053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  <a:buNone/>
              <a:defRPr sz="2400" b="1">
                <a:solidFill>
                  <a:srgbClr val="00AEE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sz="2800" smtClean="0"/>
              <a:t>Programação </a:t>
            </a:r>
            <a:r>
              <a:rPr lang="pt-BR" sz="2800" dirty="0" smtClean="0"/>
              <a:t>Orientada a Objetos</a:t>
            </a:r>
          </a:p>
          <a:p>
            <a:r>
              <a:rPr lang="pt-BR" sz="2800" dirty="0" smtClean="0"/>
              <a:t>Interfaces Gráficas (</a:t>
            </a:r>
            <a:r>
              <a:rPr lang="pt-BR" sz="2800" dirty="0" err="1" smtClean="0"/>
              <a:t>GUIs</a:t>
            </a:r>
            <a:r>
              <a:rPr lang="pt-BR" sz="2800" dirty="0" smtClean="0"/>
              <a:t>) – Java Swing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3104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GUI (</a:t>
            </a:r>
            <a:r>
              <a:rPr lang="pt-BR" dirty="0" err="1"/>
              <a:t>Graphical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smtClean="0"/>
              <a:t>Interface)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 Gráfica com o Usuário, resultado é apresentado de forma visual para o usuário.</a:t>
            </a:r>
          </a:p>
          <a:p>
            <a:r>
              <a:rPr lang="pt-BR" dirty="0" smtClean="0"/>
              <a:t>Forma intuitiva, usuário se familiariza de forma mais rápida.</a:t>
            </a:r>
          </a:p>
          <a:p>
            <a:r>
              <a:rPr lang="pt-BR" dirty="0" smtClean="0"/>
              <a:t>Reduz o tempo de aprendizado do sistema.</a:t>
            </a:r>
          </a:p>
          <a:p>
            <a:r>
              <a:rPr lang="pt-BR" dirty="0" smtClean="0"/>
              <a:t>Utilizam: mouse, teclado e outras formas de entrada (leitor de código de barra, reconhecimento de voz). 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6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 que já utilizamos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Javax.swing.JOptionPane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1028" name="Picture 4" descr="JOptionPane with username and password input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3348831"/>
            <a:ext cx="26479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). Create a Pop-up dialog with the following behaviour. First, an input  dialog prompts the user to enter a password, if the 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3405981"/>
            <a:ext cx="28194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 JOptionPane - javatpoi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144" y="3405981"/>
            <a:ext cx="268605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2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GUI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Componentes: Elementos desenhados na tela: botão, </a:t>
            </a:r>
            <a:r>
              <a:rPr lang="pt-BR" dirty="0" err="1" smtClean="0"/>
              <a:t>label</a:t>
            </a:r>
            <a:r>
              <a:rPr lang="pt-BR" dirty="0" smtClean="0"/>
              <a:t>, caixa de texto.</a:t>
            </a:r>
          </a:p>
          <a:p>
            <a:r>
              <a:rPr lang="pt-BR" dirty="0" smtClean="0"/>
              <a:t>Containers: </a:t>
            </a:r>
            <a:r>
              <a:rPr lang="pt-BR" dirty="0" err="1" smtClean="0"/>
              <a:t>Agrupadores</a:t>
            </a:r>
            <a:r>
              <a:rPr lang="pt-BR" dirty="0" smtClean="0"/>
              <a:t>: </a:t>
            </a:r>
            <a:r>
              <a:rPr lang="pt-BR" dirty="0" err="1" smtClean="0"/>
              <a:t>Panel</a:t>
            </a:r>
            <a:r>
              <a:rPr lang="pt-BR" dirty="0" smtClean="0"/>
              <a:t>.</a:t>
            </a:r>
          </a:p>
          <a:p>
            <a:r>
              <a:rPr lang="pt-BR" dirty="0" smtClean="0"/>
              <a:t>Windows: Ocupam espaço na área de trabalho: </a:t>
            </a:r>
            <a:r>
              <a:rPr lang="pt-BR" dirty="0" err="1" smtClean="0"/>
              <a:t>jFrame</a:t>
            </a:r>
            <a:r>
              <a:rPr lang="pt-BR" dirty="0" smtClean="0"/>
              <a:t>, </a:t>
            </a:r>
            <a:r>
              <a:rPr lang="pt-BR" dirty="0" err="1" smtClean="0"/>
              <a:t>Dialog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8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GUI em Java: AWT e Swing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AWT: Primeiro conjunto de bibliotecas para desenhar nossa interface gráfica. </a:t>
            </a:r>
          </a:p>
          <a:p>
            <a:r>
              <a:rPr lang="pt-BR" dirty="0" smtClean="0"/>
              <a:t>Swing: Nova biblioteca, apresentando um rico </a:t>
            </a:r>
            <a:r>
              <a:rPr lang="pt-BR" dirty="0"/>
              <a:t>conjunto de </a:t>
            </a:r>
            <a:r>
              <a:rPr lang="pt-BR" dirty="0" err="1" smtClean="0"/>
              <a:t>widgets</a:t>
            </a:r>
            <a:r>
              <a:rPr lang="pt-BR" dirty="0" smtClean="0"/>
              <a:t> para desenvolvimento de interfaces gráficas.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6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Swing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Java Swing</a:t>
            </a:r>
            <a:r>
              <a:rPr lang="pt-BR" dirty="0" smtClean="0"/>
              <a:t> é uma parte do Java usado para </a:t>
            </a:r>
            <a:r>
              <a:rPr lang="pt-BR" b="1" dirty="0" smtClean="0"/>
              <a:t>criar aplicativos baseados em janela.</a:t>
            </a:r>
          </a:p>
          <a:p>
            <a:endParaRPr lang="pt-BR" b="1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987" y="2532324"/>
            <a:ext cx="55340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5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Swing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Alguns </a:t>
            </a:r>
            <a:r>
              <a:rPr lang="pt-BR" dirty="0"/>
              <a:t>dos componentes mais usados:</a:t>
            </a:r>
          </a:p>
          <a:p>
            <a:pPr lvl="1"/>
            <a:r>
              <a:rPr lang="pt-BR" b="1" dirty="0" err="1"/>
              <a:t>JLabel</a:t>
            </a:r>
            <a:r>
              <a:rPr lang="pt-BR" dirty="0"/>
              <a:t> - Exibe texto não editável ou ícones.</a:t>
            </a:r>
          </a:p>
          <a:p>
            <a:pPr lvl="1"/>
            <a:r>
              <a:rPr lang="pt-BR" b="1" dirty="0" err="1"/>
              <a:t>JTextField</a:t>
            </a:r>
            <a:r>
              <a:rPr lang="pt-BR" dirty="0"/>
              <a:t> – Insere dados do teclado e serve também para exibição do texto editável ou não editável.</a:t>
            </a:r>
          </a:p>
          <a:p>
            <a:pPr lvl="1"/>
            <a:r>
              <a:rPr lang="pt-BR" b="1" dirty="0" err="1"/>
              <a:t>JButton</a:t>
            </a:r>
            <a:r>
              <a:rPr lang="pt-BR" dirty="0"/>
              <a:t> – Libera um evento quando o usuário clicar nele com o mouse.</a:t>
            </a:r>
          </a:p>
          <a:p>
            <a:pPr lvl="1"/>
            <a:r>
              <a:rPr lang="pt-BR" b="1" dirty="0" err="1"/>
              <a:t>JCheckBox</a:t>
            </a:r>
            <a:r>
              <a:rPr lang="pt-BR" dirty="0"/>
              <a:t> – Especifica uma opção que pode ser ou não selecionada.</a:t>
            </a:r>
          </a:p>
          <a:p>
            <a:pPr lvl="1"/>
            <a:r>
              <a:rPr lang="pt-BR" b="1" dirty="0" err="1"/>
              <a:t>JComboBox</a:t>
            </a:r>
            <a:r>
              <a:rPr lang="pt-BR" dirty="0"/>
              <a:t> – Fornece uma lista de itens onde possibilita o usuário selecionar um item ou digitar para procurar.</a:t>
            </a:r>
          </a:p>
          <a:p>
            <a:pPr lvl="1"/>
            <a:r>
              <a:rPr lang="pt-BR" b="1" dirty="0" err="1"/>
              <a:t>JList</a:t>
            </a:r>
            <a:r>
              <a:rPr lang="pt-BR" dirty="0"/>
              <a:t> – Lista de itens onde pode ser selecionado vários itens.</a:t>
            </a:r>
          </a:p>
          <a:p>
            <a:pPr lvl="1"/>
            <a:r>
              <a:rPr lang="pt-BR" b="1" dirty="0" err="1"/>
              <a:t>JPanel</a:t>
            </a:r>
            <a:r>
              <a:rPr lang="pt-BR" dirty="0"/>
              <a:t> – É a área onde abriga e organiza os componentes inseridos.</a:t>
            </a:r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1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9569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Crie uma classe: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Crie um </a:t>
            </a:r>
            <a:r>
              <a:rPr lang="pt-BR" dirty="0" err="1" smtClean="0"/>
              <a:t>jFrame</a:t>
            </a:r>
            <a:r>
              <a:rPr lang="pt-BR" dirty="0" smtClean="0"/>
              <a:t> com dois campos (num1 e num2), um </a:t>
            </a:r>
            <a:r>
              <a:rPr lang="pt-BR" dirty="0" err="1" smtClean="0"/>
              <a:t>combobox</a:t>
            </a:r>
            <a:r>
              <a:rPr lang="pt-BR" dirty="0" smtClean="0"/>
              <a:t> operação com as opções (Somar, Subtrair, Dividir e Multiplicar), um botão “calcular”, que chamará o método correspondente a operação selecionada e um </a:t>
            </a:r>
            <a:r>
              <a:rPr lang="pt-BR" dirty="0" err="1" smtClean="0"/>
              <a:t>label</a:t>
            </a:r>
            <a:r>
              <a:rPr lang="pt-BR" dirty="0" smtClean="0"/>
              <a:t> para mostrar o resultado.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44073"/>
              </p:ext>
            </p:extLst>
          </p:nvPr>
        </p:nvGraphicFramePr>
        <p:xfrm>
          <a:off x="1040326" y="2535587"/>
          <a:ext cx="5360474" cy="193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0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Operacao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u="sng" dirty="0" smtClean="0"/>
                        <a:t>+ somar(num1 : </a:t>
                      </a:r>
                      <a:r>
                        <a:rPr lang="pt-BR" u="sng" dirty="0" err="1" smtClean="0"/>
                        <a:t>double</a:t>
                      </a:r>
                      <a:r>
                        <a:rPr lang="pt-BR" u="sng" dirty="0" smtClean="0"/>
                        <a:t>,</a:t>
                      </a:r>
                      <a:r>
                        <a:rPr lang="pt-BR" u="sng" baseline="0" dirty="0" smtClean="0"/>
                        <a:t> num2: </a:t>
                      </a:r>
                      <a:r>
                        <a:rPr lang="pt-BR" u="sng" baseline="0" dirty="0" err="1" smtClean="0"/>
                        <a:t>double</a:t>
                      </a:r>
                      <a:r>
                        <a:rPr lang="pt-BR" u="sng" baseline="0" dirty="0" smtClean="0"/>
                        <a:t>) : </a:t>
                      </a:r>
                      <a:r>
                        <a:rPr lang="pt-BR" u="sng" baseline="0" dirty="0" err="1" smtClean="0"/>
                        <a:t>double</a:t>
                      </a:r>
                      <a:endParaRPr lang="pt-BR" u="sng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u="sng" dirty="0" smtClean="0"/>
                        <a:t>+ subtrair(num1 : </a:t>
                      </a:r>
                      <a:r>
                        <a:rPr lang="pt-BR" u="sng" dirty="0" err="1" smtClean="0"/>
                        <a:t>double</a:t>
                      </a:r>
                      <a:r>
                        <a:rPr lang="pt-BR" u="sng" dirty="0" smtClean="0"/>
                        <a:t>,</a:t>
                      </a:r>
                      <a:r>
                        <a:rPr lang="pt-BR" u="sng" baseline="0" dirty="0" smtClean="0"/>
                        <a:t> num2: </a:t>
                      </a:r>
                      <a:r>
                        <a:rPr lang="pt-BR" u="sng" baseline="0" dirty="0" err="1" smtClean="0"/>
                        <a:t>double</a:t>
                      </a:r>
                      <a:r>
                        <a:rPr lang="pt-BR" u="sng" baseline="0" dirty="0" smtClean="0"/>
                        <a:t>) : </a:t>
                      </a:r>
                      <a:r>
                        <a:rPr lang="pt-BR" u="sng" baseline="0" dirty="0" err="1" smtClean="0"/>
                        <a:t>double</a:t>
                      </a:r>
                      <a:endParaRPr lang="pt-BR" u="sng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u="sng" dirty="0" smtClean="0"/>
                        <a:t>+ dividir(num1 : </a:t>
                      </a:r>
                      <a:r>
                        <a:rPr lang="pt-BR" u="sng" dirty="0" err="1" smtClean="0"/>
                        <a:t>double</a:t>
                      </a:r>
                      <a:r>
                        <a:rPr lang="pt-BR" u="sng" dirty="0" smtClean="0"/>
                        <a:t>,</a:t>
                      </a:r>
                      <a:r>
                        <a:rPr lang="pt-BR" u="sng" baseline="0" dirty="0" smtClean="0"/>
                        <a:t> num2: </a:t>
                      </a:r>
                      <a:r>
                        <a:rPr lang="pt-BR" u="sng" baseline="0" dirty="0" err="1" smtClean="0"/>
                        <a:t>double</a:t>
                      </a:r>
                      <a:r>
                        <a:rPr lang="pt-BR" u="sng" baseline="0" dirty="0" smtClean="0"/>
                        <a:t>) : </a:t>
                      </a:r>
                      <a:r>
                        <a:rPr lang="pt-BR" u="sng" baseline="0" dirty="0" err="1" smtClean="0"/>
                        <a:t>double</a:t>
                      </a:r>
                      <a:endParaRPr lang="pt-BR" u="sng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u="sng" dirty="0" smtClean="0"/>
                        <a:t>+ multiplicar(num1 : </a:t>
                      </a:r>
                      <a:r>
                        <a:rPr lang="pt-BR" u="sng" dirty="0" err="1" smtClean="0"/>
                        <a:t>double</a:t>
                      </a:r>
                      <a:r>
                        <a:rPr lang="pt-BR" u="sng" dirty="0" smtClean="0"/>
                        <a:t>,</a:t>
                      </a:r>
                      <a:r>
                        <a:rPr lang="pt-BR" u="sng" baseline="0" dirty="0" smtClean="0"/>
                        <a:t> num2: </a:t>
                      </a:r>
                      <a:r>
                        <a:rPr lang="pt-BR" u="sng" baseline="0" dirty="0" err="1" smtClean="0"/>
                        <a:t>double</a:t>
                      </a:r>
                      <a:r>
                        <a:rPr lang="pt-BR" u="sng" baseline="0" dirty="0" smtClean="0"/>
                        <a:t>) : </a:t>
                      </a:r>
                      <a:r>
                        <a:rPr lang="pt-BR" u="sng" baseline="0" dirty="0" err="1" smtClean="0"/>
                        <a:t>double</a:t>
                      </a:r>
                      <a:endParaRPr lang="pt-BR" u="sng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8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384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GUI (Graphical User Interface)</vt:lpstr>
      <vt:lpstr>Interfaces que já utilizamos</vt:lpstr>
      <vt:lpstr>Elementos GUI</vt:lpstr>
      <vt:lpstr>GUI em Java: AWT e Swing</vt:lpstr>
      <vt:lpstr>Java Swing</vt:lpstr>
      <vt:lpstr>Java Swing</vt:lpstr>
      <vt:lpstr>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Edson Martin Feitosa</cp:lastModifiedBy>
  <cp:revision>74</cp:revision>
  <dcterms:created xsi:type="dcterms:W3CDTF">2019-03-06T21:04:18Z</dcterms:created>
  <dcterms:modified xsi:type="dcterms:W3CDTF">2023-04-19T14:28:53Z</dcterms:modified>
</cp:coreProperties>
</file>