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57" r:id="rId26"/>
    <p:sldId id="261" r:id="rId27"/>
    <p:sldId id="263" r:id="rId28"/>
    <p:sldId id="294" r:id="rId29"/>
    <p:sldId id="259" r:id="rId30"/>
    <p:sldId id="262" r:id="rId31"/>
    <p:sldId id="264" r:id="rId32"/>
    <p:sldId id="265" r:id="rId33"/>
    <p:sldId id="266" r:id="rId34"/>
    <p:sldId id="267" r:id="rId35"/>
    <p:sldId id="295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E0B8-E3F6-48AC-AF35-D13CD3006A6F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4B8-F321-47EC-BE8B-0AFF9ECEF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09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E0B8-E3F6-48AC-AF35-D13CD3006A6F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4B8-F321-47EC-BE8B-0AFF9ECEF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53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E0B8-E3F6-48AC-AF35-D13CD3006A6F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4B8-F321-47EC-BE8B-0AFF9ECEF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16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E0B8-E3F6-48AC-AF35-D13CD3006A6F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4B8-F321-47EC-BE8B-0AFF9ECEF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95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E0B8-E3F6-48AC-AF35-D13CD3006A6F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4B8-F321-47EC-BE8B-0AFF9ECEF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9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E0B8-E3F6-48AC-AF35-D13CD3006A6F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4B8-F321-47EC-BE8B-0AFF9ECEF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02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E0B8-E3F6-48AC-AF35-D13CD3006A6F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4B8-F321-47EC-BE8B-0AFF9ECEF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30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E0B8-E3F6-48AC-AF35-D13CD3006A6F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4B8-F321-47EC-BE8B-0AFF9ECEF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67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E0B8-E3F6-48AC-AF35-D13CD3006A6F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4B8-F321-47EC-BE8B-0AFF9ECEF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58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E0B8-E3F6-48AC-AF35-D13CD3006A6F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4B8-F321-47EC-BE8B-0AFF9ECEF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6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E0B8-E3F6-48AC-AF35-D13CD3006A6F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5C4B8-F321-47EC-BE8B-0AFF9ECEF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85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AE0B8-E3F6-48AC-AF35-D13CD3006A6F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5C4B8-F321-47EC-BE8B-0AFF9ECEF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0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jar-download.com/?search_box=mysql-connec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jar-downloa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g/jpa/jpa_jpql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JPA – Code </a:t>
            </a:r>
            <a:r>
              <a:rPr lang="pt-BR" dirty="0" err="1" smtClean="0"/>
              <a:t>First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Prof.º Me.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39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2.0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Liberada </a:t>
            </a:r>
            <a:r>
              <a:rPr lang="pt-BR" dirty="0"/>
              <a:t>em Dezembro de </a:t>
            </a:r>
            <a:r>
              <a:rPr lang="pt-BR" dirty="0" smtClean="0"/>
              <a:t>2009 (JSR 317).</a:t>
            </a:r>
          </a:p>
          <a:p>
            <a:r>
              <a:rPr lang="pt-BR" dirty="0"/>
              <a:t>Esta versão da JPA foi produzida com o propósito de atualizar a API em relação à versão 1.0, incluindo melhorias e novos recursos solicitados pela comunidade Java. Entre os aspectos introduzidos pela versão 2.0, destacam-se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Inclusão </a:t>
            </a:r>
            <a:r>
              <a:rPr lang="pt-BR" dirty="0"/>
              <a:t>da API de </a:t>
            </a:r>
            <a:r>
              <a:rPr lang="pt-BR" b="1" dirty="0" err="1"/>
              <a:t>Criteria</a:t>
            </a:r>
            <a:r>
              <a:rPr lang="pt-BR" dirty="0"/>
              <a:t>, permitindo a construção de consultas através de recursos de orientação a objetos, uma alternativa à linguagem JPQL;</a:t>
            </a:r>
          </a:p>
          <a:p>
            <a:pPr lvl="1"/>
            <a:r>
              <a:rPr lang="pt-BR" dirty="0" smtClean="0"/>
              <a:t>Possibilidade </a:t>
            </a:r>
            <a:r>
              <a:rPr lang="pt-BR" dirty="0"/>
              <a:t>do mapeamento de coleções de objetos simples, como </a:t>
            </a:r>
            <a:r>
              <a:rPr lang="pt-BR" b="1" dirty="0" err="1"/>
              <a:t>Strings</a:t>
            </a:r>
            <a:r>
              <a:rPr lang="pt-BR" dirty="0"/>
              <a:t>, </a:t>
            </a:r>
            <a:r>
              <a:rPr lang="pt-BR" b="1" dirty="0"/>
              <a:t>Enumerações</a:t>
            </a:r>
            <a:r>
              <a:rPr lang="pt-BR" dirty="0"/>
              <a:t> e objetos acoplados (</a:t>
            </a:r>
            <a:r>
              <a:rPr lang="pt-BR" b="1" dirty="0" err="1"/>
              <a:t>Embedded</a:t>
            </a:r>
            <a:r>
              <a:rPr lang="pt-BR" dirty="0"/>
              <a:t>);</a:t>
            </a:r>
          </a:p>
          <a:p>
            <a:pPr lvl="1"/>
            <a:r>
              <a:rPr lang="pt-BR" dirty="0" smtClean="0"/>
              <a:t>Tratamento </a:t>
            </a:r>
            <a:r>
              <a:rPr lang="pt-BR" dirty="0"/>
              <a:t>de relacionamentos entre entidades nas operações de exclusão, com a remoção de dependências órfãs;</a:t>
            </a:r>
          </a:p>
          <a:p>
            <a:pPr lvl="1"/>
            <a:r>
              <a:rPr lang="pt-BR" dirty="0" smtClean="0"/>
              <a:t>Inclusão </a:t>
            </a:r>
            <a:r>
              <a:rPr lang="pt-BR" dirty="0"/>
              <a:t>da API para cache de entidades.</a:t>
            </a:r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2.1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Foi liberada </a:t>
            </a:r>
            <a:r>
              <a:rPr lang="pt-BR" dirty="0"/>
              <a:t>em Maio de 2013 </a:t>
            </a:r>
            <a:r>
              <a:rPr lang="pt-BR" dirty="0" smtClean="0"/>
              <a:t>(JSR 338)</a:t>
            </a:r>
          </a:p>
          <a:p>
            <a:r>
              <a:rPr lang="pt-BR" dirty="0" smtClean="0"/>
              <a:t>Principais funções:</a:t>
            </a:r>
          </a:p>
          <a:p>
            <a:pPr lvl="1"/>
            <a:r>
              <a:rPr lang="pt-BR" dirty="0" smtClean="0"/>
              <a:t>Recurso </a:t>
            </a:r>
            <a:r>
              <a:rPr lang="pt-BR" dirty="0"/>
              <a:t>para geração do esquema de banco de dados (</a:t>
            </a:r>
            <a:r>
              <a:rPr lang="pt-BR" i="1" dirty="0" err="1"/>
              <a:t>Schema</a:t>
            </a:r>
            <a:r>
              <a:rPr lang="pt-BR" i="1" dirty="0"/>
              <a:t> </a:t>
            </a:r>
            <a:r>
              <a:rPr lang="pt-BR" i="1" dirty="0" err="1"/>
              <a:t>Generation</a:t>
            </a:r>
            <a:r>
              <a:rPr lang="pt-BR" dirty="0"/>
              <a:t>);</a:t>
            </a:r>
          </a:p>
          <a:p>
            <a:pPr lvl="1"/>
            <a:r>
              <a:rPr lang="pt-BR" dirty="0" smtClean="0"/>
              <a:t>Expansão </a:t>
            </a:r>
            <a:r>
              <a:rPr lang="pt-BR" dirty="0"/>
              <a:t>das alternativas de construção de resultados de consultas nativas com a utilização de tipos (classes) não persistidos, através da nova funcionalidade </a:t>
            </a:r>
            <a:r>
              <a:rPr lang="pt-BR" i="1" dirty="0" err="1"/>
              <a:t>Constructor</a:t>
            </a:r>
            <a:r>
              <a:rPr lang="pt-BR" i="1" dirty="0"/>
              <a:t> </a:t>
            </a:r>
            <a:r>
              <a:rPr lang="pt-BR" i="1" dirty="0" err="1"/>
              <a:t>Result</a:t>
            </a:r>
            <a:r>
              <a:rPr lang="pt-BR" dirty="0"/>
              <a:t>;</a:t>
            </a:r>
          </a:p>
          <a:p>
            <a:pPr lvl="1"/>
            <a:r>
              <a:rPr lang="pt-BR" dirty="0" smtClean="0"/>
              <a:t>Inclusão </a:t>
            </a:r>
            <a:r>
              <a:rPr lang="pt-BR" dirty="0"/>
              <a:t>de suporte a </a:t>
            </a:r>
            <a:r>
              <a:rPr lang="pt-BR" i="1" dirty="0" err="1"/>
              <a:t>Stored</a:t>
            </a:r>
            <a:r>
              <a:rPr lang="pt-BR" i="1" dirty="0"/>
              <a:t> Procedures</a:t>
            </a:r>
            <a:r>
              <a:rPr lang="pt-BR" dirty="0"/>
              <a:t>;</a:t>
            </a:r>
          </a:p>
          <a:p>
            <a:pPr lvl="1"/>
            <a:r>
              <a:rPr lang="pt-BR" dirty="0" smtClean="0"/>
              <a:t>Adição </a:t>
            </a:r>
            <a:r>
              <a:rPr lang="pt-BR" dirty="0"/>
              <a:t>do mecanismo que permite a conversão entre os tipos utilizados nos atributos das entidades e os tipos das colunas referentes a estes atributos nas tabelas do banco de dados, os </a:t>
            </a:r>
            <a:r>
              <a:rPr lang="pt-BR" i="1" dirty="0" err="1"/>
              <a:t>Converters</a:t>
            </a:r>
            <a:r>
              <a:rPr lang="pt-BR" dirty="0"/>
              <a:t>;</a:t>
            </a:r>
          </a:p>
          <a:p>
            <a:pPr lvl="1"/>
            <a:r>
              <a:rPr lang="pt-BR" dirty="0" smtClean="0"/>
              <a:t>Evolução </a:t>
            </a:r>
            <a:r>
              <a:rPr lang="pt-BR" dirty="0"/>
              <a:t>da API de </a:t>
            </a:r>
            <a:r>
              <a:rPr lang="pt-BR" dirty="0" err="1"/>
              <a:t>Criteria</a:t>
            </a:r>
            <a:r>
              <a:rPr lang="pt-BR" dirty="0"/>
              <a:t>, adicionando suporte à atualização e exclusão de dados em lote (</a:t>
            </a:r>
            <a:r>
              <a:rPr lang="pt-BR" i="1" dirty="0"/>
              <a:t>bulk </a:t>
            </a:r>
            <a:r>
              <a:rPr lang="pt-BR" i="1" dirty="0" err="1"/>
              <a:t>update</a:t>
            </a:r>
            <a:r>
              <a:rPr lang="pt-BR" i="1" dirty="0"/>
              <a:t>/delete</a:t>
            </a:r>
            <a:r>
              <a:rPr lang="pt-BR" dirty="0"/>
              <a:t>);</a:t>
            </a:r>
          </a:p>
          <a:p>
            <a:pPr lvl="1"/>
            <a:r>
              <a:rPr lang="pt-BR" dirty="0" smtClean="0"/>
              <a:t>Possibilidade </a:t>
            </a:r>
            <a:r>
              <a:rPr lang="pt-BR" dirty="0"/>
              <a:t>de realização de </a:t>
            </a:r>
            <a:r>
              <a:rPr lang="pt-BR" dirty="0" err="1"/>
              <a:t>cast</a:t>
            </a:r>
            <a:r>
              <a:rPr lang="pt-BR" dirty="0"/>
              <a:t> explícito (</a:t>
            </a:r>
            <a:r>
              <a:rPr lang="pt-BR" i="1" dirty="0" err="1"/>
              <a:t>downcasting</a:t>
            </a:r>
            <a:r>
              <a:rPr lang="pt-BR" dirty="0"/>
              <a:t>) em consultas JPQL e </a:t>
            </a:r>
            <a:r>
              <a:rPr lang="pt-BR" dirty="0" err="1"/>
              <a:t>Criteria</a:t>
            </a:r>
            <a:r>
              <a:rPr lang="pt-BR" dirty="0"/>
              <a:t> com o uso do novo operador </a:t>
            </a:r>
            <a:r>
              <a:rPr lang="pt-BR" b="1" dirty="0"/>
              <a:t>TREAT</a:t>
            </a:r>
            <a:r>
              <a:rPr lang="pt-BR" dirty="0"/>
              <a:t>, aplicável em atributos de relacionamentos entre entidades que fazem parte de uma hierarquia de classes.</a:t>
            </a:r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</a:t>
            </a:r>
            <a:r>
              <a:rPr lang="pt-BR" dirty="0" smtClean="0"/>
              <a:t>2.2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Foi liberada em </a:t>
            </a:r>
            <a:r>
              <a:rPr lang="pt-BR" dirty="0" smtClean="0"/>
              <a:t>Junho de 2017 (manutenção JSR </a:t>
            </a:r>
            <a:r>
              <a:rPr lang="pt-BR" dirty="0"/>
              <a:t>338</a:t>
            </a:r>
            <a:r>
              <a:rPr lang="pt-BR" dirty="0" smtClean="0"/>
              <a:t>)</a:t>
            </a:r>
          </a:p>
          <a:p>
            <a:r>
              <a:rPr lang="pt-BR" dirty="0" smtClean="0"/>
              <a:t>Principais recursos:</a:t>
            </a:r>
            <a:endParaRPr lang="pt-BR" dirty="0"/>
          </a:p>
          <a:p>
            <a:pPr lvl="1"/>
            <a:r>
              <a:rPr lang="pt-BR" dirty="0"/>
              <a:t>Adicione @</a:t>
            </a:r>
            <a:r>
              <a:rPr lang="pt-BR" dirty="0" err="1"/>
              <a:t>Repeatable</a:t>
            </a:r>
            <a:r>
              <a:rPr lang="pt-BR" dirty="0"/>
              <a:t> a todas as anotações relevantes</a:t>
            </a:r>
          </a:p>
          <a:p>
            <a:pPr lvl="1"/>
            <a:r>
              <a:rPr lang="pt-BR" dirty="0"/>
              <a:t>Permitir que todas as anotações JPA sejam usadas em meta-anotações.</a:t>
            </a:r>
          </a:p>
          <a:p>
            <a:pPr lvl="1"/>
            <a:r>
              <a:rPr lang="pt-BR" dirty="0"/>
              <a:t>Adicionar capacidade de transmitir um resultado de consulta</a:t>
            </a:r>
          </a:p>
          <a:p>
            <a:pPr lvl="1"/>
            <a:r>
              <a:rPr lang="pt-BR" dirty="0"/>
              <a:t>Permitir que </a:t>
            </a:r>
            <a:r>
              <a:rPr lang="pt-BR" dirty="0" err="1"/>
              <a:t>AttributeConverters</a:t>
            </a:r>
            <a:r>
              <a:rPr lang="pt-BR" dirty="0"/>
              <a:t> seja injetável por CDI</a:t>
            </a:r>
          </a:p>
          <a:p>
            <a:pPr lvl="1"/>
            <a:r>
              <a:rPr lang="pt-BR" dirty="0"/>
              <a:t>Suporta tipos de data e hora Java 8</a:t>
            </a:r>
          </a:p>
          <a:p>
            <a:pPr lvl="1"/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Fornecedores que suportam JPA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JPA</a:t>
                      </a:r>
                      <a:r>
                        <a:rPr lang="pt-BR" baseline="0" dirty="0" smtClean="0"/>
                        <a:t> 2.1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JPA 2.2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DataNucleus</a:t>
                      </a:r>
                      <a:endParaRPr lang="pt-BR" dirty="0" smtClean="0"/>
                    </a:p>
                    <a:p>
                      <a:r>
                        <a:rPr lang="pt-BR" dirty="0" err="1" smtClean="0"/>
                        <a:t>EclipseLink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Hibernar</a:t>
                      </a:r>
                    </a:p>
                    <a:p>
                      <a:r>
                        <a:rPr lang="pt-BR" dirty="0" err="1" smtClean="0"/>
                        <a:t>OpenJPA</a:t>
                      </a:r>
                      <a:r>
                        <a:rPr lang="pt-BR" dirty="0" smtClean="0"/>
                        <a:t> (a partir da versão 2.2.0)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DataNucleus</a:t>
                      </a:r>
                      <a:r>
                        <a:rPr lang="pt-BR" dirty="0" smtClean="0"/>
                        <a:t> (da versão 5.1)</a:t>
                      </a:r>
                    </a:p>
                    <a:p>
                      <a:r>
                        <a:rPr lang="pt-BR" dirty="0" err="1" smtClean="0"/>
                        <a:t>EclipseLink</a:t>
                      </a:r>
                      <a:r>
                        <a:rPr lang="pt-BR" dirty="0" smtClean="0"/>
                        <a:t> (da versão 2.7)</a:t>
                      </a:r>
                    </a:p>
                    <a:p>
                      <a:r>
                        <a:rPr lang="pt-BR" dirty="0" err="1" smtClean="0"/>
                        <a:t>Hibernate</a:t>
                      </a:r>
                      <a:r>
                        <a:rPr lang="pt-BR" dirty="0" smtClean="0"/>
                        <a:t> (da versão 5.3)</a:t>
                      </a:r>
                    </a:p>
                    <a:p>
                      <a:r>
                        <a:rPr lang="pt-BR" dirty="0" err="1" smtClean="0"/>
                        <a:t>OpenJPA</a:t>
                      </a:r>
                      <a:r>
                        <a:rPr lang="pt-BR" dirty="0" smtClean="0"/>
                        <a:t> (da versão 3.0.0)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5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JPA Code </a:t>
            </a:r>
            <a:r>
              <a:rPr lang="pt-BR" dirty="0" err="1" smtClean="0"/>
              <a:t>Firt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50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anotações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@</a:t>
            </a:r>
            <a:r>
              <a:rPr lang="pt-BR" dirty="0" err="1" smtClean="0"/>
              <a:t>Entity</a:t>
            </a:r>
            <a:endParaRPr lang="pt-BR" dirty="0" smtClean="0"/>
          </a:p>
          <a:p>
            <a:pPr lvl="1"/>
            <a:r>
              <a:rPr lang="pt-BR" dirty="0" smtClean="0"/>
              <a:t>Utilizada </a:t>
            </a:r>
            <a:r>
              <a:rPr lang="pt-BR" dirty="0"/>
              <a:t>para informar que uma classe também é uma </a:t>
            </a:r>
            <a:r>
              <a:rPr lang="pt-BR" dirty="0" smtClean="0"/>
              <a:t>entidade</a:t>
            </a:r>
          </a:p>
          <a:p>
            <a:pPr lvl="1"/>
            <a:r>
              <a:rPr lang="pt-BR" dirty="0" smtClean="0"/>
              <a:t>JPA </a:t>
            </a:r>
            <a:r>
              <a:rPr lang="pt-BR" dirty="0"/>
              <a:t>estabelecerá a ligação entre a entidade e uma tabela de mesmo nome no banco de </a:t>
            </a:r>
            <a:r>
              <a:rPr lang="pt-BR" dirty="0" smtClean="0"/>
              <a:t>dados</a:t>
            </a:r>
            <a:endParaRPr lang="pt-BR" dirty="0"/>
          </a:p>
          <a:p>
            <a:r>
              <a:rPr lang="pt-BR" dirty="0" smtClean="0"/>
              <a:t>@</a:t>
            </a:r>
            <a:r>
              <a:rPr lang="pt-BR" dirty="0" err="1" smtClean="0"/>
              <a:t>Table</a:t>
            </a:r>
            <a:endParaRPr lang="pt-BR" dirty="0" smtClean="0"/>
          </a:p>
          <a:p>
            <a:pPr lvl="1"/>
            <a:r>
              <a:rPr lang="pt-BR" dirty="0"/>
              <a:t>Caso a tabela possua um nome </a:t>
            </a:r>
            <a:r>
              <a:rPr lang="pt-BR" dirty="0" smtClean="0"/>
              <a:t>diferente da classe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anotações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@</a:t>
            </a:r>
            <a:r>
              <a:rPr lang="pt-BR" dirty="0" err="1" smtClean="0"/>
              <a:t>Column</a:t>
            </a:r>
            <a:endParaRPr lang="pt-BR" dirty="0"/>
          </a:p>
          <a:p>
            <a:pPr lvl="1" fontAlgn="base"/>
            <a:r>
              <a:rPr lang="pt-BR" b="1" dirty="0" err="1"/>
              <a:t>name</a:t>
            </a:r>
            <a:r>
              <a:rPr lang="pt-BR" dirty="0"/>
              <a:t> Nome da coluna na tabela do banco de </a:t>
            </a:r>
            <a:r>
              <a:rPr lang="pt-BR" dirty="0" smtClean="0"/>
              <a:t>dados, recebe </a:t>
            </a:r>
            <a:r>
              <a:rPr lang="pt-BR" dirty="0"/>
              <a:t>como valor uma </a:t>
            </a:r>
            <a:r>
              <a:rPr lang="pt-BR" dirty="0" err="1"/>
              <a:t>String</a:t>
            </a:r>
            <a:r>
              <a:rPr lang="pt-BR" dirty="0"/>
              <a:t>;</a:t>
            </a:r>
          </a:p>
          <a:p>
            <a:pPr lvl="1" algn="just" fontAlgn="base"/>
            <a:r>
              <a:rPr lang="pt-BR" b="1" dirty="0" err="1"/>
              <a:t>columnDefinition</a:t>
            </a:r>
            <a:r>
              <a:rPr lang="pt-BR" dirty="0"/>
              <a:t> Recebe uma </a:t>
            </a:r>
            <a:r>
              <a:rPr lang="pt-BR" dirty="0" err="1"/>
              <a:t>String</a:t>
            </a:r>
            <a:r>
              <a:rPr lang="pt-BR" dirty="0"/>
              <a:t> com o tipo </a:t>
            </a:r>
            <a:r>
              <a:rPr lang="pt-BR" dirty="0" smtClean="0"/>
              <a:t>que será </a:t>
            </a:r>
            <a:r>
              <a:rPr lang="pt-BR" dirty="0"/>
              <a:t>usado pela coluna equivalente na tabela do banco de dados. </a:t>
            </a:r>
            <a:endParaRPr lang="pt-BR" dirty="0" smtClean="0"/>
          </a:p>
          <a:p>
            <a:pPr lvl="1" algn="just" fontAlgn="base"/>
            <a:r>
              <a:rPr lang="pt-BR" b="1" dirty="0" err="1" smtClean="0"/>
              <a:t>length</a:t>
            </a:r>
            <a:r>
              <a:rPr lang="pt-BR" dirty="0"/>
              <a:t> Alguns tipos de colunas nas tabelas </a:t>
            </a:r>
            <a:r>
              <a:rPr lang="pt-BR" dirty="0" smtClean="0"/>
              <a:t>dos bancos </a:t>
            </a:r>
            <a:r>
              <a:rPr lang="pt-BR" dirty="0"/>
              <a:t>de dados possuem um valor variável de largura do campo. </a:t>
            </a:r>
            <a:r>
              <a:rPr lang="pt-BR" dirty="0" smtClean="0"/>
              <a:t>Um exemplo </a:t>
            </a:r>
            <a:r>
              <a:rPr lang="pt-BR" dirty="0"/>
              <a:t>são os campos </a:t>
            </a:r>
            <a:r>
              <a:rPr lang="pt-BR" b="1" dirty="0" err="1"/>
              <a:t>varchar</a:t>
            </a:r>
            <a:r>
              <a:rPr lang="pt-BR" b="1" dirty="0"/>
              <a:t>()</a:t>
            </a:r>
            <a:r>
              <a:rPr lang="pt-BR" dirty="0"/>
              <a:t>. No </a:t>
            </a:r>
            <a:r>
              <a:rPr lang="pt-BR" dirty="0" smtClean="0"/>
              <a:t>MySQL, se não definirmos </a:t>
            </a:r>
            <a:r>
              <a:rPr lang="pt-BR" dirty="0"/>
              <a:t>um valor de largura para o tipo </a:t>
            </a:r>
            <a:r>
              <a:rPr lang="pt-BR" b="1" dirty="0" err="1" smtClean="0"/>
              <a:t>varchar</a:t>
            </a:r>
            <a:r>
              <a:rPr lang="pt-BR" dirty="0" smtClean="0"/>
              <a:t>, este </a:t>
            </a:r>
            <a:r>
              <a:rPr lang="pt-BR" dirty="0"/>
              <a:t>é criado em seu tamanho máximo de caracteres, que no caso é </a:t>
            </a:r>
            <a:r>
              <a:rPr lang="pt-BR" dirty="0" smtClean="0"/>
              <a:t>255. Cada </a:t>
            </a:r>
            <a:r>
              <a:rPr lang="pt-BR" dirty="0"/>
              <a:t>banco de dados possui um limite máximo em seu determinado tipo.</a:t>
            </a:r>
          </a:p>
          <a:p>
            <a:pPr lvl="1" fontAlgn="base"/>
            <a:r>
              <a:rPr lang="pt-BR" b="1" dirty="0" err="1"/>
              <a:t>nullable</a:t>
            </a:r>
            <a:r>
              <a:rPr lang="pt-BR" dirty="0"/>
              <a:t> Recebe um valor booleano cujo padrão é </a:t>
            </a:r>
            <a:r>
              <a:rPr lang="pt-BR" b="1" dirty="0" err="1" smtClean="0"/>
              <a:t>true</a:t>
            </a:r>
            <a:r>
              <a:rPr lang="pt-BR" dirty="0" smtClean="0"/>
              <a:t>, caso </a:t>
            </a:r>
            <a:r>
              <a:rPr lang="pt-BR" dirty="0"/>
              <a:t>não declarado. Se </a:t>
            </a:r>
            <a:r>
              <a:rPr lang="pt-BR" b="1" dirty="0"/>
              <a:t>false</a:t>
            </a:r>
            <a:r>
              <a:rPr lang="pt-BR" dirty="0"/>
              <a:t>, este campo </a:t>
            </a:r>
            <a:r>
              <a:rPr lang="pt-BR" dirty="0" smtClean="0"/>
              <a:t>é obrigatório</a:t>
            </a:r>
            <a:r>
              <a:rPr lang="pt-BR" dirty="0"/>
              <a:t>.</a:t>
            </a:r>
          </a:p>
          <a:p>
            <a:pPr lvl="1"/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anotações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@Id</a:t>
            </a:r>
          </a:p>
          <a:p>
            <a:pPr lvl="1"/>
            <a:r>
              <a:rPr lang="pt-BR" dirty="0" smtClean="0"/>
              <a:t>Chave primária da entidade (tabela)</a:t>
            </a:r>
          </a:p>
          <a:p>
            <a:r>
              <a:rPr lang="pt-BR" dirty="0"/>
              <a:t>@</a:t>
            </a:r>
            <a:r>
              <a:rPr lang="pt-BR" dirty="0" err="1" smtClean="0"/>
              <a:t>GeneratedValue</a:t>
            </a:r>
            <a:endParaRPr lang="pt-BR" dirty="0" smtClean="0"/>
          </a:p>
          <a:p>
            <a:pPr lvl="1"/>
            <a:r>
              <a:rPr lang="pt-BR" dirty="0" smtClean="0"/>
              <a:t>Possui </a:t>
            </a:r>
            <a:r>
              <a:rPr lang="pt-BR" dirty="0"/>
              <a:t>um </a:t>
            </a:r>
            <a:r>
              <a:rPr lang="pt-BR" dirty="0" smtClean="0"/>
              <a:t>atributo chamado </a:t>
            </a:r>
            <a:r>
              <a:rPr lang="pt-BR" dirty="0" err="1"/>
              <a:t>strategy</a:t>
            </a:r>
            <a:r>
              <a:rPr lang="pt-BR" dirty="0"/>
              <a:t>, que define a estratégia de geração </a:t>
            </a:r>
            <a:r>
              <a:rPr lang="pt-BR" dirty="0" smtClean="0"/>
              <a:t>de valores </a:t>
            </a:r>
            <a:r>
              <a:rPr lang="pt-BR" dirty="0"/>
              <a:t>incrementados.</a:t>
            </a:r>
          </a:p>
          <a:p>
            <a:r>
              <a:rPr lang="pt-BR" dirty="0"/>
              <a:t>@</a:t>
            </a:r>
            <a:r>
              <a:rPr lang="pt-BR" dirty="0" smtClean="0"/>
              <a:t>Basic</a:t>
            </a:r>
          </a:p>
          <a:p>
            <a:pPr lvl="1"/>
            <a:r>
              <a:rPr lang="pt-BR" dirty="0" smtClean="0"/>
              <a:t>Possui as propriedade opcional e </a:t>
            </a:r>
            <a:r>
              <a:rPr lang="pt-BR" dirty="0" err="1" smtClean="0"/>
              <a:t>fetch</a:t>
            </a:r>
            <a:endParaRPr lang="pt-BR" dirty="0" smtClean="0"/>
          </a:p>
          <a:p>
            <a:pPr lvl="2"/>
            <a:r>
              <a:rPr lang="pt-BR" dirty="0" smtClean="0"/>
              <a:t>Opcional</a:t>
            </a:r>
            <a:r>
              <a:rPr lang="pt-BR" dirty="0"/>
              <a:t>: </a:t>
            </a:r>
            <a:r>
              <a:rPr lang="pt-BR" dirty="0" smtClean="0"/>
              <a:t>é um </a:t>
            </a:r>
            <a:r>
              <a:rPr lang="pt-BR" dirty="0"/>
              <a:t>parâmetro booleano que define se o campo ou propriedade marcada permite </a:t>
            </a:r>
            <a:r>
              <a:rPr lang="pt-BR" dirty="0" err="1" smtClean="0"/>
              <a:t>null</a:t>
            </a:r>
            <a:r>
              <a:rPr lang="pt-BR" dirty="0" smtClean="0"/>
              <a:t>. O padrão é TRUE.</a:t>
            </a:r>
          </a:p>
          <a:p>
            <a:pPr lvl="2"/>
            <a:r>
              <a:rPr lang="pt-BR" dirty="0" err="1" smtClean="0"/>
              <a:t>Fetch</a:t>
            </a:r>
            <a:r>
              <a:rPr lang="pt-BR" dirty="0"/>
              <a:t>: </a:t>
            </a:r>
            <a:r>
              <a:rPr lang="pt-BR" dirty="0" smtClean="0"/>
              <a:t>Especifica </a:t>
            </a:r>
            <a:r>
              <a:rPr lang="pt-BR" dirty="0"/>
              <a:t>se o campo ou propriedade marcada deve ser carregado lentamente ou buscado antecipadamente</a:t>
            </a:r>
          </a:p>
          <a:p>
            <a:pPr lvl="1"/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1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Basic x </a:t>
            </a:r>
            <a:r>
              <a:rPr lang="pt-BR" dirty="0" err="1" smtClean="0"/>
              <a:t>Column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Basic x </a:t>
            </a:r>
            <a:r>
              <a:rPr lang="pt-BR" dirty="0" err="1" smtClean="0"/>
              <a:t>Column</a:t>
            </a:r>
            <a:endParaRPr lang="pt-BR" dirty="0" smtClean="0"/>
          </a:p>
          <a:p>
            <a:pPr lvl="1"/>
            <a:r>
              <a:rPr lang="pt-BR" dirty="0"/>
              <a:t>Os atributos da anotação </a:t>
            </a:r>
            <a:r>
              <a:rPr lang="pt-BR" i="1" dirty="0"/>
              <a:t>@</a:t>
            </a:r>
            <a:r>
              <a:rPr lang="pt-BR" b="1" i="1" dirty="0"/>
              <a:t>Basic</a:t>
            </a:r>
            <a:r>
              <a:rPr lang="pt-BR" b="1" dirty="0"/>
              <a:t> são aplicados a entidades JPA</a:t>
            </a:r>
            <a:r>
              <a:rPr lang="pt-BR" dirty="0"/>
              <a:t>, enquanto os atributos de </a:t>
            </a:r>
            <a:r>
              <a:rPr lang="pt-BR" b="1" i="1" dirty="0"/>
              <a:t>@</a:t>
            </a:r>
            <a:r>
              <a:rPr lang="pt-BR" b="1" i="1" dirty="0" err="1"/>
              <a:t>Column</a:t>
            </a:r>
            <a:r>
              <a:rPr lang="pt-BR" b="1" dirty="0"/>
              <a:t>  são aplicados às colunas do banco de </a:t>
            </a:r>
            <a:r>
              <a:rPr lang="pt-BR" b="1" dirty="0" smtClean="0"/>
              <a:t>dados.</a:t>
            </a:r>
            <a:endParaRPr lang="pt-BR" b="1" dirty="0"/>
          </a:p>
          <a:p>
            <a:pPr lvl="1"/>
            <a:r>
              <a:rPr lang="pt-BR" dirty="0"/>
              <a:t>O atributo </a:t>
            </a:r>
            <a:r>
              <a:rPr lang="pt-BR" i="1" dirty="0"/>
              <a:t>opcional</a:t>
            </a:r>
            <a:r>
              <a:rPr lang="pt-BR" dirty="0"/>
              <a:t> da anotação </a:t>
            </a:r>
            <a:r>
              <a:rPr lang="pt-BR" i="1" dirty="0"/>
              <a:t>@Basic</a:t>
            </a:r>
            <a:r>
              <a:rPr lang="pt-BR" dirty="0"/>
              <a:t> define se o campo de entidade pode ser </a:t>
            </a:r>
            <a:r>
              <a:rPr lang="pt-BR" i="1" dirty="0"/>
              <a:t>nulo</a:t>
            </a:r>
            <a:r>
              <a:rPr lang="pt-BR" dirty="0"/>
              <a:t> ou não; por outro lado, o atributo </a:t>
            </a:r>
            <a:r>
              <a:rPr lang="pt-BR" i="1" dirty="0"/>
              <a:t>anulável</a:t>
            </a:r>
            <a:r>
              <a:rPr lang="pt-BR" dirty="0"/>
              <a:t> da </a:t>
            </a:r>
            <a:r>
              <a:rPr lang="pt-BR" dirty="0" smtClean="0"/>
              <a:t> anotação</a:t>
            </a:r>
            <a:r>
              <a:rPr lang="pt-BR" dirty="0"/>
              <a:t> </a:t>
            </a:r>
            <a:r>
              <a:rPr lang="pt-BR" i="1" dirty="0"/>
              <a:t>@</a:t>
            </a:r>
            <a:r>
              <a:rPr lang="pt-BR" i="1" dirty="0" err="1"/>
              <a:t>Column</a:t>
            </a:r>
            <a:r>
              <a:rPr lang="pt-BR" dirty="0"/>
              <a:t> especifica se a coluna do banco de dados correspondente pode ser </a:t>
            </a:r>
            <a:r>
              <a:rPr lang="pt-BR" i="1" dirty="0"/>
              <a:t>nula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4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relacionamentos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OneToOne</a:t>
            </a:r>
            <a:r>
              <a:rPr lang="pt-BR" dirty="0"/>
              <a:t> - Uma referência única de um objeto a outro, </a:t>
            </a:r>
            <a:r>
              <a:rPr lang="pt-BR" dirty="0" smtClean="0"/>
              <a:t>inverso: </a:t>
            </a:r>
            <a:r>
              <a:rPr lang="pt-BR" dirty="0" err="1" smtClean="0"/>
              <a:t>OneToOne</a:t>
            </a:r>
            <a:r>
              <a:rPr lang="pt-BR" dirty="0"/>
              <a:t>.</a:t>
            </a:r>
          </a:p>
          <a:p>
            <a:r>
              <a:rPr lang="pt-BR" dirty="0" err="1"/>
              <a:t>ManyToOne</a:t>
            </a:r>
            <a:r>
              <a:rPr lang="pt-BR" dirty="0"/>
              <a:t> - Uma referência de um objeto a outro, </a:t>
            </a:r>
            <a:r>
              <a:rPr lang="pt-BR" dirty="0" smtClean="0"/>
              <a:t>inverso: </a:t>
            </a:r>
            <a:r>
              <a:rPr lang="pt-BR" dirty="0" err="1" smtClean="0"/>
              <a:t>OneToMany</a:t>
            </a:r>
            <a:r>
              <a:rPr lang="pt-BR" dirty="0"/>
              <a:t>.</a:t>
            </a:r>
          </a:p>
          <a:p>
            <a:r>
              <a:rPr lang="pt-BR" dirty="0" err="1"/>
              <a:t>OneToMany</a:t>
            </a:r>
            <a:r>
              <a:rPr lang="pt-BR" dirty="0"/>
              <a:t> </a:t>
            </a:r>
            <a:r>
              <a:rPr lang="pt-BR" dirty="0" smtClean="0"/>
              <a:t>– </a:t>
            </a:r>
            <a:r>
              <a:rPr lang="pt-BR" dirty="0" err="1" smtClean="0"/>
              <a:t>Collection</a:t>
            </a:r>
            <a:r>
              <a:rPr lang="pt-BR" dirty="0" smtClean="0"/>
              <a:t> ou </a:t>
            </a:r>
            <a:r>
              <a:rPr lang="pt-BR" dirty="0" err="1" smtClean="0"/>
              <a:t>Map</a:t>
            </a:r>
            <a:r>
              <a:rPr lang="pt-BR" dirty="0" smtClean="0"/>
              <a:t> de </a:t>
            </a:r>
            <a:r>
              <a:rPr lang="pt-BR" dirty="0"/>
              <a:t>objetos, </a:t>
            </a:r>
            <a:r>
              <a:rPr lang="pt-BR" dirty="0" smtClean="0"/>
              <a:t>inverso: </a:t>
            </a:r>
            <a:r>
              <a:rPr lang="pt-BR" dirty="0" err="1" smtClean="0"/>
              <a:t>ManyToOne</a:t>
            </a:r>
            <a:r>
              <a:rPr lang="pt-BR" dirty="0"/>
              <a:t>.</a:t>
            </a:r>
          </a:p>
          <a:p>
            <a:r>
              <a:rPr lang="pt-BR" dirty="0" err="1"/>
              <a:t>ManyToMany</a:t>
            </a:r>
            <a:r>
              <a:rPr lang="pt-BR" dirty="0"/>
              <a:t> </a:t>
            </a:r>
            <a:r>
              <a:rPr lang="pt-BR" dirty="0" smtClean="0"/>
              <a:t>– </a:t>
            </a:r>
            <a:r>
              <a:rPr lang="pt-BR" dirty="0" err="1" smtClean="0"/>
              <a:t>Collection</a:t>
            </a:r>
            <a:r>
              <a:rPr lang="pt-BR" dirty="0" smtClean="0"/>
              <a:t> ou </a:t>
            </a:r>
            <a:r>
              <a:rPr lang="pt-BR" dirty="0" err="1" smtClean="0"/>
              <a:t>Map</a:t>
            </a:r>
            <a:r>
              <a:rPr lang="pt-BR" dirty="0" smtClean="0"/>
              <a:t> de </a:t>
            </a:r>
            <a:r>
              <a:rPr lang="pt-BR" dirty="0"/>
              <a:t>objetos, </a:t>
            </a:r>
            <a:r>
              <a:rPr lang="pt-BR" dirty="0" smtClean="0"/>
              <a:t>inverso: </a:t>
            </a:r>
            <a:r>
              <a:rPr lang="pt-BR" dirty="0" err="1"/>
              <a:t>ManyToMany</a:t>
            </a:r>
            <a:r>
              <a:rPr lang="pt-BR" dirty="0"/>
              <a:t>.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0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Surgimento do </a:t>
            </a:r>
            <a:r>
              <a:rPr lang="pt-BR" dirty="0" err="1" smtClean="0"/>
              <a:t>Hibernate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Hibernate</a:t>
            </a:r>
            <a:r>
              <a:rPr lang="pt-BR" dirty="0"/>
              <a:t> </a:t>
            </a:r>
            <a:r>
              <a:rPr lang="pt-BR" b="1" dirty="0"/>
              <a:t>surgiu por volta de 2003 junto do conceito de </a:t>
            </a:r>
            <a:r>
              <a:rPr lang="pt-BR" b="1" dirty="0" smtClean="0"/>
              <a:t>ORM (</a:t>
            </a:r>
            <a:r>
              <a:rPr lang="pt-BR" b="1" dirty="0" err="1" smtClean="0"/>
              <a:t>Object</a:t>
            </a:r>
            <a:r>
              <a:rPr lang="pt-BR" b="1" dirty="0" smtClean="0"/>
              <a:t> </a:t>
            </a:r>
            <a:r>
              <a:rPr lang="pt-BR" b="1" dirty="0" err="1" smtClean="0"/>
              <a:t>Relational</a:t>
            </a:r>
            <a:r>
              <a:rPr lang="pt-BR" b="1" dirty="0" smtClean="0"/>
              <a:t> </a:t>
            </a:r>
            <a:r>
              <a:rPr lang="pt-BR" b="1" dirty="0" err="1" smtClean="0"/>
              <a:t>Mapping</a:t>
            </a:r>
            <a:r>
              <a:rPr lang="pt-BR" b="1" dirty="0" smtClean="0"/>
              <a:t>)</a:t>
            </a:r>
            <a:r>
              <a:rPr lang="pt-BR" dirty="0" smtClean="0"/>
              <a:t>, </a:t>
            </a:r>
            <a:r>
              <a:rPr lang="pt-BR" dirty="0"/>
              <a:t>trazendo uma nova abordagem para a interação de aplicações com os banco de dados em SQL</a:t>
            </a:r>
            <a:r>
              <a:rPr lang="pt-BR" dirty="0" smtClean="0"/>
              <a:t>.</a:t>
            </a: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pic>
        <p:nvPicPr>
          <p:cNvPr id="2050" name="Picture 2" descr="ORM (Object Relational Mapping) - Java Tutorial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47" y="3184080"/>
            <a:ext cx="6419705" cy="334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relacionamentos JPA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@</a:t>
            </a:r>
            <a:r>
              <a:rPr lang="pt-BR" dirty="0" err="1" smtClean="0"/>
              <a:t>OneToOne</a:t>
            </a:r>
            <a:endParaRPr lang="pt-BR" dirty="0" smtClean="0"/>
          </a:p>
          <a:p>
            <a:pPr lvl="1"/>
            <a:r>
              <a:rPr lang="pt-BR" dirty="0" smtClean="0"/>
              <a:t>R</a:t>
            </a:r>
            <a:r>
              <a:rPr lang="pt-BR" dirty="0"/>
              <a:t>elacionamento Um para Um, um item pode pertencer a apenas um outro item. Isso significa que cada linha de uma entidade se refere a uma e apenas uma linha de outra entidade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EXEMPLO: </a:t>
            </a:r>
            <a:r>
              <a:rPr lang="pt-BR" b="1" dirty="0" smtClean="0"/>
              <a:t>Pessoa e Usuário</a:t>
            </a:r>
            <a:r>
              <a:rPr lang="pt-BR" dirty="0" smtClean="0"/>
              <a:t>, isso </a:t>
            </a:r>
            <a:r>
              <a:rPr lang="pt-BR" dirty="0"/>
              <a:t>significa que cada </a:t>
            </a:r>
            <a:r>
              <a:rPr lang="pt-BR" dirty="0" smtClean="0"/>
              <a:t>pessoa terá apenas </a:t>
            </a:r>
            <a:r>
              <a:rPr lang="pt-BR" dirty="0"/>
              <a:t>um </a:t>
            </a:r>
            <a:r>
              <a:rPr lang="pt-BR" dirty="0" smtClean="0"/>
              <a:t>usuário.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2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relacionamentos JPA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@</a:t>
            </a:r>
            <a:r>
              <a:rPr lang="pt-BR" dirty="0" err="1"/>
              <a:t>ManyToOne</a:t>
            </a:r>
            <a:endParaRPr lang="pt-BR" dirty="0"/>
          </a:p>
          <a:p>
            <a:pPr lvl="1"/>
            <a:r>
              <a:rPr lang="pt-BR" dirty="0"/>
              <a:t>Relação muitos para </a:t>
            </a:r>
            <a:r>
              <a:rPr lang="pt-BR" dirty="0" smtClean="0"/>
              <a:t>uma entidade: </a:t>
            </a:r>
            <a:r>
              <a:rPr lang="pt-BR" dirty="0"/>
              <a:t>onde uma </a:t>
            </a:r>
            <a:r>
              <a:rPr lang="pt-BR" dirty="0" smtClean="0"/>
              <a:t>entidade é referenciada </a:t>
            </a:r>
            <a:r>
              <a:rPr lang="pt-BR" dirty="0"/>
              <a:t>com outra entidade </a:t>
            </a:r>
            <a:r>
              <a:rPr lang="pt-BR" dirty="0" smtClean="0"/>
              <a:t>que </a:t>
            </a:r>
            <a:r>
              <a:rPr lang="pt-BR" dirty="0"/>
              <a:t>contém valores únicos. Em bancos de dados relacionais, essas relações são aplicáveis ​​usando chave </a:t>
            </a:r>
            <a:r>
              <a:rPr lang="pt-BR" dirty="0" smtClean="0"/>
              <a:t>estrangeira/chave </a:t>
            </a:r>
            <a:r>
              <a:rPr lang="pt-BR" dirty="0"/>
              <a:t>primária entre as tabelas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EXEMPLO: Funcionário </a:t>
            </a:r>
            <a:r>
              <a:rPr lang="pt-BR" dirty="0"/>
              <a:t>e Departamento. De maneira unidirecional, ou seja, </a:t>
            </a:r>
            <a:r>
              <a:rPr lang="pt-BR" b="1" dirty="0"/>
              <a:t>de </a:t>
            </a:r>
            <a:r>
              <a:rPr lang="pt-BR" b="1" dirty="0" smtClean="0"/>
              <a:t>empregado para </a:t>
            </a:r>
            <a:r>
              <a:rPr lang="pt-BR" b="1" dirty="0"/>
              <a:t>departamento, a relação muitos para um é aplicável</a:t>
            </a:r>
            <a:r>
              <a:rPr lang="pt-BR" dirty="0"/>
              <a:t>.</a:t>
            </a:r>
          </a:p>
        </p:txBody>
      </p:sp>
      <p:pic>
        <p:nvPicPr>
          <p:cNvPr id="1028" name="Picture 4" descr="https://sites.google.com/site/fkbancodedados1/_/rsrc/1466881366775/modelodados/der/bd14.png?height=229&amp;width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4491282"/>
            <a:ext cx="38004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relacionamentos JPA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@</a:t>
            </a:r>
            <a:r>
              <a:rPr lang="pt-BR" dirty="0" err="1"/>
              <a:t>OneToMany</a:t>
            </a:r>
            <a:endParaRPr lang="pt-BR" dirty="0"/>
          </a:p>
          <a:p>
            <a:pPr lvl="1"/>
            <a:r>
              <a:rPr lang="pt-BR" dirty="0" smtClean="0"/>
              <a:t>Cada </a:t>
            </a:r>
            <a:r>
              <a:rPr lang="pt-BR" dirty="0"/>
              <a:t>linha de uma entidade é referenciada a muitos registros filho em outra entidade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EXEMPLO: </a:t>
            </a:r>
            <a:r>
              <a:rPr lang="pt-BR" dirty="0"/>
              <a:t>Se o </a:t>
            </a:r>
            <a:r>
              <a:rPr lang="pt-BR" b="1" dirty="0" smtClean="0"/>
              <a:t>Empregado</a:t>
            </a:r>
            <a:r>
              <a:rPr lang="pt-BR" dirty="0"/>
              <a:t> e o </a:t>
            </a:r>
            <a:r>
              <a:rPr lang="pt-BR" b="1" dirty="0"/>
              <a:t>Departamento</a:t>
            </a:r>
            <a:r>
              <a:rPr lang="pt-BR" dirty="0"/>
              <a:t> estiverem de maneira unidirecional reversa, a relação será uma relação Muitos para </a:t>
            </a:r>
            <a:r>
              <a:rPr lang="pt-BR" dirty="0" smtClean="0"/>
              <a:t>Um:</a:t>
            </a:r>
            <a:endParaRPr lang="pt-BR" dirty="0"/>
          </a:p>
        </p:txBody>
      </p:sp>
      <p:pic>
        <p:nvPicPr>
          <p:cNvPr id="4" name="Picture 4" descr="https://sites.google.com/site/fkbancodedados1/_/rsrc/1466881366775/modelodados/der/bd14.png?height=229&amp;width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4130674"/>
            <a:ext cx="38004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3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relacionamentos JPA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@</a:t>
            </a:r>
            <a:r>
              <a:rPr lang="pt-BR" dirty="0" err="1"/>
              <a:t>ManyToMany</a:t>
            </a:r>
            <a:endParaRPr lang="pt-BR" dirty="0"/>
          </a:p>
          <a:p>
            <a:pPr lvl="1"/>
            <a:r>
              <a:rPr lang="pt-BR" dirty="0"/>
              <a:t>O relacionamento muitos para muitos é onde uma ou mais linhas de uma entidade são associadas a mais de uma linha em outra entidade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EXEMPLO: </a:t>
            </a:r>
            <a:r>
              <a:rPr lang="pt-BR" b="1" dirty="0"/>
              <a:t>Classe e </a:t>
            </a:r>
            <a:r>
              <a:rPr lang="pt-BR" b="1" dirty="0" smtClean="0"/>
              <a:t>Professor, </a:t>
            </a:r>
            <a:r>
              <a:rPr lang="pt-BR" dirty="0"/>
              <a:t>Na maneira bidirecional, tanto a classe quanto o professor têm relação muitos para um. Isso significa que cada registro de Aula é referido por conjunto de </a:t>
            </a:r>
            <a:r>
              <a:rPr lang="pt-BR" dirty="0" smtClean="0"/>
              <a:t>Professor</a:t>
            </a:r>
            <a:endParaRPr lang="pt-BR" b="1" dirty="0"/>
          </a:p>
        </p:txBody>
      </p:sp>
      <p:pic>
        <p:nvPicPr>
          <p:cNvPr id="2050" name="Picture 2" descr="Relação @ManyTo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163" y="4197644"/>
            <a:ext cx="3456524" cy="250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64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Utilizados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Baixar </a:t>
            </a:r>
            <a:r>
              <a:rPr lang="pt-BR" dirty="0" err="1"/>
              <a:t>mysql</a:t>
            </a:r>
            <a:r>
              <a:rPr lang="pt-BR" dirty="0"/>
              <a:t>-conector (atualmente trabalhando com a versão 8.0.32)</a:t>
            </a:r>
          </a:p>
          <a:p>
            <a:pPr lvl="1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jar-download.com</a:t>
            </a:r>
            <a:r>
              <a:rPr lang="pt-BR" dirty="0">
                <a:hlinkClick r:id="rId2"/>
              </a:rPr>
              <a:t>/?search_box=mysql-connector</a:t>
            </a:r>
            <a:r>
              <a:rPr lang="pt-BR" dirty="0"/>
              <a:t> 	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Será utilizado para exemplo o banco de dados </a:t>
            </a:r>
            <a:r>
              <a:rPr lang="pt-BR" dirty="0" err="1" smtClean="0"/>
              <a:t>MySql</a:t>
            </a:r>
            <a:r>
              <a:rPr lang="pt-BR" dirty="0" smtClean="0"/>
              <a:t> por intermédio do </a:t>
            </a:r>
            <a:r>
              <a:rPr lang="pt-BR" dirty="0" err="1" smtClean="0"/>
              <a:t>app</a:t>
            </a:r>
            <a:r>
              <a:rPr lang="pt-BR" dirty="0" smtClean="0"/>
              <a:t> </a:t>
            </a:r>
            <a:r>
              <a:rPr lang="pt-BR" dirty="0" err="1" smtClean="0"/>
              <a:t>USBWebServer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30216-9CA6-3F20-6C46-D4BFCB61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- </a:t>
            </a:r>
            <a:r>
              <a:rPr lang="pt-BR" dirty="0" err="1"/>
              <a:t>UsbWebServer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0FCFAAF-D311-E9C7-55D7-9DCE9D169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970" y="1566657"/>
            <a:ext cx="4782217" cy="241968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5A2B5CC-170E-1199-23A5-6B82A0DAE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653" y="3027772"/>
            <a:ext cx="4763165" cy="239110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C4F652A-69E4-EB7E-D2EE-E315D41C1246}"/>
              </a:ext>
            </a:extLst>
          </p:cNvPr>
          <p:cNvSpPr txBox="1"/>
          <p:nvPr/>
        </p:nvSpPr>
        <p:spPr>
          <a:xfrm>
            <a:off x="7204364" y="2032000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Sobre o Apache e o </a:t>
            </a:r>
            <a:r>
              <a:rPr lang="pt-BR" dirty="0" err="1"/>
              <a:t>Mysql</a:t>
            </a:r>
            <a:endParaRPr lang="pt-BR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A08EC-20B0-5603-354D-99B57150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- </a:t>
            </a:r>
            <a:r>
              <a:rPr lang="pt-BR" dirty="0" err="1"/>
              <a:t>UsbWebServer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DBB2B-6665-71B8-12C6-C75EC05B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 um banco de dados no </a:t>
            </a:r>
            <a:r>
              <a:rPr lang="pt-BR" dirty="0" err="1"/>
              <a:t>mysql</a:t>
            </a:r>
            <a:endParaRPr lang="pt-BR" dirty="0"/>
          </a:p>
          <a:p>
            <a:r>
              <a:rPr lang="pt-BR" dirty="0"/>
              <a:t>Vai utilizar o nome do banco de dados criado na configuração do projeto.</a:t>
            </a:r>
          </a:p>
          <a:p>
            <a:r>
              <a:rPr lang="pt-BR" dirty="0"/>
              <a:t>Nesse exemplo foi criado o banco: </a:t>
            </a:r>
            <a:r>
              <a:rPr lang="pt-BR" b="1" dirty="0" err="1"/>
              <a:t>bdteste</a:t>
            </a:r>
            <a:endParaRPr lang="pt-BR" b="1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no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Acrescente ao projeto o conector do </a:t>
            </a:r>
            <a:r>
              <a:rPr lang="pt-BR" dirty="0" err="1" smtClean="0"/>
              <a:t>MySql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Para </a:t>
            </a:r>
            <a:r>
              <a:rPr lang="pt-BR" dirty="0" err="1" smtClean="0"/>
              <a:t>dowload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https://jar-download.com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3075" y="2259356"/>
            <a:ext cx="6385849" cy="13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a unidade de persistência no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Clica no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Packages</a:t>
            </a:r>
            <a:r>
              <a:rPr lang="pt-BR" dirty="0"/>
              <a:t> | New | </a:t>
            </a:r>
            <a:r>
              <a:rPr lang="pt-BR" dirty="0" err="1"/>
              <a:t>Other</a:t>
            </a:r>
            <a:endParaRPr lang="pt-BR" dirty="0"/>
          </a:p>
          <a:p>
            <a:r>
              <a:rPr lang="pt-BR" dirty="0"/>
              <a:t>Seleciona </a:t>
            </a:r>
            <a:r>
              <a:rPr lang="pt-BR" dirty="0" err="1"/>
              <a:t>Persistence</a:t>
            </a:r>
            <a:r>
              <a:rPr lang="pt-BR" dirty="0"/>
              <a:t> | </a:t>
            </a:r>
            <a:r>
              <a:rPr lang="pt-BR" dirty="0" err="1"/>
              <a:t>Persistence</a:t>
            </a:r>
            <a:r>
              <a:rPr lang="pt-BR" dirty="0"/>
              <a:t> Unit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586" y="1501174"/>
            <a:ext cx="4134427" cy="235300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3050"/>
            <a:ext cx="5045277" cy="3556391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Surgimento do </a:t>
            </a:r>
            <a:r>
              <a:rPr lang="pt-BR" dirty="0" err="1"/>
              <a:t>Hibernate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Framework objeto relacional, representa tabelas de um banco de dados relacional em classe.</a:t>
            </a:r>
          </a:p>
          <a:p>
            <a:r>
              <a:rPr lang="pt-BR" dirty="0"/>
              <a:t>Desenvolvedor trabalha apenas orientado a objeto com linguagem Java, não necessita de conhecimento de SQL.</a:t>
            </a:r>
          </a:p>
          <a:p>
            <a:r>
              <a:rPr lang="pt-BR" dirty="0"/>
              <a:t>O </a:t>
            </a:r>
            <a:r>
              <a:rPr lang="pt-BR" dirty="0" err="1"/>
              <a:t>Hibernate</a:t>
            </a:r>
            <a:r>
              <a:rPr lang="pt-BR" dirty="0"/>
              <a:t> </a:t>
            </a:r>
            <a:r>
              <a:rPr lang="pt-BR" b="1" dirty="0"/>
              <a:t>gera o SQL necessário em tempo de execução</a:t>
            </a:r>
            <a:r>
              <a:rPr lang="pt-BR" dirty="0"/>
              <a:t>. Para cada banco de dados ele cria um dialeto diferente, de acordo com a necessidade.</a:t>
            </a:r>
          </a:p>
          <a:p>
            <a:r>
              <a:rPr lang="pt-BR" dirty="0"/>
              <a:t>Com isso você consegue trocar a tecnologia de banco de dados sem ter que alterar o código fonte.</a:t>
            </a:r>
          </a:p>
          <a:p>
            <a:r>
              <a:rPr lang="pt-BR" b="1" dirty="0"/>
              <a:t>A ideia de mapeamento objeto relacional do </a:t>
            </a:r>
            <a:r>
              <a:rPr lang="pt-BR" b="1" dirty="0" err="1"/>
              <a:t>Hibernate</a:t>
            </a:r>
            <a:r>
              <a:rPr lang="pt-BR" b="1" dirty="0"/>
              <a:t> deu tão certo que ele serviu como a principal inspiração para criação de uma especificação Java para persistência.</a:t>
            </a:r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2301D-52DC-BF0E-3413-9FDB3339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arquivo persistence.xml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BB02C-7361-47B3-C752-1B969486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Inclua a classe a ser controlada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A46A1D-12C9-A512-09C3-F7289F180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2522160"/>
            <a:ext cx="9097818" cy="4064105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9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48811-046D-4AD4-ABFE-A41620AA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persistence.xml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DA8BF5-988E-E785-A515-B7C27640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xml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="1.0" </a:t>
            </a:r>
            <a:r>
              <a:rPr lang="pt-BR" dirty="0" err="1"/>
              <a:t>encoding</a:t>
            </a:r>
            <a:r>
              <a:rPr lang="pt-BR" dirty="0"/>
              <a:t>="UTF-8"?&gt;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persistence</a:t>
            </a:r>
            <a:r>
              <a:rPr lang="pt-BR" dirty="0"/>
              <a:t> </a:t>
            </a:r>
            <a:r>
              <a:rPr lang="pt-BR" dirty="0" err="1"/>
              <a:t>version</a:t>
            </a:r>
            <a:r>
              <a:rPr lang="pt-BR" dirty="0"/>
              <a:t>="2.1" </a:t>
            </a:r>
            <a:r>
              <a:rPr lang="pt-BR" dirty="0" err="1"/>
              <a:t>xmlns</a:t>
            </a:r>
            <a:r>
              <a:rPr lang="pt-BR" dirty="0"/>
              <a:t>="http://xmlns.jcp.org/</a:t>
            </a:r>
            <a:r>
              <a:rPr lang="pt-BR" dirty="0" err="1"/>
              <a:t>xml</a:t>
            </a:r>
            <a:r>
              <a:rPr lang="pt-BR" dirty="0"/>
              <a:t>/</a:t>
            </a:r>
            <a:r>
              <a:rPr lang="pt-BR" dirty="0" err="1"/>
              <a:t>ns</a:t>
            </a:r>
            <a:r>
              <a:rPr lang="pt-BR" dirty="0"/>
              <a:t>/</a:t>
            </a:r>
            <a:r>
              <a:rPr lang="pt-BR" dirty="0" err="1"/>
              <a:t>persistence</a:t>
            </a:r>
            <a:r>
              <a:rPr lang="pt-BR" dirty="0"/>
              <a:t>" </a:t>
            </a:r>
            <a:r>
              <a:rPr lang="pt-BR" dirty="0" err="1"/>
              <a:t>xmlns:xsi</a:t>
            </a:r>
            <a:r>
              <a:rPr lang="pt-BR" dirty="0"/>
              <a:t>="http://www.w3.org/2001/</a:t>
            </a:r>
            <a:r>
              <a:rPr lang="pt-BR" dirty="0" err="1"/>
              <a:t>XMLSchema-instance</a:t>
            </a:r>
            <a:r>
              <a:rPr lang="pt-BR" dirty="0"/>
              <a:t>" </a:t>
            </a:r>
            <a:r>
              <a:rPr lang="pt-BR" dirty="0" err="1"/>
              <a:t>xsi:schemaLocation</a:t>
            </a:r>
            <a:r>
              <a:rPr lang="pt-BR" dirty="0"/>
              <a:t>="http://xmlns.jcp.org/</a:t>
            </a:r>
            <a:r>
              <a:rPr lang="pt-BR" dirty="0" err="1"/>
              <a:t>xml</a:t>
            </a:r>
            <a:r>
              <a:rPr lang="pt-BR" dirty="0"/>
              <a:t>/</a:t>
            </a:r>
            <a:r>
              <a:rPr lang="pt-BR" dirty="0" err="1"/>
              <a:t>ns</a:t>
            </a:r>
            <a:r>
              <a:rPr lang="pt-BR" dirty="0"/>
              <a:t>/</a:t>
            </a:r>
            <a:r>
              <a:rPr lang="pt-BR" dirty="0" err="1"/>
              <a:t>persistence</a:t>
            </a:r>
            <a:r>
              <a:rPr lang="pt-BR" dirty="0"/>
              <a:t> http://xmlns.jcp.org/</a:t>
            </a:r>
            <a:r>
              <a:rPr lang="pt-BR" dirty="0" err="1"/>
              <a:t>xml</a:t>
            </a:r>
            <a:r>
              <a:rPr lang="pt-BR" dirty="0"/>
              <a:t>/</a:t>
            </a:r>
            <a:r>
              <a:rPr lang="pt-BR" dirty="0" err="1"/>
              <a:t>ns</a:t>
            </a:r>
            <a:r>
              <a:rPr lang="pt-BR" dirty="0"/>
              <a:t>/</a:t>
            </a:r>
            <a:r>
              <a:rPr lang="pt-BR" dirty="0" err="1"/>
              <a:t>persistence</a:t>
            </a:r>
            <a:r>
              <a:rPr lang="pt-BR" dirty="0"/>
              <a:t>/persistence_2_1.xsd"&gt;</a:t>
            </a:r>
          </a:p>
          <a:p>
            <a:pPr marL="0" indent="0">
              <a:buNone/>
            </a:pPr>
            <a:r>
              <a:rPr lang="pt-BR" dirty="0"/>
              <a:t>  &lt;</a:t>
            </a:r>
            <a:r>
              <a:rPr lang="pt-BR" dirty="0" err="1"/>
              <a:t>persistence-unit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b="1" dirty="0" err="1"/>
              <a:t>jpa</a:t>
            </a:r>
            <a:r>
              <a:rPr lang="pt-BR" dirty="0"/>
              <a:t>" </a:t>
            </a:r>
            <a:r>
              <a:rPr lang="pt-BR" dirty="0" err="1"/>
              <a:t>transaction-type</a:t>
            </a:r>
            <a:r>
              <a:rPr lang="pt-BR" dirty="0"/>
              <a:t>="RESOURCE_LOCAL"&gt;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provider</a:t>
            </a:r>
            <a:r>
              <a:rPr lang="pt-BR" dirty="0"/>
              <a:t>&gt;</a:t>
            </a:r>
            <a:r>
              <a:rPr lang="pt-BR" dirty="0" err="1"/>
              <a:t>org.eclipse.persistence.jpa.PersistenceProvider</a:t>
            </a:r>
            <a:r>
              <a:rPr lang="pt-BR" dirty="0"/>
              <a:t>&lt;/</a:t>
            </a:r>
            <a:r>
              <a:rPr lang="pt-BR" dirty="0" err="1"/>
              <a:t>provider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class</a:t>
            </a:r>
            <a:r>
              <a:rPr lang="pt-BR" dirty="0"/>
              <a:t>&gt;</a:t>
            </a:r>
            <a:r>
              <a:rPr lang="pt-BR" dirty="0" err="1"/>
              <a:t>Usuario</a:t>
            </a:r>
            <a:r>
              <a:rPr lang="pt-BR" dirty="0"/>
              <a:t>&lt;/</a:t>
            </a:r>
            <a:r>
              <a:rPr lang="pt-BR" dirty="0" err="1"/>
              <a:t>class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properties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property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="javax.persistence.jdbc.url" </a:t>
            </a:r>
            <a:r>
              <a:rPr lang="pt-BR" dirty="0" err="1"/>
              <a:t>value</a:t>
            </a:r>
            <a:r>
              <a:rPr lang="pt-BR" dirty="0"/>
              <a:t>="</a:t>
            </a:r>
            <a:r>
              <a:rPr lang="pt-BR" dirty="0" err="1"/>
              <a:t>jdbc:mysql</a:t>
            </a:r>
            <a:r>
              <a:rPr lang="pt-BR" dirty="0"/>
              <a:t>://localhost:3308/</a:t>
            </a:r>
            <a:r>
              <a:rPr lang="pt-BR" dirty="0" err="1"/>
              <a:t>bdteste?zeroDateTimeBehavior</a:t>
            </a:r>
            <a:r>
              <a:rPr lang="pt-BR" dirty="0"/>
              <a:t>=CONVERT_TO_NULL"/&gt;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property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javax.persistence.jdbc.user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="root"/&gt;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property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javax.persistence.jdbc.driver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</a:t>
            </a:r>
            <a:r>
              <a:rPr lang="pt-BR" dirty="0" err="1"/>
              <a:t>com.mysql.cj.jdbc.Driver</a:t>
            </a:r>
            <a:r>
              <a:rPr lang="pt-BR" dirty="0"/>
              <a:t>"/&gt;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property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javax.persistence.jdbc.password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</a:t>
            </a:r>
            <a:r>
              <a:rPr lang="pt-BR" dirty="0" err="1"/>
              <a:t>usbw</a:t>
            </a:r>
            <a:r>
              <a:rPr lang="pt-BR" dirty="0"/>
              <a:t>"/&gt;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property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javax.persistence.schema-generation.database.action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</a:t>
            </a:r>
            <a:r>
              <a:rPr lang="pt-BR" dirty="0" err="1"/>
              <a:t>create</a:t>
            </a:r>
            <a:r>
              <a:rPr lang="pt-BR" dirty="0"/>
              <a:t>"/&gt;</a:t>
            </a:r>
          </a:p>
          <a:p>
            <a:pPr marL="0" indent="0">
              <a:buNone/>
            </a:pPr>
            <a:r>
              <a:rPr lang="pt-BR" dirty="0"/>
              <a:t>    &lt;/</a:t>
            </a:r>
            <a:r>
              <a:rPr lang="pt-BR" dirty="0" err="1"/>
              <a:t>properties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&lt;/</a:t>
            </a:r>
            <a:r>
              <a:rPr lang="pt-BR" dirty="0" err="1"/>
              <a:t>persistence-unit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persistence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 nome definido na </a:t>
            </a:r>
            <a:r>
              <a:rPr lang="pt-BR" dirty="0" err="1"/>
              <a:t>tab</a:t>
            </a:r>
            <a:r>
              <a:rPr lang="pt-BR" dirty="0"/>
              <a:t> </a:t>
            </a:r>
            <a:r>
              <a:rPr lang="pt-BR" dirty="0" err="1"/>
              <a:t>persistence-unit-name</a:t>
            </a:r>
            <a:r>
              <a:rPr lang="pt-BR" dirty="0"/>
              <a:t> será utilizada na programação.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71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6BE53-FCDE-982F-1A5C-0F7B2303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classe criada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A24D57-63C0-83CF-E676-339BF886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900" dirty="0" err="1"/>
              <a:t>import</a:t>
            </a:r>
            <a:r>
              <a:rPr lang="pt-BR" sz="900" dirty="0"/>
              <a:t> </a:t>
            </a:r>
            <a:r>
              <a:rPr lang="pt-BR" sz="900" dirty="0" err="1"/>
              <a:t>javax.persistence.Entity</a:t>
            </a:r>
            <a:r>
              <a:rPr lang="pt-BR" sz="900" dirty="0"/>
              <a:t>;</a:t>
            </a:r>
          </a:p>
          <a:p>
            <a:pPr marL="0" indent="0">
              <a:buNone/>
            </a:pPr>
            <a:r>
              <a:rPr lang="pt-BR" sz="900" dirty="0" err="1"/>
              <a:t>import</a:t>
            </a:r>
            <a:r>
              <a:rPr lang="pt-BR" sz="900" dirty="0"/>
              <a:t> </a:t>
            </a:r>
            <a:r>
              <a:rPr lang="pt-BR" sz="900" dirty="0" err="1"/>
              <a:t>javax.persistence.GeneratedValue</a:t>
            </a:r>
            <a:r>
              <a:rPr lang="pt-BR" sz="900" dirty="0"/>
              <a:t>;</a:t>
            </a:r>
          </a:p>
          <a:p>
            <a:pPr marL="0" indent="0">
              <a:buNone/>
            </a:pPr>
            <a:r>
              <a:rPr lang="pt-BR" sz="900" dirty="0" err="1"/>
              <a:t>import</a:t>
            </a:r>
            <a:r>
              <a:rPr lang="pt-BR" sz="900" dirty="0"/>
              <a:t> </a:t>
            </a:r>
            <a:r>
              <a:rPr lang="pt-BR" sz="900" dirty="0" err="1"/>
              <a:t>javax.persistence.GenerationType</a:t>
            </a:r>
            <a:r>
              <a:rPr lang="pt-BR" sz="900" dirty="0"/>
              <a:t>;</a:t>
            </a:r>
          </a:p>
          <a:p>
            <a:pPr marL="0" indent="0">
              <a:buNone/>
            </a:pPr>
            <a:r>
              <a:rPr lang="pt-BR" sz="900" dirty="0" err="1"/>
              <a:t>import</a:t>
            </a:r>
            <a:r>
              <a:rPr lang="pt-BR" sz="900" dirty="0"/>
              <a:t> </a:t>
            </a:r>
            <a:r>
              <a:rPr lang="pt-BR" sz="900" dirty="0" err="1"/>
              <a:t>javax.persistence.Id</a:t>
            </a:r>
            <a:r>
              <a:rPr lang="pt-BR" sz="900" dirty="0"/>
              <a:t>;</a:t>
            </a:r>
          </a:p>
          <a:p>
            <a:pPr marL="0" indent="0">
              <a:buNone/>
            </a:pPr>
            <a:r>
              <a:rPr lang="pt-BR" sz="900" dirty="0"/>
              <a:t>@Entity</a:t>
            </a:r>
          </a:p>
          <a:p>
            <a:pPr marL="0" indent="0">
              <a:buNone/>
            </a:pPr>
            <a:r>
              <a:rPr lang="pt-BR" sz="900" dirty="0" err="1"/>
              <a:t>public</a:t>
            </a:r>
            <a:r>
              <a:rPr lang="pt-BR" sz="900" dirty="0"/>
              <a:t> </a:t>
            </a:r>
            <a:r>
              <a:rPr lang="pt-BR" sz="900" dirty="0" err="1"/>
              <a:t>class</a:t>
            </a:r>
            <a:r>
              <a:rPr lang="pt-BR" sz="900" dirty="0"/>
              <a:t> </a:t>
            </a:r>
            <a:r>
              <a:rPr lang="pt-BR" sz="900" dirty="0" err="1"/>
              <a:t>Usuario</a:t>
            </a:r>
            <a:r>
              <a:rPr lang="pt-BR" sz="900" dirty="0"/>
              <a:t> {</a:t>
            </a:r>
          </a:p>
          <a:p>
            <a:pPr marL="0" indent="0">
              <a:buNone/>
            </a:pPr>
            <a:r>
              <a:rPr lang="pt-BR" sz="900" dirty="0"/>
              <a:t>    @Id</a:t>
            </a:r>
          </a:p>
          <a:p>
            <a:pPr marL="0" indent="0">
              <a:buNone/>
            </a:pPr>
            <a:r>
              <a:rPr lang="pt-BR" sz="900" dirty="0"/>
              <a:t>    @GeneratedValue(strategy = </a:t>
            </a:r>
            <a:r>
              <a:rPr lang="pt-BR" sz="900" dirty="0" err="1"/>
              <a:t>GenerationType.IDENTITY</a:t>
            </a:r>
            <a:r>
              <a:rPr lang="pt-BR" sz="900" dirty="0"/>
              <a:t>)</a:t>
            </a:r>
          </a:p>
          <a:p>
            <a:pPr marL="0" indent="0">
              <a:buNone/>
            </a:pPr>
            <a:r>
              <a:rPr lang="pt-BR" sz="900" dirty="0"/>
              <a:t>    </a:t>
            </a:r>
            <a:r>
              <a:rPr lang="pt-BR" sz="900" dirty="0" err="1"/>
              <a:t>private</a:t>
            </a:r>
            <a:r>
              <a:rPr lang="pt-BR" sz="900" dirty="0"/>
              <a:t> </a:t>
            </a:r>
            <a:r>
              <a:rPr lang="pt-BR" sz="900" dirty="0" err="1"/>
              <a:t>int</a:t>
            </a:r>
            <a:r>
              <a:rPr lang="pt-BR" sz="900" dirty="0"/>
              <a:t> id;</a:t>
            </a:r>
          </a:p>
          <a:p>
            <a:pPr marL="0" indent="0">
              <a:buNone/>
            </a:pPr>
            <a:r>
              <a:rPr lang="pt-BR" sz="900" dirty="0"/>
              <a:t>    </a:t>
            </a:r>
            <a:r>
              <a:rPr lang="pt-BR" sz="900" dirty="0" err="1"/>
              <a:t>private</a:t>
            </a:r>
            <a:r>
              <a:rPr lang="pt-BR" sz="900" dirty="0"/>
              <a:t> </a:t>
            </a:r>
            <a:r>
              <a:rPr lang="pt-BR" sz="900" dirty="0" err="1"/>
              <a:t>String</a:t>
            </a:r>
            <a:r>
              <a:rPr lang="pt-BR" sz="900" dirty="0"/>
              <a:t> nome;</a:t>
            </a:r>
          </a:p>
          <a:p>
            <a:pPr marL="0" indent="0">
              <a:buNone/>
            </a:pPr>
            <a:endParaRPr lang="pt-BR" sz="900" dirty="0"/>
          </a:p>
          <a:p>
            <a:pPr marL="0" indent="0">
              <a:buNone/>
            </a:pPr>
            <a:r>
              <a:rPr lang="pt-BR" sz="900" dirty="0"/>
              <a:t>    </a:t>
            </a:r>
            <a:r>
              <a:rPr lang="pt-BR" sz="900" dirty="0" err="1"/>
              <a:t>public</a:t>
            </a:r>
            <a:r>
              <a:rPr lang="pt-BR" sz="900" dirty="0"/>
              <a:t> </a:t>
            </a:r>
            <a:r>
              <a:rPr lang="pt-BR" sz="900" dirty="0" err="1"/>
              <a:t>Usuario</a:t>
            </a:r>
            <a:r>
              <a:rPr lang="pt-BR" sz="900" dirty="0"/>
              <a:t>(</a:t>
            </a:r>
            <a:r>
              <a:rPr lang="pt-BR" sz="900" dirty="0" err="1"/>
              <a:t>String</a:t>
            </a:r>
            <a:r>
              <a:rPr lang="pt-BR" sz="900" dirty="0"/>
              <a:t> nome) {</a:t>
            </a:r>
          </a:p>
          <a:p>
            <a:pPr marL="0" indent="0">
              <a:buNone/>
            </a:pPr>
            <a:r>
              <a:rPr lang="pt-BR" sz="900" dirty="0"/>
              <a:t>        </a:t>
            </a:r>
            <a:r>
              <a:rPr lang="pt-BR" sz="900" dirty="0" err="1"/>
              <a:t>this.nome</a:t>
            </a:r>
            <a:r>
              <a:rPr lang="pt-BR" sz="900" dirty="0"/>
              <a:t> = nome;</a:t>
            </a:r>
          </a:p>
          <a:p>
            <a:pPr marL="0" indent="0">
              <a:buNone/>
            </a:pPr>
            <a:r>
              <a:rPr lang="pt-BR" sz="900" dirty="0"/>
              <a:t>    }</a:t>
            </a:r>
          </a:p>
          <a:p>
            <a:pPr marL="0" indent="0">
              <a:buNone/>
            </a:pPr>
            <a:r>
              <a:rPr lang="pt-BR" sz="900" dirty="0"/>
              <a:t>    </a:t>
            </a:r>
            <a:r>
              <a:rPr lang="pt-BR" sz="900" dirty="0" err="1"/>
              <a:t>public</a:t>
            </a:r>
            <a:r>
              <a:rPr lang="pt-BR" sz="900" dirty="0"/>
              <a:t> </a:t>
            </a:r>
            <a:r>
              <a:rPr lang="pt-BR" sz="900" dirty="0" err="1"/>
              <a:t>Usuario</a:t>
            </a:r>
            <a:r>
              <a:rPr lang="pt-BR" sz="900" dirty="0"/>
              <a:t>() {</a:t>
            </a:r>
          </a:p>
          <a:p>
            <a:pPr marL="0" indent="0">
              <a:buNone/>
            </a:pPr>
            <a:r>
              <a:rPr lang="pt-BR" sz="900" dirty="0"/>
              <a:t>    }</a:t>
            </a:r>
          </a:p>
          <a:p>
            <a:pPr marL="0" indent="0">
              <a:buNone/>
            </a:pPr>
            <a:r>
              <a:rPr lang="pt-BR" sz="900" dirty="0"/>
              <a:t>    </a:t>
            </a:r>
            <a:r>
              <a:rPr lang="pt-BR" sz="900" dirty="0" err="1"/>
              <a:t>public</a:t>
            </a:r>
            <a:r>
              <a:rPr lang="pt-BR" sz="900" dirty="0"/>
              <a:t> </a:t>
            </a:r>
            <a:r>
              <a:rPr lang="pt-BR" sz="900" dirty="0" err="1"/>
              <a:t>int</a:t>
            </a:r>
            <a:r>
              <a:rPr lang="pt-BR" sz="900" dirty="0"/>
              <a:t> </a:t>
            </a:r>
            <a:r>
              <a:rPr lang="pt-BR" sz="900" dirty="0" err="1"/>
              <a:t>getId</a:t>
            </a:r>
            <a:r>
              <a:rPr lang="pt-BR" sz="900" dirty="0"/>
              <a:t>() {</a:t>
            </a:r>
          </a:p>
          <a:p>
            <a:pPr marL="0" indent="0">
              <a:buNone/>
            </a:pPr>
            <a:r>
              <a:rPr lang="pt-BR" sz="900" dirty="0"/>
              <a:t>        </a:t>
            </a:r>
            <a:r>
              <a:rPr lang="pt-BR" sz="900" dirty="0" err="1"/>
              <a:t>return</a:t>
            </a:r>
            <a:r>
              <a:rPr lang="pt-BR" sz="900" dirty="0"/>
              <a:t> id;</a:t>
            </a:r>
          </a:p>
          <a:p>
            <a:pPr marL="0" indent="0">
              <a:buNone/>
            </a:pPr>
            <a:r>
              <a:rPr lang="pt-BR" sz="900" dirty="0"/>
              <a:t>    }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56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70A53-E664-73A3-23C0-23C1BD5F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3675A9-83F2-708E-2AFE-A9F895D1A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setId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id) {</a:t>
            </a:r>
          </a:p>
          <a:p>
            <a:pPr marL="0" indent="0">
              <a:buNone/>
            </a:pPr>
            <a:r>
              <a:rPr lang="pt-BR" dirty="0"/>
              <a:t>        this.id = id;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getNome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nome;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setNome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this.nome</a:t>
            </a:r>
            <a:r>
              <a:rPr lang="pt-BR" dirty="0"/>
              <a:t> = nome;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   @Override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toString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"</a:t>
            </a:r>
            <a:r>
              <a:rPr lang="pt-BR" dirty="0" err="1"/>
              <a:t>Usuario</a:t>
            </a:r>
            <a:r>
              <a:rPr lang="pt-BR" dirty="0"/>
              <a:t>{" + "id=" + id + ", nome=" + nome + '}';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5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FB8CE-88A1-8FF0-84E8-34B4EAAB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397C1-D43E-34C4-D475-445BB1595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javax.persistence.EntityManagerFactory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javax.persistence.EntityManager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javax.persistence.Persistence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Principal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EntityManagerFactory</a:t>
            </a:r>
            <a:r>
              <a:rPr lang="pt-BR" dirty="0"/>
              <a:t> fabrica = </a:t>
            </a:r>
            <a:r>
              <a:rPr lang="pt-BR" dirty="0" err="1"/>
              <a:t>Persistence.createEntityManagerFactory</a:t>
            </a:r>
            <a:r>
              <a:rPr lang="pt-BR" dirty="0"/>
              <a:t>("</a:t>
            </a:r>
            <a:r>
              <a:rPr lang="pt-BR" dirty="0" err="1"/>
              <a:t>jpa</a:t>
            </a:r>
            <a:r>
              <a:rPr lang="pt-BR" dirty="0"/>
              <a:t>"); </a:t>
            </a:r>
            <a:r>
              <a:rPr lang="pt-BR" dirty="0">
                <a:solidFill>
                  <a:srgbClr val="FF0000"/>
                </a:solidFill>
              </a:rPr>
              <a:t>//nome definido no arquivo persistence.xml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EntityManager</a:t>
            </a:r>
            <a:r>
              <a:rPr lang="pt-BR" dirty="0"/>
              <a:t> gerente = </a:t>
            </a:r>
            <a:r>
              <a:rPr lang="pt-BR" dirty="0" err="1"/>
              <a:t>fabrica.createEntityManager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Usuario</a:t>
            </a:r>
            <a:r>
              <a:rPr lang="pt-BR" dirty="0"/>
              <a:t> u1 = new </a:t>
            </a:r>
            <a:r>
              <a:rPr lang="pt-BR" dirty="0" err="1"/>
              <a:t>Usuario</a:t>
            </a:r>
            <a:r>
              <a:rPr lang="pt-BR" dirty="0"/>
              <a:t>("Edson");</a:t>
            </a:r>
          </a:p>
          <a:p>
            <a:pPr marL="0" indent="0">
              <a:buNone/>
            </a:pPr>
            <a:r>
              <a:rPr lang="pt-BR" dirty="0"/>
              <a:t>        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gerente.getTransaction</a:t>
            </a:r>
            <a:r>
              <a:rPr lang="pt-BR" dirty="0"/>
              <a:t>().</a:t>
            </a:r>
            <a:r>
              <a:rPr lang="pt-BR" dirty="0" err="1"/>
              <a:t>begin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gerente.persist</a:t>
            </a:r>
            <a:r>
              <a:rPr lang="pt-BR" dirty="0"/>
              <a:t>(u1);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gerente.getTransaction</a:t>
            </a:r>
            <a:r>
              <a:rPr lang="pt-BR" dirty="0"/>
              <a:t>().</a:t>
            </a:r>
            <a:r>
              <a:rPr lang="pt-BR" dirty="0" err="1"/>
              <a:t>commit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31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Material complementar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https://www.tutorialspoint.com/pg/jpa/jpa_jpql.htm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93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ORM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o conceito de ORM, outros frameworks começaram a surgir, por exemplo: </a:t>
            </a:r>
            <a:r>
              <a:rPr lang="pt-BR" dirty="0" err="1" smtClean="0"/>
              <a:t>TopLink</a:t>
            </a:r>
            <a:r>
              <a:rPr lang="pt-BR" dirty="0" smtClean="0"/>
              <a:t> </a:t>
            </a:r>
            <a:r>
              <a:rPr lang="pt-BR" dirty="0"/>
              <a:t>e o </a:t>
            </a:r>
            <a:r>
              <a:rPr lang="pt-BR" dirty="0" err="1" smtClean="0"/>
              <a:t>Eclipselink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 isso se fez necessário uma </a:t>
            </a:r>
            <a:r>
              <a:rPr lang="pt-BR" b="1" dirty="0" smtClean="0"/>
              <a:t>padronização e organização </a:t>
            </a:r>
            <a:r>
              <a:rPr lang="pt-BR" dirty="0" smtClean="0"/>
              <a:t>desses diversos frameworks. Em </a:t>
            </a:r>
            <a:r>
              <a:rPr lang="pt-BR" dirty="0" err="1" smtClean="0"/>
              <a:t>java</a:t>
            </a:r>
            <a:r>
              <a:rPr lang="pt-BR" dirty="0" smtClean="0"/>
              <a:t> isso se dá mediante as </a:t>
            </a:r>
            <a:r>
              <a:rPr lang="pt-BR" b="1" dirty="0" smtClean="0"/>
              <a:t>JSR (Java </a:t>
            </a:r>
            <a:r>
              <a:rPr lang="pt-BR" b="1" dirty="0" err="1" smtClean="0"/>
              <a:t>Specifiction</a:t>
            </a:r>
            <a:r>
              <a:rPr lang="pt-BR" b="1" dirty="0" smtClean="0"/>
              <a:t> </a:t>
            </a:r>
            <a:r>
              <a:rPr lang="pt-BR" b="1" dirty="0" err="1" smtClean="0"/>
              <a:t>Request</a:t>
            </a:r>
            <a:r>
              <a:rPr lang="pt-BR" b="1" dirty="0" smtClean="0"/>
              <a:t>)</a:t>
            </a:r>
          </a:p>
          <a:p>
            <a:r>
              <a:rPr lang="pt-BR" dirty="0" smtClean="0"/>
              <a:t>JSR: Proposta formal estabelecendo quais e como os recursos serão oferecidos, além de determinar o comportamento esperado nas implementações.</a:t>
            </a:r>
          </a:p>
          <a:p>
            <a:r>
              <a:rPr lang="pt-BR" dirty="0"/>
              <a:t>A JSR 220 trouxe a especificação do JPA 1.0</a:t>
            </a:r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JPA (Java </a:t>
            </a:r>
            <a:r>
              <a:rPr lang="pt-BR" dirty="0" err="1"/>
              <a:t>Persistence</a:t>
            </a:r>
            <a:r>
              <a:rPr lang="pt-BR" dirty="0"/>
              <a:t> API)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Define o </a:t>
            </a:r>
            <a:r>
              <a:rPr lang="pt-BR" dirty="0"/>
              <a:t>gerenciamento de persistência e mapeamento de </a:t>
            </a:r>
            <a:r>
              <a:rPr lang="pt-BR" dirty="0" smtClean="0"/>
              <a:t>objeto/relacional </a:t>
            </a:r>
            <a:r>
              <a:rPr lang="pt-BR" dirty="0"/>
              <a:t>nos ambientes Java Enterprise </a:t>
            </a:r>
            <a:r>
              <a:rPr lang="pt-BR" dirty="0" err="1"/>
              <a:t>Edition</a:t>
            </a:r>
            <a:r>
              <a:rPr lang="pt-BR" dirty="0"/>
              <a:t> (Java EE) e Java Standard </a:t>
            </a:r>
            <a:r>
              <a:rPr lang="pt-BR" dirty="0" err="1" smtClean="0"/>
              <a:t>Edition</a:t>
            </a:r>
            <a:r>
              <a:rPr lang="pt-BR" dirty="0" smtClean="0"/>
              <a:t> </a:t>
            </a:r>
            <a:r>
              <a:rPr lang="pt-BR" dirty="0"/>
              <a:t>(Java SE</a:t>
            </a:r>
            <a:r>
              <a:rPr lang="pt-BR" dirty="0" smtClean="0"/>
              <a:t>).</a:t>
            </a:r>
          </a:p>
          <a:p>
            <a:r>
              <a:rPr lang="pt-BR" dirty="0" smtClean="0"/>
              <a:t>Representa </a:t>
            </a:r>
            <a:r>
              <a:rPr lang="pt-BR" dirty="0"/>
              <a:t>uma simplificação do modelo de programação de persistência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smtClean="0"/>
              <a:t>Mas </a:t>
            </a:r>
            <a:r>
              <a:rPr lang="pt-BR" dirty="0"/>
              <a:t>qual a </a:t>
            </a:r>
            <a:r>
              <a:rPr lang="pt-BR" dirty="0" smtClean="0"/>
              <a:t>diferença?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Imagine que o JPA é uma interface </a:t>
            </a:r>
            <a:r>
              <a:rPr lang="pt-BR" dirty="0"/>
              <a:t>(muito bem documentada) enquanto o </a:t>
            </a:r>
            <a:r>
              <a:rPr lang="pt-BR" b="1" dirty="0" err="1" smtClean="0"/>
              <a:t>Hibernate</a:t>
            </a:r>
            <a:r>
              <a:rPr lang="pt-BR" b="1" dirty="0" smtClean="0"/>
              <a:t>,</a:t>
            </a:r>
            <a:r>
              <a:rPr lang="pt-BR" b="1" dirty="0"/>
              <a:t> </a:t>
            </a:r>
            <a:r>
              <a:rPr lang="pt-BR" b="1" dirty="0" err="1"/>
              <a:t>TopLink</a:t>
            </a:r>
            <a:r>
              <a:rPr lang="pt-BR" b="1" dirty="0"/>
              <a:t> </a:t>
            </a:r>
            <a:r>
              <a:rPr lang="pt-BR" b="1" dirty="0" smtClean="0"/>
              <a:t>ou </a:t>
            </a:r>
            <a:r>
              <a:rPr lang="pt-BR" b="1" dirty="0" err="1" smtClean="0"/>
              <a:t>Eclipselink</a:t>
            </a:r>
            <a:r>
              <a:rPr lang="pt-BR" b="1" dirty="0" smtClean="0"/>
              <a:t> </a:t>
            </a:r>
            <a:r>
              <a:rPr lang="pt-BR" b="1" dirty="0"/>
              <a:t>é a classe de implementação dessa interface</a:t>
            </a:r>
            <a:r>
              <a:rPr lang="pt-BR" dirty="0" smtClean="0"/>
              <a:t>.</a:t>
            </a:r>
          </a:p>
          <a:p>
            <a:r>
              <a:rPr lang="pt-BR" dirty="0"/>
              <a:t>O JPA é uma ferramenta para criar um padrão entre as aplicações, tanto para ajudar desenvolvedores quanto para criar aplicações que tem alta flexibilidade.</a:t>
            </a: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7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</a:t>
            </a:r>
            <a:r>
              <a:rPr lang="pt-BR" dirty="0" err="1" smtClean="0"/>
              <a:t>Hibernate</a:t>
            </a:r>
            <a:r>
              <a:rPr lang="pt-BR" dirty="0" smtClean="0"/>
              <a:t> x JPA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746195"/>
          <a:ext cx="10515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JPA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Hibernate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 </a:t>
                      </a:r>
                      <a:r>
                        <a:rPr lang="pt-BR" sz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Persistence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API (JPA) define o gerenciamento de dados relacionais nos aplicativos </a:t>
                      </a:r>
                      <a:r>
                        <a:rPr lang="pt-BR" sz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Hibernate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é uma ferramenta </a:t>
                      </a:r>
                      <a:r>
                        <a:rPr lang="pt-BR" sz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Object-Relational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pt-BR" sz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Mapping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(ORM) que é usada para salvar o estado do objeto Java no banco de dados.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É apenas uma especificação. Várias ferramentas ORM o implementam para persistência de dados.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É uma das implementações JPA mais utilizadas.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Ele é definido no pacote </a:t>
                      </a: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javax.persistence</a:t>
                      </a: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Ele é definido no pacote </a:t>
                      </a:r>
                      <a:r>
                        <a:rPr lang="pt-BR" sz="1200" b="1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org.hibernate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 interface </a:t>
                      </a: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EntityManagerFactory</a:t>
                      </a: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é usada para interagir com a fábrica do gerenciador de entidades para a unidade de persistência. Assim, ele fornece um gerenciador de entidades.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Ele usa a interface </a:t>
                      </a:r>
                      <a:r>
                        <a:rPr lang="pt-BR" sz="1200" b="1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SessionFactory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para criar instâncias de Sessão.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Ele usa a interface </a:t>
                      </a: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EntityManager</a:t>
                      </a: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para criar, ler e excluir operações para instâncias de classes de entidade mapeadas. Essa interface interage com o contexto de persistência.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Ele usa a interface </a:t>
                      </a:r>
                      <a:r>
                        <a:rPr lang="pt-BR" sz="1200" b="1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Session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para criar, ler e excluir operações para instâncias de classes de entidade mapeadas. Ele se comporta como uma interface de tempo de execução entre um aplicativo Java e o </a:t>
                      </a:r>
                      <a:r>
                        <a:rPr lang="pt-BR" sz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Hibernate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Ele usa </a:t>
                      </a: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 Persistence Query Language</a:t>
                      </a: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(JPQL) como uma linguagem de consulta orientada a objetos para realizar operações de banco de dados.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Ele usa </a:t>
                      </a:r>
                      <a:r>
                        <a:rPr lang="pt-BR" sz="1200" b="1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Hibernate</a:t>
                      </a: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Query </a:t>
                      </a:r>
                      <a:r>
                        <a:rPr lang="pt-BR" sz="1200" b="1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Language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(HQL) como uma linguagem de consulta orientada a objetos para realizar operações de banco de dados.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9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versões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JPA 1.0 é coberto pela especificação JSR </a:t>
            </a:r>
            <a:r>
              <a:rPr lang="pt-BR" dirty="0" smtClean="0"/>
              <a:t>220 EJB 3.0.</a:t>
            </a:r>
          </a:p>
          <a:p>
            <a:r>
              <a:rPr lang="pt-BR" dirty="0"/>
              <a:t>O JPA 2.0 é coberto pela especificação JSR 317 Java </a:t>
            </a:r>
            <a:r>
              <a:rPr lang="pt-BR" dirty="0" err="1"/>
              <a:t>Persistence</a:t>
            </a:r>
            <a:r>
              <a:rPr lang="pt-BR" dirty="0"/>
              <a:t> </a:t>
            </a:r>
            <a:r>
              <a:rPr lang="pt-BR" dirty="0" smtClean="0"/>
              <a:t>2.0.</a:t>
            </a:r>
          </a:p>
          <a:p>
            <a:r>
              <a:rPr lang="pt-BR" dirty="0"/>
              <a:t>O JPA 2.1 é coberto pela especificação JSR 338 Java </a:t>
            </a:r>
            <a:r>
              <a:rPr lang="pt-BR" dirty="0" err="1"/>
              <a:t>Persistence</a:t>
            </a:r>
            <a:r>
              <a:rPr lang="pt-BR" dirty="0"/>
              <a:t> </a:t>
            </a:r>
            <a:r>
              <a:rPr lang="pt-BR" dirty="0" smtClean="0"/>
              <a:t>2.1.</a:t>
            </a:r>
          </a:p>
          <a:p>
            <a:r>
              <a:rPr lang="pt-BR" dirty="0"/>
              <a:t>O JPA </a:t>
            </a:r>
            <a:r>
              <a:rPr lang="pt-BR" dirty="0" smtClean="0"/>
              <a:t>2.2 </a:t>
            </a:r>
            <a:r>
              <a:rPr lang="pt-BR" dirty="0"/>
              <a:t>é coberto pela especificação JSR 338 Java </a:t>
            </a:r>
            <a:r>
              <a:rPr lang="pt-BR" dirty="0" err="1"/>
              <a:t>Persistence</a:t>
            </a:r>
            <a:r>
              <a:rPr lang="pt-BR" dirty="0"/>
              <a:t> </a:t>
            </a:r>
            <a:r>
              <a:rPr lang="pt-BR" dirty="0" smtClean="0"/>
              <a:t>2.2.</a:t>
            </a:r>
            <a:endParaRPr lang="pt-BR" dirty="0"/>
          </a:p>
          <a:p>
            <a:endParaRPr lang="pt-BR" dirty="0" smtClean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0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1.0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Liberada </a:t>
            </a:r>
            <a:r>
              <a:rPr lang="pt-BR" dirty="0"/>
              <a:t>em Maio de </a:t>
            </a:r>
            <a:r>
              <a:rPr lang="pt-BR" dirty="0" smtClean="0"/>
              <a:t>2006 (</a:t>
            </a:r>
            <a:r>
              <a:rPr lang="pt-BR" dirty="0"/>
              <a:t>JSR </a:t>
            </a:r>
            <a:r>
              <a:rPr lang="pt-BR" dirty="0" smtClean="0"/>
              <a:t>220)</a:t>
            </a:r>
          </a:p>
          <a:p>
            <a:r>
              <a:rPr lang="pt-BR" dirty="0" smtClean="0"/>
              <a:t>Principais recursos</a:t>
            </a:r>
          </a:p>
          <a:p>
            <a:pPr lvl="1"/>
            <a:r>
              <a:rPr lang="pt-BR" dirty="0"/>
              <a:t>Regras e mecanismos para o mapeamento objeto-relacional, disponibilizando no pacote </a:t>
            </a:r>
            <a:r>
              <a:rPr lang="pt-BR" b="1" dirty="0" err="1"/>
              <a:t>javax.persistence</a:t>
            </a:r>
            <a:r>
              <a:rPr lang="pt-BR" dirty="0"/>
              <a:t> as anotações para uso nas entidades, e também fornecendo um esquema (XSD) para viabilizar o mapeamento via descritor XML;</a:t>
            </a:r>
          </a:p>
          <a:p>
            <a:pPr lvl="1"/>
            <a:r>
              <a:rPr lang="pt-BR" dirty="0" smtClean="0"/>
              <a:t>A </a:t>
            </a:r>
            <a:r>
              <a:rPr lang="pt-BR" dirty="0"/>
              <a:t>definição da API </a:t>
            </a:r>
            <a:r>
              <a:rPr lang="pt-BR" b="1" dirty="0" err="1"/>
              <a:t>EntityManager</a:t>
            </a:r>
            <a:r>
              <a:rPr lang="pt-BR" dirty="0"/>
              <a:t>, contendo as operações básicas para persistência e recuperação de informações por meio das entidades;</a:t>
            </a:r>
          </a:p>
          <a:p>
            <a:pPr lvl="1"/>
            <a:r>
              <a:rPr lang="pt-BR" dirty="0" smtClean="0"/>
              <a:t>Uma </a:t>
            </a:r>
            <a:r>
              <a:rPr lang="pt-BR" dirty="0"/>
              <a:t>linguagem para consulta e manipulação das entidades, a </a:t>
            </a:r>
            <a:r>
              <a:rPr lang="pt-BR" b="1" dirty="0"/>
              <a:t>JPQL (</a:t>
            </a:r>
            <a:r>
              <a:rPr lang="pt-BR" b="1" i="1" dirty="0"/>
              <a:t>Java </a:t>
            </a:r>
            <a:r>
              <a:rPr lang="pt-BR" b="1" i="1" dirty="0" err="1"/>
              <a:t>Persistence</a:t>
            </a:r>
            <a:r>
              <a:rPr lang="pt-BR" b="1" i="1" dirty="0"/>
              <a:t> Query </a:t>
            </a:r>
            <a:r>
              <a:rPr lang="pt-BR" b="1" i="1" dirty="0" err="1"/>
              <a:t>Language</a:t>
            </a:r>
            <a:r>
              <a:rPr lang="pt-BR" b="1" dirty="0"/>
              <a:t>);</a:t>
            </a:r>
          </a:p>
          <a:p>
            <a:pPr lvl="1"/>
            <a:r>
              <a:rPr lang="pt-BR" dirty="0" smtClean="0"/>
              <a:t>Conjunto </a:t>
            </a:r>
            <a:r>
              <a:rPr lang="pt-BR" dirty="0"/>
              <a:t>de </a:t>
            </a:r>
            <a:r>
              <a:rPr lang="pt-BR" b="1" dirty="0" err="1"/>
              <a:t>Listeners</a:t>
            </a:r>
            <a:r>
              <a:rPr lang="pt-BR" dirty="0"/>
              <a:t> e </a:t>
            </a:r>
            <a:r>
              <a:rPr lang="pt-BR" b="1" dirty="0" err="1"/>
              <a:t>Callbacks</a:t>
            </a:r>
            <a:r>
              <a:rPr lang="pt-BR" dirty="0"/>
              <a:t>, para interceptação e tratamento de eventos ocorridos durante a manipulação das entidades.</a:t>
            </a:r>
          </a:p>
          <a:p>
            <a:endParaRPr lang="pt-BR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2303</Words>
  <Application>Microsoft Office PowerPoint</Application>
  <PresentationFormat>Widescreen</PresentationFormat>
  <Paragraphs>223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verdana</vt:lpstr>
      <vt:lpstr>Tema do Office</vt:lpstr>
      <vt:lpstr>JPA – Code First</vt:lpstr>
      <vt:lpstr>Surgimento do Hibernate</vt:lpstr>
      <vt:lpstr>Surgimento do Hibernate</vt:lpstr>
      <vt:lpstr>Outros ORM</vt:lpstr>
      <vt:lpstr> JPA (Java Persistence API) </vt:lpstr>
      <vt:lpstr> Mas qual a diferença?</vt:lpstr>
      <vt:lpstr>Comparação Hibernate x JPA</vt:lpstr>
      <vt:lpstr>JPA versões</vt:lpstr>
      <vt:lpstr>JPA 1.0</vt:lpstr>
      <vt:lpstr>JPA 2.0</vt:lpstr>
      <vt:lpstr>JPA 2.1</vt:lpstr>
      <vt:lpstr>JPA 2.2</vt:lpstr>
      <vt:lpstr>Fornecedores que suportam JPA</vt:lpstr>
      <vt:lpstr>JPA Code Firt</vt:lpstr>
      <vt:lpstr>Principais anotações JPA</vt:lpstr>
      <vt:lpstr>Principais anotações JPA</vt:lpstr>
      <vt:lpstr>Principais anotações JPA</vt:lpstr>
      <vt:lpstr>Basic x Column</vt:lpstr>
      <vt:lpstr>Tipos de relacionamentos JPA</vt:lpstr>
      <vt:lpstr>Tipos de relacionamentos JPA</vt:lpstr>
      <vt:lpstr>Tipos de relacionamentos JPA</vt:lpstr>
      <vt:lpstr>Tipos de relacionamentos JPA</vt:lpstr>
      <vt:lpstr>Tipos de relacionamentos JPA</vt:lpstr>
      <vt:lpstr>Exemplo</vt:lpstr>
      <vt:lpstr>Recursos Utilizados</vt:lpstr>
      <vt:lpstr>Banco de Dados - UsbWebServer</vt:lpstr>
      <vt:lpstr>Banco de Dados - UsbWebServer</vt:lpstr>
      <vt:lpstr>Recursos no projeto</vt:lpstr>
      <vt:lpstr>Criar a unidade de persistência no projeto</vt:lpstr>
      <vt:lpstr>No arquivo persistence.xml</vt:lpstr>
      <vt:lpstr>Arquivo persistence.xml</vt:lpstr>
      <vt:lpstr>Exemplo de classe criada</vt:lpstr>
      <vt:lpstr>Apresentação do PowerPoint</vt:lpstr>
      <vt:lpstr>Método Main</vt:lpstr>
      <vt:lpstr>Material complementar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 Martin Feitosa</dc:creator>
  <cp:lastModifiedBy>Edson Martin Feitosa</cp:lastModifiedBy>
  <cp:revision>12</cp:revision>
  <dcterms:created xsi:type="dcterms:W3CDTF">2023-03-23T13:42:45Z</dcterms:created>
  <dcterms:modified xsi:type="dcterms:W3CDTF">2023-05-15T13:56:54Z</dcterms:modified>
</cp:coreProperties>
</file>