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5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37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92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41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31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59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40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6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1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13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701-9232-407A-A742-9A924B61AFE3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85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3701-9232-407A-A742-9A924B61AFE3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57FE3-5361-44B4-B527-710CAC88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48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son.feitosa@facens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java.orac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" TargetMode="External"/><Relationship Id="rId2" Type="http://schemas.openxmlformats.org/officeDocument/2006/relationships/hyperlink" Target="https://netbeans.apache.org/download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ecnologiaeinformacao.netlify.app/_pages/java-b/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Edson Martin Feitosa</a:t>
            </a:r>
          </a:p>
          <a:p>
            <a:r>
              <a:rPr lang="pt-BR" dirty="0" smtClean="0"/>
              <a:t>E-mail: </a:t>
            </a:r>
            <a:r>
              <a:rPr lang="pt-BR" dirty="0" smtClean="0">
                <a:hlinkClick r:id="rId2"/>
              </a:rPr>
              <a:t>edson.feitosa@facens.br</a:t>
            </a:r>
            <a:r>
              <a:rPr lang="pt-BR" dirty="0" smtClean="0"/>
              <a:t>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314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Comparação entre linguagens </a:t>
            </a:r>
            <a:r>
              <a:rPr lang="pt-BR" dirty="0" err="1" smtClean="0"/>
              <a:t>multiplataforma</a:t>
            </a:r>
            <a:r>
              <a:rPr lang="pt-BR" dirty="0" smtClean="0"/>
              <a:t> ( C e Java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671"/>
          <a:stretch/>
        </p:blipFill>
        <p:spPr>
          <a:xfrm>
            <a:off x="2256974" y="1825625"/>
            <a:ext cx="6962252" cy="43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Comparação entre linguagens </a:t>
            </a:r>
            <a:r>
              <a:rPr lang="pt-BR" dirty="0" err="1"/>
              <a:t>multiplataforma</a:t>
            </a:r>
            <a:r>
              <a:rPr lang="pt-BR" dirty="0"/>
              <a:t> ( C e Java 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26" y="1825625"/>
            <a:ext cx="6963747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1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Java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1460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JDK – Java </a:t>
            </a:r>
            <a:r>
              <a:rPr lang="pt-BR" dirty="0" err="1" smtClean="0"/>
              <a:t>Development</a:t>
            </a:r>
            <a:r>
              <a:rPr lang="pt-BR" dirty="0" smtClean="0"/>
              <a:t> Kit		JRE – Java </a:t>
            </a:r>
            <a:r>
              <a:rPr lang="pt-BR" dirty="0" err="1" smtClean="0"/>
              <a:t>Runtime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Link de </a:t>
            </a:r>
            <a:r>
              <a:rPr lang="pt-BR" dirty="0" err="1" smtClean="0"/>
              <a:t>dowload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http://java.oracle.com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smtClean="0"/>
              <a:t>Existem três tipos de JDK: </a:t>
            </a:r>
          </a:p>
          <a:p>
            <a:r>
              <a:rPr lang="pt-BR" b="1" dirty="0" smtClean="0"/>
              <a:t>SE – Standard </a:t>
            </a:r>
            <a:r>
              <a:rPr lang="pt-BR" b="1" dirty="0" err="1" smtClean="0"/>
              <a:t>Edition</a:t>
            </a:r>
            <a:endParaRPr lang="pt-BR" b="1" dirty="0" smtClean="0"/>
          </a:p>
          <a:p>
            <a:r>
              <a:rPr lang="pt-BR" dirty="0" smtClean="0"/>
              <a:t>EE – Enterprise </a:t>
            </a:r>
            <a:r>
              <a:rPr lang="pt-BR" dirty="0" err="1" smtClean="0"/>
              <a:t>Edition</a:t>
            </a:r>
            <a:endParaRPr lang="pt-BR" dirty="0" smtClean="0"/>
          </a:p>
          <a:p>
            <a:r>
              <a:rPr lang="pt-BR" dirty="0" smtClean="0"/>
              <a:t>ME – Micro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6"/>
            <a:r>
              <a:rPr lang="pt-BR" dirty="0" smtClean="0">
                <a:solidFill>
                  <a:srgbClr val="FF0000"/>
                </a:solidFill>
              </a:rPr>
              <a:t>Como escolher? Depende do que você vai desenvolver!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41" y="2118917"/>
            <a:ext cx="4238625" cy="20478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330" y="2218627"/>
            <a:ext cx="2962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5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IDEs</a:t>
            </a:r>
            <a:r>
              <a:rPr lang="pt-BR" dirty="0" smtClean="0"/>
              <a:t> (</a:t>
            </a:r>
            <a:r>
              <a:rPr lang="pt-BR" i="1" dirty="0" err="1"/>
              <a:t>Integrated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</a:t>
            </a:r>
            <a:r>
              <a:rPr lang="pt-BR" i="1" dirty="0" err="1"/>
              <a:t>Environment</a:t>
            </a:r>
            <a:r>
              <a:rPr lang="pt-BR" dirty="0" smtClean="0"/>
              <a:t>) – Ambiente de desenvolvimento Integrado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NetBeans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netbeans.apache.org/download/index.html</a:t>
            </a:r>
            <a:r>
              <a:rPr lang="pt-BR" dirty="0" smtClean="0"/>
              <a:t> )</a:t>
            </a:r>
          </a:p>
          <a:p>
            <a:r>
              <a:rPr lang="pt-BR" dirty="0"/>
              <a:t>Eclipse (</a:t>
            </a:r>
            <a:r>
              <a:rPr lang="pt-BR" dirty="0">
                <a:hlinkClick r:id="rId3"/>
              </a:rPr>
              <a:t>http://eclipse.org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)</a:t>
            </a:r>
          </a:p>
          <a:p>
            <a:r>
              <a:rPr lang="pt-BR" dirty="0" smtClean="0"/>
              <a:t>Visual Studio </a:t>
            </a:r>
            <a:r>
              <a:rPr lang="pt-BR" dirty="0" err="1" smtClean="0"/>
              <a:t>Code</a:t>
            </a:r>
            <a:r>
              <a:rPr lang="pt-BR" dirty="0"/>
              <a:t> (</a:t>
            </a:r>
            <a:r>
              <a:rPr lang="pt-BR" dirty="0">
                <a:hlinkClick r:id="rId4"/>
              </a:rPr>
              <a:t>https://code.visualstudio.com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)</a:t>
            </a:r>
          </a:p>
          <a:p>
            <a:r>
              <a:rPr lang="pt-BR" dirty="0" smtClean="0"/>
              <a:t>Outras...</a:t>
            </a:r>
          </a:p>
          <a:p>
            <a:endParaRPr lang="pt-BR" dirty="0"/>
          </a:p>
          <a:p>
            <a:r>
              <a:rPr lang="pt-BR" dirty="0" err="1" smtClean="0"/>
              <a:t>Importente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Todo arquivo com o código fonte no </a:t>
            </a:r>
            <a:r>
              <a:rPr lang="pt-BR" dirty="0" err="1" smtClean="0"/>
              <a:t>java</a:t>
            </a:r>
            <a:r>
              <a:rPr lang="pt-BR" dirty="0" smtClean="0"/>
              <a:t> tem a extensão .</a:t>
            </a:r>
            <a:r>
              <a:rPr lang="pt-BR" dirty="0" err="1" smtClean="0"/>
              <a:t>java</a:t>
            </a:r>
            <a:endParaRPr lang="pt-BR" dirty="0" smtClean="0"/>
          </a:p>
          <a:p>
            <a:pPr lvl="1"/>
            <a:r>
              <a:rPr lang="pt-BR" dirty="0" smtClean="0"/>
              <a:t>Todo arquivo compilado pelo </a:t>
            </a:r>
            <a:r>
              <a:rPr lang="pt-BR" dirty="0" err="1" smtClean="0"/>
              <a:t>javac</a:t>
            </a:r>
            <a:r>
              <a:rPr lang="pt-BR" dirty="0" smtClean="0"/>
              <a:t> tem a extensão .</a:t>
            </a:r>
            <a:r>
              <a:rPr lang="pt-BR" smtClean="0"/>
              <a:t>class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636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Numéricos</a:t>
            </a:r>
          </a:p>
          <a:p>
            <a:pPr lvl="1"/>
            <a:r>
              <a:rPr lang="pt-BR" dirty="0" smtClean="0"/>
              <a:t>Inteiros</a:t>
            </a:r>
          </a:p>
          <a:p>
            <a:pPr lvl="2"/>
            <a:r>
              <a:rPr lang="pt-BR" dirty="0"/>
              <a:t>b</a:t>
            </a:r>
            <a:r>
              <a:rPr lang="pt-BR" dirty="0" smtClean="0"/>
              <a:t>yte – 1 byte</a:t>
            </a:r>
          </a:p>
          <a:p>
            <a:pPr lvl="2"/>
            <a:r>
              <a:rPr lang="pt-BR" dirty="0"/>
              <a:t>s</a:t>
            </a:r>
            <a:r>
              <a:rPr lang="pt-BR" dirty="0" smtClean="0"/>
              <a:t>hort – 2 bytes</a:t>
            </a:r>
          </a:p>
          <a:p>
            <a:pPr lvl="2"/>
            <a:r>
              <a:rPr lang="pt-BR" dirty="0" err="1">
                <a:solidFill>
                  <a:srgbClr val="FF0000"/>
                </a:solidFill>
              </a:rPr>
              <a:t>i</a:t>
            </a:r>
            <a:r>
              <a:rPr lang="pt-BR" dirty="0" err="1" smtClean="0">
                <a:solidFill>
                  <a:srgbClr val="FF0000"/>
                </a:solidFill>
              </a:rPr>
              <a:t>nt</a:t>
            </a:r>
            <a:r>
              <a:rPr lang="pt-BR" dirty="0" smtClean="0"/>
              <a:t> – 4 bytes</a:t>
            </a:r>
          </a:p>
          <a:p>
            <a:pPr lvl="2"/>
            <a:r>
              <a:rPr lang="pt-BR" dirty="0" err="1" smtClean="0"/>
              <a:t>long</a:t>
            </a:r>
            <a:r>
              <a:rPr lang="pt-BR" dirty="0" smtClean="0"/>
              <a:t> – 8 bytes</a:t>
            </a:r>
          </a:p>
          <a:p>
            <a:pPr lvl="1"/>
            <a:r>
              <a:rPr lang="pt-BR" dirty="0" smtClean="0"/>
              <a:t>Reais</a:t>
            </a:r>
          </a:p>
          <a:p>
            <a:pPr lvl="2"/>
            <a:r>
              <a:rPr lang="pt-BR" dirty="0" err="1" smtClean="0"/>
              <a:t>float</a:t>
            </a:r>
            <a:r>
              <a:rPr lang="pt-BR" dirty="0" smtClean="0"/>
              <a:t> – 4 bytes</a:t>
            </a:r>
          </a:p>
          <a:p>
            <a:pPr lvl="2"/>
            <a:r>
              <a:rPr lang="pt-BR" dirty="0" err="1" smtClean="0">
                <a:solidFill>
                  <a:srgbClr val="FF0000"/>
                </a:solidFill>
              </a:rPr>
              <a:t>double</a:t>
            </a:r>
            <a:r>
              <a:rPr lang="pt-BR" dirty="0" smtClean="0"/>
              <a:t> – 8 bytes</a:t>
            </a:r>
          </a:p>
          <a:p>
            <a:pPr lvl="1"/>
            <a:r>
              <a:rPr lang="pt-BR" dirty="0" err="1" smtClean="0"/>
              <a:t>Caracter</a:t>
            </a:r>
            <a:endParaRPr lang="pt-BR" dirty="0" smtClean="0"/>
          </a:p>
          <a:p>
            <a:pPr lvl="2"/>
            <a:r>
              <a:rPr lang="pt-BR" dirty="0" smtClean="0"/>
              <a:t>char</a:t>
            </a:r>
          </a:p>
          <a:p>
            <a:pPr lvl="1"/>
            <a:r>
              <a:rPr lang="pt-BR" dirty="0" smtClean="0"/>
              <a:t>Booleano</a:t>
            </a:r>
          </a:p>
          <a:p>
            <a:pPr lvl="2"/>
            <a:r>
              <a:rPr lang="pt-BR" dirty="0" err="1" smtClean="0"/>
              <a:t>boolean</a:t>
            </a:r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2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Inferência de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var x </a:t>
            </a:r>
            <a:r>
              <a:rPr lang="pt-BR" smtClean="0"/>
              <a:t>= 38;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Quando declaramos uma variável sem tipo com o var, o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 err="1" smtClean="0"/>
              <a:t>defide</a:t>
            </a:r>
            <a:r>
              <a:rPr lang="pt-BR" dirty="0" smtClean="0"/>
              <a:t> o tipo segundo o valor padrão.</a:t>
            </a:r>
          </a:p>
          <a:p>
            <a:pPr marL="0" indent="0">
              <a:buNone/>
            </a:pPr>
            <a:r>
              <a:rPr lang="pt-BR" dirty="0" smtClean="0"/>
              <a:t>Esse tipo de declaração exige um valor padrão.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39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Wrappers</a:t>
            </a:r>
            <a:r>
              <a:rPr lang="pt-BR" dirty="0" smtClean="0"/>
              <a:t>  - Versão objeto dos 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tipo primitivo tem uma classe relacionada.</a:t>
            </a:r>
          </a:p>
          <a:p>
            <a:r>
              <a:rPr lang="pt-BR" dirty="0" smtClean="0"/>
              <a:t>Pode ser identificada pelo nome do tipo em letra maiúscula, somente o tipo primitivo char que seu </a:t>
            </a:r>
            <a:r>
              <a:rPr lang="pt-BR" dirty="0" err="1" smtClean="0"/>
              <a:t>wrapper</a:t>
            </a:r>
            <a:r>
              <a:rPr lang="pt-BR" dirty="0" smtClean="0"/>
              <a:t> correspondente é </a:t>
            </a:r>
            <a:r>
              <a:rPr lang="pt-BR" dirty="0" err="1" smtClean="0"/>
              <a:t>Character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Métodos de conversão dos </a:t>
            </a:r>
            <a:r>
              <a:rPr lang="pt-BR" dirty="0" err="1" smtClean="0"/>
              <a:t>Wrappers</a:t>
            </a:r>
            <a:endParaRPr lang="pt-BR" dirty="0" smtClean="0"/>
          </a:p>
          <a:p>
            <a:pPr lvl="1"/>
            <a:r>
              <a:rPr lang="pt-BR" dirty="0" err="1" smtClean="0"/>
              <a:t>Int.parseInt</a:t>
            </a:r>
            <a:r>
              <a:rPr lang="pt-BR" dirty="0" smtClean="0"/>
              <a:t>()</a:t>
            </a:r>
          </a:p>
          <a:p>
            <a:pPr lvl="1"/>
            <a:r>
              <a:rPr lang="pt-BR" dirty="0" err="1" smtClean="0"/>
              <a:t>Float.parseFloat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64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Entrada/Saída e 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Scan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Operadores aritméticos</a:t>
            </a:r>
          </a:p>
          <a:p>
            <a:pPr lvl="1"/>
            <a:r>
              <a:rPr lang="pt-BR" dirty="0" smtClean="0"/>
              <a:t>+ soma</a:t>
            </a:r>
          </a:p>
          <a:p>
            <a:pPr lvl="1"/>
            <a:r>
              <a:rPr lang="pt-BR" dirty="0" smtClean="0"/>
              <a:t>- subtração</a:t>
            </a:r>
          </a:p>
          <a:p>
            <a:pPr lvl="1"/>
            <a:r>
              <a:rPr lang="pt-BR" dirty="0" smtClean="0"/>
              <a:t>* multiplicação</a:t>
            </a:r>
          </a:p>
          <a:p>
            <a:pPr lvl="1"/>
            <a:r>
              <a:rPr lang="pt-BR" smtClean="0"/>
              <a:t>/ divisão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46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PTD – Plano de Trabalho Docente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Objetivos gerais</a:t>
            </a:r>
          </a:p>
          <a:p>
            <a:pPr lvl="1"/>
            <a:r>
              <a:rPr lang="pt-BR" dirty="0"/>
              <a:t>Capacitar o estudante a compreender os paradigmas da Orientação a Objetos e aplicá-los em uma linguagem de Programação Orientada a Objetos para desenvolvimento de sistemas.</a:t>
            </a:r>
          </a:p>
          <a:p>
            <a:r>
              <a:rPr lang="pt-BR" dirty="0" smtClean="0"/>
              <a:t>Objetivos específicos </a:t>
            </a:r>
          </a:p>
          <a:p>
            <a:pPr lvl="1"/>
            <a:r>
              <a:rPr lang="pt-BR" dirty="0"/>
              <a:t>Desenvolver lógica de programação baseada na linguagem de programação Java;  </a:t>
            </a:r>
          </a:p>
          <a:p>
            <a:pPr lvl="1"/>
            <a:r>
              <a:rPr lang="pt-BR" dirty="0"/>
              <a:t>Conhecer os paradigmas da orientação a objetos;  </a:t>
            </a:r>
          </a:p>
          <a:p>
            <a:pPr lvl="1"/>
            <a:r>
              <a:rPr lang="pt-BR" dirty="0"/>
              <a:t>Aplicar os paradigmas da orientação a objetos na linguagem de programação Java;  </a:t>
            </a:r>
          </a:p>
          <a:p>
            <a:pPr lvl="1"/>
            <a:r>
              <a:rPr lang="pt-BR" dirty="0"/>
              <a:t>Persistir dados;  </a:t>
            </a:r>
          </a:p>
          <a:p>
            <a:pPr lvl="1"/>
            <a:r>
              <a:rPr lang="pt-BR" dirty="0"/>
              <a:t>Trabalhar com interface gráfica;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77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Apresentação</a:t>
            </a:r>
            <a:r>
              <a:rPr lang="en-US" dirty="0"/>
              <a:t> do Plano de </a:t>
            </a:r>
            <a:r>
              <a:rPr lang="en-US" dirty="0" err="1"/>
              <a:t>aulas</a:t>
            </a:r>
            <a:r>
              <a:rPr lang="en-US" dirty="0"/>
              <a:t>, </a:t>
            </a:r>
            <a:r>
              <a:rPr lang="en-US" dirty="0" err="1"/>
              <a:t>introdução</a:t>
            </a:r>
            <a:r>
              <a:rPr lang="en-US" dirty="0"/>
              <a:t> a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Introdução</a:t>
            </a:r>
            <a:r>
              <a:rPr lang="en-US" dirty="0"/>
              <a:t> a </a:t>
            </a:r>
            <a:r>
              <a:rPr lang="en-US" dirty="0" err="1"/>
              <a:t>Orientação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(</a:t>
            </a:r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e </a:t>
            </a:r>
            <a:r>
              <a:rPr lang="en-US" dirty="0" err="1"/>
              <a:t>objetos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Trabalhando</a:t>
            </a:r>
            <a:r>
              <a:rPr lang="en-US" dirty="0"/>
              <a:t> com </a:t>
            </a:r>
            <a:r>
              <a:rPr lang="en-US" dirty="0" err="1"/>
              <a:t>JOptionPane</a:t>
            </a:r>
            <a:r>
              <a:rPr lang="en-US" dirty="0"/>
              <a:t> e </a:t>
            </a:r>
            <a:r>
              <a:rPr lang="en-US" dirty="0" err="1"/>
              <a:t>encapsulamento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Aplicação</a:t>
            </a:r>
            <a:r>
              <a:rPr lang="en-US" dirty="0"/>
              <a:t> de </a:t>
            </a:r>
            <a:r>
              <a:rPr lang="en-US" dirty="0" err="1"/>
              <a:t>encapsulamento</a:t>
            </a:r>
            <a:r>
              <a:rPr lang="en-US" dirty="0"/>
              <a:t> e </a:t>
            </a:r>
            <a:r>
              <a:rPr lang="en-US" dirty="0"/>
              <a:t>constructor.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Sobrecarga</a:t>
            </a:r>
            <a:r>
              <a:rPr lang="en-US" dirty="0"/>
              <a:t> de </a:t>
            </a:r>
            <a:r>
              <a:rPr lang="en-US" dirty="0" err="1"/>
              <a:t>método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Trabalhando</a:t>
            </a:r>
            <a:r>
              <a:rPr lang="en-US" dirty="0"/>
              <a:t> com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Associação</a:t>
            </a:r>
            <a:r>
              <a:rPr lang="en-US" dirty="0"/>
              <a:t> de classes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Herança</a:t>
            </a:r>
            <a:r>
              <a:rPr lang="en-US" dirty="0"/>
              <a:t> e </a:t>
            </a:r>
            <a:r>
              <a:rPr lang="en-US" dirty="0" err="1"/>
              <a:t>Sobrescrita</a:t>
            </a:r>
            <a:r>
              <a:rPr lang="en-US" dirty="0"/>
              <a:t> de </a:t>
            </a:r>
            <a:r>
              <a:rPr lang="en-US" dirty="0" err="1"/>
              <a:t>método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Classe</a:t>
            </a:r>
            <a:r>
              <a:rPr lang="en-US" dirty="0"/>
              <a:t>/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abstrato</a:t>
            </a:r>
            <a:r>
              <a:rPr lang="en-US" dirty="0"/>
              <a:t>, </a:t>
            </a:r>
            <a:r>
              <a:rPr lang="en-US" dirty="0" err="1"/>
              <a:t>Polimorfismo</a:t>
            </a:r>
            <a:r>
              <a:rPr lang="en-US" dirty="0"/>
              <a:t> e interface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99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dirty="0" err="1"/>
              <a:t>Atributo</a:t>
            </a:r>
            <a:r>
              <a:rPr lang="en-US" dirty="0"/>
              <a:t> e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/>
              <a:t>est.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dirty="0" err="1"/>
              <a:t>ático</a:t>
            </a:r>
            <a:r>
              <a:rPr lang="en-US" dirty="0"/>
              <a:t> </a:t>
            </a:r>
            <a:r>
              <a:rPr lang="en-US" dirty="0"/>
              <a:t>e </a:t>
            </a:r>
            <a:r>
              <a:rPr lang="en-US" dirty="0" err="1"/>
              <a:t>Introdução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Java </a:t>
            </a:r>
            <a:r>
              <a:rPr lang="en-US" dirty="0"/>
              <a:t>Swing.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dirty="0" err="1"/>
              <a:t>Formulários</a:t>
            </a:r>
            <a:r>
              <a:rPr lang="en-US" dirty="0"/>
              <a:t> MDI x SDI </a:t>
            </a:r>
            <a:r>
              <a:rPr lang="en-US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dirty="0" err="1"/>
              <a:t>Persistência</a:t>
            </a:r>
            <a:r>
              <a:rPr lang="en-US" dirty="0"/>
              <a:t> de </a:t>
            </a:r>
            <a:r>
              <a:rPr lang="en-US" dirty="0"/>
              <a:t>dados.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dirty="0" err="1"/>
              <a:t>Persistência</a:t>
            </a:r>
            <a:r>
              <a:rPr lang="en-US" dirty="0"/>
              <a:t> de </a:t>
            </a:r>
            <a:r>
              <a:rPr lang="en-US" dirty="0"/>
              <a:t>dados.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jTable</a:t>
            </a:r>
            <a:r>
              <a:rPr lang="en-US" dirty="0"/>
              <a:t> e </a:t>
            </a:r>
            <a:r>
              <a:rPr lang="en-US" dirty="0" err="1"/>
              <a:t>jComboBox</a:t>
            </a:r>
            <a:r>
              <a:rPr lang="en-US" dirty="0"/>
              <a:t> com banco de </a:t>
            </a:r>
            <a:r>
              <a:rPr lang="en-US" dirty="0"/>
              <a:t>dados.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jTable</a:t>
            </a:r>
            <a:r>
              <a:rPr lang="en-US" dirty="0"/>
              <a:t> e </a:t>
            </a:r>
            <a:r>
              <a:rPr lang="en-US" dirty="0" err="1"/>
              <a:t>jComboBox</a:t>
            </a:r>
            <a:r>
              <a:rPr lang="en-US" dirty="0"/>
              <a:t> com banco de </a:t>
            </a:r>
            <a:r>
              <a:rPr lang="en-US" dirty="0"/>
              <a:t>dados.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dirty="0" err="1"/>
              <a:t>Impressão</a:t>
            </a:r>
            <a:r>
              <a:rPr lang="en-US" dirty="0"/>
              <a:t> </a:t>
            </a:r>
            <a:r>
              <a:rPr lang="en-US" dirty="0" err="1"/>
              <a:t>Relatório</a:t>
            </a:r>
            <a:r>
              <a:rPr lang="en-US" dirty="0"/>
              <a:t> </a:t>
            </a:r>
            <a:r>
              <a:rPr lang="en-US" dirty="0"/>
              <a:t>PDF.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dirty="0" err="1"/>
              <a:t>Avaliação</a:t>
            </a:r>
            <a:r>
              <a:rPr lang="en-US" dirty="0"/>
              <a:t> </a:t>
            </a:r>
            <a:r>
              <a:rPr lang="en-US" dirty="0"/>
              <a:t>Final.</a:t>
            </a:r>
          </a:p>
          <a:p>
            <a:pPr marL="514350" indent="-514350">
              <a:buFont typeface="+mj-lt"/>
              <a:buAutoNum type="arabicPeriod" startAt="9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788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/>
                        <m:t>𝑴</m:t>
                      </m:r>
                      <m:r>
                        <a:rPr lang="pt-BR" sz="2400" b="1" i="1"/>
                        <m:t>é</m:t>
                      </m:r>
                      <m:r>
                        <a:rPr lang="pt-BR" sz="2400" b="1" i="1"/>
                        <m:t>𝒅𝒊𝒂</m:t>
                      </m:r>
                      <m:r>
                        <a:rPr lang="pt-BR" sz="2400" b="1" i="1"/>
                        <m:t> </m:t>
                      </m:r>
                      <m:r>
                        <a:rPr lang="pt-BR" sz="2400" b="1" i="1"/>
                        <m:t>𝑭𝒊𝒏𝒂𝒍</m:t>
                      </m:r>
                      <m:r>
                        <a:rPr lang="pt-BR" sz="2400" b="1" i="1"/>
                        <m:t>= </m:t>
                      </m:r>
                      <m:d>
                        <m:dPr>
                          <m:ctrlPr>
                            <a:rPr lang="pt-BR" sz="2400" b="1" i="1"/>
                          </m:ctrlPr>
                        </m:dPr>
                        <m:e>
                          <m:r>
                            <a:rPr lang="pt-BR" sz="2400" b="1" i="1"/>
                            <m:t>𝑨𝑪</m:t>
                          </m:r>
                          <m:r>
                            <a:rPr lang="pt-BR" sz="2400" b="1" i="1"/>
                            <m:t>𝟏</m:t>
                          </m:r>
                          <m:r>
                            <a:rPr lang="pt-BR" sz="2400" b="1" i="1"/>
                            <m:t>∗</m:t>
                          </m:r>
                          <m:r>
                            <a:rPr lang="pt-BR" sz="2400" b="1" i="1"/>
                            <m:t>𝟎</m:t>
                          </m:r>
                          <m:r>
                            <a:rPr lang="pt-BR" sz="2400" b="1" i="1"/>
                            <m:t>,</m:t>
                          </m:r>
                          <m:r>
                            <a:rPr lang="pt-BR" sz="2400" b="1" i="1"/>
                            <m:t>𝟏𝟓</m:t>
                          </m:r>
                        </m:e>
                      </m:d>
                      <m:r>
                        <a:rPr lang="pt-BR" sz="2400" b="1" i="1"/>
                        <m:t>+</m:t>
                      </m:r>
                      <m:d>
                        <m:dPr>
                          <m:ctrlPr>
                            <a:rPr lang="pt-BR" sz="2400" b="1" i="1"/>
                          </m:ctrlPr>
                        </m:dPr>
                        <m:e>
                          <m:r>
                            <a:rPr lang="pt-BR" sz="2400" b="1" i="1"/>
                            <m:t>𝑨𝑪</m:t>
                          </m:r>
                          <m:r>
                            <a:rPr lang="pt-BR" sz="2400" b="1" i="1"/>
                            <m:t>𝟐</m:t>
                          </m:r>
                          <m:r>
                            <a:rPr lang="pt-BR" sz="2400" b="1" i="1"/>
                            <m:t>∗</m:t>
                          </m:r>
                          <m:r>
                            <a:rPr lang="pt-BR" sz="2400" b="1" i="1"/>
                            <m:t>𝟎</m:t>
                          </m:r>
                          <m:r>
                            <a:rPr lang="pt-BR" sz="2400" b="1" i="1"/>
                            <m:t>,</m:t>
                          </m:r>
                          <m:r>
                            <a:rPr lang="pt-BR" sz="2400" b="1" i="1"/>
                            <m:t>𝟑𝟎</m:t>
                          </m:r>
                        </m:e>
                      </m:d>
                      <m:r>
                        <a:rPr lang="pt-BR" sz="2400" b="1" i="1"/>
                        <m:t>+</m:t>
                      </m:r>
                      <m:d>
                        <m:dPr>
                          <m:ctrlPr>
                            <a:rPr lang="pt-BR" sz="2400" b="1" i="1"/>
                          </m:ctrlPr>
                        </m:dPr>
                        <m:e>
                          <m:r>
                            <a:rPr lang="pt-BR" sz="2400" b="1" i="1"/>
                            <m:t>𝑨𝑮</m:t>
                          </m:r>
                          <m:r>
                            <a:rPr lang="pt-BR" sz="2400" b="1" i="1"/>
                            <m:t>∗</m:t>
                          </m:r>
                          <m:r>
                            <a:rPr lang="pt-BR" sz="2400" b="1" i="1"/>
                            <m:t>𝟎</m:t>
                          </m:r>
                          <m:r>
                            <a:rPr lang="pt-BR" sz="2400" b="1" i="1"/>
                            <m:t>,</m:t>
                          </m:r>
                          <m:r>
                            <a:rPr lang="pt-BR" sz="2400" b="1" i="1"/>
                            <m:t>𝟏𝟎</m:t>
                          </m:r>
                        </m:e>
                      </m:d>
                      <m:r>
                        <a:rPr lang="pt-BR" sz="2400" b="1" i="1"/>
                        <m:t>+</m:t>
                      </m:r>
                      <m:d>
                        <m:dPr>
                          <m:ctrlPr>
                            <a:rPr lang="pt-BR" sz="2400" b="1" i="1"/>
                          </m:ctrlPr>
                        </m:dPr>
                        <m:e>
                          <m:r>
                            <a:rPr lang="pt-BR" sz="2400" b="1" i="1"/>
                            <m:t>𝑨𝑭</m:t>
                          </m:r>
                          <m:r>
                            <a:rPr lang="pt-BR" sz="2400" b="1" i="1"/>
                            <m:t>∗</m:t>
                          </m:r>
                          <m:r>
                            <a:rPr lang="pt-BR" sz="2400" b="1" i="1"/>
                            <m:t>𝟎</m:t>
                          </m:r>
                          <m:r>
                            <a:rPr lang="pt-BR" sz="2400" b="1" i="1"/>
                            <m:t>,</m:t>
                          </m:r>
                          <m:r>
                            <a:rPr lang="pt-BR" sz="2400" b="1" i="1"/>
                            <m:t>𝟒𝟓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56528"/>
              </p:ext>
            </p:extLst>
          </p:nvPr>
        </p:nvGraphicFramePr>
        <p:xfrm>
          <a:off x="3174124" y="2331496"/>
          <a:ext cx="6080618" cy="4322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8147">
                  <a:extLst>
                    <a:ext uri="{9D8B030D-6E8A-4147-A177-3AD203B41FA5}">
                      <a16:colId xmlns:a16="http://schemas.microsoft.com/office/drawing/2014/main" val="3742420576"/>
                    </a:ext>
                  </a:extLst>
                </a:gridCol>
                <a:gridCol w="3902877">
                  <a:extLst>
                    <a:ext uri="{9D8B030D-6E8A-4147-A177-3AD203B41FA5}">
                      <a16:colId xmlns:a16="http://schemas.microsoft.com/office/drawing/2014/main" val="3624297539"/>
                    </a:ext>
                  </a:extLst>
                </a:gridCol>
                <a:gridCol w="1419594">
                  <a:extLst>
                    <a:ext uri="{9D8B030D-6E8A-4147-A177-3AD203B41FA5}">
                      <a16:colId xmlns:a16="http://schemas.microsoft.com/office/drawing/2014/main" val="3559077670"/>
                    </a:ext>
                  </a:extLst>
                </a:gridCol>
              </a:tblGrid>
              <a:tr h="5227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Avaliação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Peso média final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1614806"/>
                  </a:ext>
                </a:extLst>
              </a:tr>
              <a:tr h="900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AC1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 dirty="0">
                          <a:effectLst/>
                        </a:rPr>
                        <a:t>Avaliação Continuada 1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 dirty="0">
                          <a:effectLst/>
                        </a:rPr>
                        <a:t>Média da nota das atividades desenvolvidas conforme Plano de Aulas ao longo do período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15%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457509"/>
                  </a:ext>
                </a:extLst>
              </a:tr>
              <a:tr h="900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AC2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 dirty="0">
                          <a:effectLst/>
                        </a:rPr>
                        <a:t>Avaliação Continuada 2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 dirty="0">
                          <a:effectLst/>
                        </a:rPr>
                        <a:t>Média da nota das atividades desenvolvidas conforme Plano de Aulas ao longo do período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30%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2974876"/>
                  </a:ext>
                </a:extLst>
              </a:tr>
              <a:tr h="624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AG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AG – Avaliação Geral,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De acordo com as orientações institucionais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10%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97917"/>
                  </a:ext>
                </a:extLst>
              </a:tr>
              <a:tr h="12779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AF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Avaliação Final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Prevista no calendário institucional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>
                          <a:effectLst/>
                        </a:rPr>
                        <a:t>avaliação individual envolvendo todo o conteúdo da componente curricular.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200" dirty="0">
                          <a:effectLst/>
                        </a:rPr>
                        <a:t>45%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488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89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	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pt-BR" dirty="0"/>
              <a:t>UGA, Sandra, RISSETTI, Gerson, Lógica de Programação e Estruturas de Dados com Aplicações Java [recurso eletrônico, Biblioteca Virtual 3.0]., São Paulo, Prentice-Hall, 2003.   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/>
              <a:t>SOUZA, Emilio Celso de. Programação orientada a objetos com JAVA: aprenda de forma prática como utilizar os conceitos da orientação a objetos na programação com Java. São Paulo, SP: Relativa, 2002. 163 p. ISBN 8588503077.  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/>
              <a:t>DEITEL, Harvey M.; DEITEL, Paul J. Java como programar. 6. ed. São Paulo, SP: Pearson Prentice Hall, 2005. 1110 p. ISBN 8576050196.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020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 Complementar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pt-BR" dirty="0"/>
              <a:t>CORREIA, Carlos Henrique; TAFNER, </a:t>
            </a:r>
            <a:r>
              <a:rPr lang="pt-BR" dirty="0" err="1"/>
              <a:t>Malcon</a:t>
            </a:r>
            <a:r>
              <a:rPr lang="pt-BR" dirty="0"/>
              <a:t> Anderson. Análise orientada a objetos. São Paulo, SP: Visual Books, 2006. 112 p.  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/>
              <a:t>COHN, Mike. Desenvolvimento de software com </a:t>
            </a:r>
            <a:r>
              <a:rPr lang="pt-BR" dirty="0" err="1"/>
              <a:t>Scrum</a:t>
            </a:r>
            <a:r>
              <a:rPr lang="pt-BR" dirty="0"/>
              <a:t>. Porto Alegre </a:t>
            </a:r>
            <a:r>
              <a:rPr lang="pt-BR" dirty="0" err="1"/>
              <a:t>Bookman</a:t>
            </a:r>
            <a:r>
              <a:rPr lang="pt-BR" dirty="0"/>
              <a:t> 2011 1 recurso online ISBN 9788577808199.  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/>
              <a:t>LARMAN, Craig. Utilizando UML e padrões uma introdução á análise e ao projeto orientados a objetos e desenvolvimento iterativo. Porto Alegre </a:t>
            </a:r>
            <a:r>
              <a:rPr lang="pt-BR" dirty="0" err="1"/>
              <a:t>Bookman</a:t>
            </a:r>
            <a:r>
              <a:rPr lang="pt-BR" dirty="0"/>
              <a:t> 2011 1 recurso online ISBN 9788577800476.  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/>
              <a:t>WAZLAWICK, Raul Sidnei. Análise e design orientados a objetos para sistemas de informação: modelagem com UML, OCL e IFML. Rio de Janeiro: </a:t>
            </a:r>
            <a:r>
              <a:rPr lang="pt-BR" dirty="0" err="1"/>
              <a:t>Elsevier</a:t>
            </a:r>
            <a:r>
              <a:rPr lang="pt-BR" dirty="0"/>
              <a:t>, 2015. 462 p. ISBN 9788535279849.  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dirty="0"/>
              <a:t>LARMAN, Craig. Utilizando UML e padrões: uma introdução a análise e ao projeto orientados a objetos e ao processo unificado. 2. ed. Porto Alegre, RS: </a:t>
            </a:r>
            <a:r>
              <a:rPr lang="pt-BR" dirty="0" err="1"/>
              <a:t>Bookman</a:t>
            </a:r>
            <a:r>
              <a:rPr lang="pt-BR" dirty="0"/>
              <a:t>, 2004. 607 p. ISBN 8536303581.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57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Origem da Programação Orientada a Objetos (POO)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2168" y="2328671"/>
            <a:ext cx="5513832" cy="3848291"/>
          </a:xfrm>
        </p:spPr>
        <p:txBody>
          <a:bodyPr/>
          <a:lstStyle/>
          <a:p>
            <a:pPr marL="0" indent="0">
              <a:buNone/>
            </a:pPr>
            <a:r>
              <a:rPr lang="pt-BR" b="1" u="sng" dirty="0" smtClean="0"/>
              <a:t>Evolução da programação</a:t>
            </a:r>
            <a:r>
              <a:rPr lang="pt-BR" dirty="0" smtClean="0"/>
              <a:t>		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7522"/>
          <a:stretch/>
        </p:blipFill>
        <p:spPr>
          <a:xfrm>
            <a:off x="1121648" y="2966654"/>
            <a:ext cx="2984827" cy="3226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96" y="4121450"/>
            <a:ext cx="3983752" cy="207181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98336" y="2328671"/>
            <a:ext cx="48554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/>
              <a:t>Criador da POO</a:t>
            </a:r>
          </a:p>
          <a:p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Alan </a:t>
            </a:r>
            <a:r>
              <a:rPr lang="pt-BR" sz="1400" dirty="0"/>
              <a:t>Key, matemático e biólogo, por volta de 1970</a:t>
            </a:r>
            <a:r>
              <a:rPr lang="pt-B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Idealizador do projeto </a:t>
            </a:r>
            <a:r>
              <a:rPr lang="pt-BR" sz="1400" dirty="0" err="1" smtClean="0"/>
              <a:t>Dynabook</a:t>
            </a:r>
            <a:r>
              <a:rPr lang="pt-BR" sz="1400" dirty="0"/>
              <a:t> </a:t>
            </a:r>
            <a:r>
              <a:rPr lang="pt-BR" sz="1400" dirty="0" smtClean="0"/>
              <a:t>onde para realizar a programação foi criado a 1 POO chamada de </a:t>
            </a:r>
            <a:r>
              <a:rPr lang="pt-BR" sz="1400" dirty="0" err="1" smtClean="0"/>
              <a:t>Smalltalk</a:t>
            </a:r>
            <a:r>
              <a:rPr lang="pt-B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Trabalho a Xerox, </a:t>
            </a:r>
            <a:r>
              <a:rPr lang="pt-BR" sz="1400" dirty="0" err="1" smtClean="0"/>
              <a:t>Aple</a:t>
            </a:r>
            <a:r>
              <a:rPr lang="pt-BR" sz="1400" dirty="0" smtClean="0"/>
              <a:t>, Disney e </a:t>
            </a:r>
            <a:r>
              <a:rPr lang="pt-BR" sz="1400" dirty="0" err="1" smtClean="0"/>
              <a:t>Hp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94940" y="1959339"/>
            <a:ext cx="101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objetivo da POO e aproximar o mundo digital do real</a:t>
            </a:r>
          </a:p>
        </p:txBody>
      </p:sp>
    </p:spTree>
    <p:extLst>
      <p:ext uri="{BB962C8B-B14F-4D97-AF65-F5344CB8AC3E}">
        <p14:creationId xmlns:p14="http://schemas.microsoft.com/office/powerpoint/2010/main" val="1419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Origem da linguagem de programação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Desenvolvida pela Sun Microsystems em 1991, iniciado no projeto chamado Green </a:t>
            </a:r>
            <a:r>
              <a:rPr lang="pt-BR" dirty="0" smtClean="0"/>
              <a:t>Team </a:t>
            </a:r>
            <a:r>
              <a:rPr lang="pt-BR" dirty="0"/>
              <a:t>por Patrick </a:t>
            </a:r>
            <a:r>
              <a:rPr lang="pt-BR" dirty="0" err="1"/>
              <a:t>Naughton</a:t>
            </a:r>
            <a:r>
              <a:rPr lang="pt-BR" dirty="0"/>
              <a:t>, Mike Sheridan e James </a:t>
            </a:r>
            <a:r>
              <a:rPr lang="pt-BR" dirty="0" err="1" smtClean="0"/>
              <a:t>Gosling</a:t>
            </a:r>
            <a:r>
              <a:rPr lang="pt-BR" dirty="0" smtClean="0"/>
              <a:t>, como linguagem de programação para o desenvolvimento do produto Star </a:t>
            </a:r>
            <a:r>
              <a:rPr lang="pt-BR" dirty="0" err="1" smtClean="0"/>
              <a:t>Seven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Muito difundida com o estouro da internet e hoje possui seu ambiente de execução presente em navegadores, mainframes, sistemas operacionais, celulares, palmtops, cartões inteligentes etc. </a:t>
            </a:r>
          </a:p>
          <a:p>
            <a:r>
              <a:rPr lang="pt-BR" dirty="0"/>
              <a:t>Em 13 de novembro de 2006 lançado como software livre sob os termos da GNU General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License</a:t>
            </a:r>
            <a:r>
              <a:rPr lang="pt-BR" dirty="0"/>
              <a:t> (GPL).</a:t>
            </a:r>
          </a:p>
          <a:p>
            <a:r>
              <a:rPr lang="pt-BR" dirty="0"/>
              <a:t>Adquirida pela Oracle Corporation em 2009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100" dirty="0"/>
              <a:t>Fonte: </a:t>
            </a:r>
            <a:r>
              <a:rPr lang="pt-BR" sz="1100" dirty="0">
                <a:hlinkClick r:id="rId2"/>
              </a:rPr>
              <a:t>https://tecnologiaeinformacao.netlify.app/_</a:t>
            </a:r>
            <a:r>
              <a:rPr lang="pt-BR" sz="1100" dirty="0" smtClean="0">
                <a:hlinkClick r:id="rId2"/>
              </a:rPr>
              <a:t>pages/java-b/intro</a:t>
            </a:r>
            <a:r>
              <a:rPr lang="pt-BR" sz="1100" dirty="0" smtClean="0"/>
              <a:t> </a:t>
            </a:r>
            <a:endParaRPr lang="pt-BR" sz="11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125" y="353118"/>
            <a:ext cx="1274284" cy="14725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2125" y="5034708"/>
            <a:ext cx="1463916" cy="15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1035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do Office</vt:lpstr>
      <vt:lpstr>Programação Orientada a Objetos</vt:lpstr>
      <vt:lpstr>PTD – Plano de Trabalho Docente</vt:lpstr>
      <vt:lpstr>Plano de trabalho</vt:lpstr>
      <vt:lpstr>Apresentação do PowerPoint</vt:lpstr>
      <vt:lpstr>Critérios de Avaliação</vt:lpstr>
      <vt:lpstr>Bibliografia Básica</vt:lpstr>
      <vt:lpstr>Bibliografia Complementar</vt:lpstr>
      <vt:lpstr>Origem da Programação Orientada a Objetos (POO)</vt:lpstr>
      <vt:lpstr>Origem da linguagem de programação Java</vt:lpstr>
      <vt:lpstr>Comparação entre linguagens multiplataforma ( C e Java )</vt:lpstr>
      <vt:lpstr>Comparação entre linguagens multiplataforma ( C e Java )</vt:lpstr>
      <vt:lpstr>Instalação do Java </vt:lpstr>
      <vt:lpstr>IDEs (Integrated development Environment) – Ambiente de desenvolvimento Integrado</vt:lpstr>
      <vt:lpstr>Tipos primitivos</vt:lpstr>
      <vt:lpstr>Inferência de tipos</vt:lpstr>
      <vt:lpstr>Wrappers  - Versão objeto dos tipos primitivos</vt:lpstr>
      <vt:lpstr>Entrada/Saída e operadores aritméticos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Edson Martin Feitosa</dc:creator>
  <cp:lastModifiedBy>Edson Martin Feitosa</cp:lastModifiedBy>
  <cp:revision>37</cp:revision>
  <dcterms:created xsi:type="dcterms:W3CDTF">2021-08-03T19:01:39Z</dcterms:created>
  <dcterms:modified xsi:type="dcterms:W3CDTF">2023-02-19T20:15:18Z</dcterms:modified>
</cp:coreProperties>
</file>