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79" r:id="rId4"/>
    <p:sldId id="280" r:id="rId5"/>
    <p:sldId id="281" r:id="rId6"/>
    <p:sldId id="282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3" r:id="rId19"/>
    <p:sldId id="284" r:id="rId20"/>
    <p:sldId id="285" r:id="rId21"/>
    <p:sldId id="290" r:id="rId22"/>
    <p:sldId id="289" r:id="rId23"/>
    <p:sldId id="287" r:id="rId24"/>
    <p:sldId id="288" r:id="rId25"/>
    <p:sldId id="278" r:id="rId26"/>
    <p:sldId id="266" r:id="rId27"/>
    <p:sldId id="291" r:id="rId28"/>
    <p:sldId id="264" r:id="rId29"/>
    <p:sldId id="26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D7D7D7"/>
    <a:srgbClr val="00000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Comparação dos Algoritmos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Plan1!$Q$9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(Plan1!$Q$10,Plan1!$Q$12,Plan1!$Q$14,Plan1!$Q$16,Plan1!$Q$18,Plan1!$Q$20,Plan1!$Q$22)</c:f>
              <c:numCache>
                <c:formatCode>0.00%</c:formatCode>
                <c:ptCount val="7"/>
                <c:pt idx="0">
                  <c:v>0.79549999999999998</c:v>
                </c:pt>
                <c:pt idx="1">
                  <c:v>0.80840000000000001</c:v>
                </c:pt>
                <c:pt idx="2">
                  <c:v>0.36199999999999999</c:v>
                </c:pt>
                <c:pt idx="3">
                  <c:v>7.9299999999999995E-2</c:v>
                </c:pt>
                <c:pt idx="4">
                  <c:v>0.89359999999999995</c:v>
                </c:pt>
                <c:pt idx="5">
                  <c:v>0.45200000000000001</c:v>
                </c:pt>
                <c:pt idx="6">
                  <c:v>0.65739999999999998</c:v>
                </c:pt>
              </c:numCache>
            </c:numRef>
          </c:val>
        </c:ser>
        <c:ser>
          <c:idx val="1"/>
          <c:order val="1"/>
          <c:tx>
            <c:strRef>
              <c:f>Plan1!$R$9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(Plan1!$R$10,Plan1!$R$12,Plan1!$R$14,Plan1!$R$16,Plan1!$R$18,Plan1!$R$20,Plan1!$R$22)</c:f>
              <c:numCache>
                <c:formatCode>0.00%</c:formatCode>
                <c:ptCount val="7"/>
                <c:pt idx="0">
                  <c:v>0.42859999999999998</c:v>
                </c:pt>
                <c:pt idx="1">
                  <c:v>0.43059999999999998</c:v>
                </c:pt>
                <c:pt idx="2">
                  <c:v>0.79800000000000004</c:v>
                </c:pt>
                <c:pt idx="3">
                  <c:v>0.94689999999999996</c:v>
                </c:pt>
                <c:pt idx="4">
                  <c:v>0.73670000000000002</c:v>
                </c:pt>
                <c:pt idx="5">
                  <c:v>0.51839999999999997</c:v>
                </c:pt>
                <c:pt idx="6">
                  <c:v>0.77549999999999997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872464"/>
        <c:axId val="434875600"/>
        <c:axId val="0"/>
      </c:bar3DChart>
      <c:catAx>
        <c:axId val="4348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4875600"/>
        <c:crosses val="autoZero"/>
        <c:auto val="1"/>
        <c:lblAlgn val="ctr"/>
        <c:lblOffset val="100"/>
        <c:noMultiLvlLbl val="0"/>
      </c:catAx>
      <c:valAx>
        <c:axId val="43487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48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Comparação dos Algoritmos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Precision_Lev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(Plan1!$Q$11,Plan1!$Q$13,Plan1!$Q$15,Plan1!$Q$17,Plan1!$Q$19,Plan1!$Q$21,Plan1!$Q$23)</c:f>
              <c:numCache>
                <c:formatCode>0.00%</c:formatCode>
                <c:ptCount val="7"/>
                <c:pt idx="0">
                  <c:v>0.83</c:v>
                </c:pt>
                <c:pt idx="1">
                  <c:v>0.82099999999999995</c:v>
                </c:pt>
                <c:pt idx="2">
                  <c:v>0.60160000000000002</c:v>
                </c:pt>
                <c:pt idx="3">
                  <c:v>0.4924</c:v>
                </c:pt>
                <c:pt idx="4">
                  <c:v>0.9254</c:v>
                </c:pt>
                <c:pt idx="5">
                  <c:v>0.64659999999999995</c:v>
                </c:pt>
                <c:pt idx="6">
                  <c:v>0.746</c:v>
                </c:pt>
              </c:numCache>
            </c:numRef>
          </c:val>
        </c:ser>
        <c:ser>
          <c:idx val="1"/>
          <c:order val="1"/>
          <c:tx>
            <c:v>Recall_Lev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(Plan1!$R$11,Plan1!$R$13,Plan1!$R$15,Plan1!$R$17,Plan1!$R$19,Plan1!$R$21,Plan1!$R$23)</c:f>
              <c:numCache>
                <c:formatCode>0.00%</c:formatCode>
                <c:ptCount val="7"/>
                <c:pt idx="0">
                  <c:v>0.42859999999999998</c:v>
                </c:pt>
                <c:pt idx="1">
                  <c:v>0.43059999999999998</c:v>
                </c:pt>
                <c:pt idx="2">
                  <c:v>0.77959999999999996</c:v>
                </c:pt>
                <c:pt idx="3">
                  <c:v>0.9224</c:v>
                </c:pt>
                <c:pt idx="4">
                  <c:v>0.73470000000000002</c:v>
                </c:pt>
                <c:pt idx="5">
                  <c:v>0.50409999999999999</c:v>
                </c:pt>
                <c:pt idx="6">
                  <c:v>0.76119999999999999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877760"/>
        <c:axId val="420878152"/>
        <c:axId val="0"/>
      </c:bar3DChart>
      <c:catAx>
        <c:axId val="4208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0878152"/>
        <c:crosses val="autoZero"/>
        <c:auto val="1"/>
        <c:lblAlgn val="ctr"/>
        <c:lblOffset val="100"/>
        <c:noMultiLvlLbl val="0"/>
      </c:catAx>
      <c:valAx>
        <c:axId val="42087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08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Comparação dos Algoritmos Métrica F1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F1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(Plan1!$S$10,Plan1!$S$12,Plan1!$S$14,Plan1!$S$16,Plan1!$S$18,Plan1!$S$20,Plan1!$S$22)</c:f>
              <c:numCache>
                <c:formatCode>0.00%</c:formatCode>
                <c:ptCount val="7"/>
                <c:pt idx="0">
                  <c:v>0.55700000000000005</c:v>
                </c:pt>
                <c:pt idx="1">
                  <c:v>0.56189999999999996</c:v>
                </c:pt>
                <c:pt idx="2">
                  <c:v>0.49809999999999999</c:v>
                </c:pt>
                <c:pt idx="3">
                  <c:v>0.14630000000000001</c:v>
                </c:pt>
                <c:pt idx="4">
                  <c:v>0.80759999999999998</c:v>
                </c:pt>
                <c:pt idx="5">
                  <c:v>0.4829</c:v>
                </c:pt>
                <c:pt idx="6">
                  <c:v>0.71160000000000001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7993584"/>
        <c:axId val="507991232"/>
        <c:axId val="0"/>
      </c:bar3DChart>
      <c:catAx>
        <c:axId val="5079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7991232"/>
        <c:crosses val="autoZero"/>
        <c:auto val="1"/>
        <c:lblAlgn val="ctr"/>
        <c:lblOffset val="100"/>
        <c:noMultiLvlLbl val="0"/>
      </c:catAx>
      <c:valAx>
        <c:axId val="50799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799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Comparação dos Algoritmos Métrica F1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F1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(Plan1!$P$10,Plan1!$P$12,Plan1!$P$14,Plan1!$P$16,Plan1!$P$18,Plan1!$P$20,Plan1!$P$22)</c:f>
              <c:strCache>
                <c:ptCount val="7"/>
                <c:pt idx="0">
                  <c:v>RSLP</c:v>
                </c:pt>
                <c:pt idx="1">
                  <c:v>SNOWBALL</c:v>
                </c:pt>
                <c:pt idx="2">
                  <c:v>SOUNDEX</c:v>
                </c:pt>
                <c:pt idx="3">
                  <c:v>BUSCABRV</c:v>
                </c:pt>
                <c:pt idx="4">
                  <c:v>BUSCABR</c:v>
                </c:pt>
                <c:pt idx="5">
                  <c:v>METAPHONEBR</c:v>
                </c:pt>
                <c:pt idx="6">
                  <c:v>LIDER</c:v>
                </c:pt>
              </c:strCache>
            </c:strRef>
          </c:cat>
          <c:val>
            <c:numRef>
              <c:f>(Plan1!$S$10,Plan1!$S$12,Plan1!$S$14,Plan1!$S$16,Plan1!$S$18,Plan1!$S$20,Plan1!$S$22)</c:f>
              <c:numCache>
                <c:formatCode>0.00%</c:formatCode>
                <c:ptCount val="7"/>
                <c:pt idx="0">
                  <c:v>0.55700000000000005</c:v>
                </c:pt>
                <c:pt idx="1">
                  <c:v>0.56189999999999996</c:v>
                </c:pt>
                <c:pt idx="2">
                  <c:v>0.49809999999999999</c:v>
                </c:pt>
                <c:pt idx="3">
                  <c:v>0.14630000000000001</c:v>
                </c:pt>
                <c:pt idx="4">
                  <c:v>0.80759999999999998</c:v>
                </c:pt>
                <c:pt idx="5">
                  <c:v>0.4829</c:v>
                </c:pt>
                <c:pt idx="6">
                  <c:v>0.71160000000000001</c:v>
                </c:pt>
              </c:numCache>
            </c:numRef>
          </c:val>
        </c:ser>
        <c:ser>
          <c:idx val="1"/>
          <c:order val="1"/>
          <c:tx>
            <c:v>F1_Lev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val>
            <c:numRef>
              <c:f>(Plan1!$S$11,Plan1!$S$13,Plan1!$S$15,Plan1!$S$17,Plan1!$S$19,Plan1!$S$21,Plan1!$S$23)</c:f>
              <c:numCache>
                <c:formatCode>0.00%</c:formatCode>
                <c:ptCount val="7"/>
                <c:pt idx="0">
                  <c:v>0.56530000000000002</c:v>
                </c:pt>
                <c:pt idx="1">
                  <c:v>0.56489999999999996</c:v>
                </c:pt>
                <c:pt idx="2">
                  <c:v>0.67910000000000004</c:v>
                </c:pt>
                <c:pt idx="3">
                  <c:v>0.64200000000000002</c:v>
                </c:pt>
                <c:pt idx="4">
                  <c:v>0.81910000000000005</c:v>
                </c:pt>
                <c:pt idx="5">
                  <c:v>0.5665</c:v>
                </c:pt>
                <c:pt idx="6">
                  <c:v>0.75349999999999995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874032"/>
        <c:axId val="434867760"/>
        <c:axId val="0"/>
      </c:bar3DChart>
      <c:catAx>
        <c:axId val="43487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4867760"/>
        <c:crosses val="autoZero"/>
        <c:auto val="1"/>
        <c:lblAlgn val="ctr"/>
        <c:lblOffset val="100"/>
        <c:noMultiLvlLbl val="0"/>
      </c:catAx>
      <c:valAx>
        <c:axId val="43486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487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0C36-1334-4FEA-B8DC-C346DA3FF49E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716F1-AC63-4010-B130-A2F17AA60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6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08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2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5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41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6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0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16F1-AC63-4010-B130-A2F17AA60EA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ALGORITMOS DE CHAVE FONÉTICA PARA NOMES PRÓPRIOS NA LÍNGUA PORTUGUESA</a:t>
            </a:r>
            <a:endParaRPr lang="pt-BR" dirty="0"/>
          </a:p>
        </p:txBody>
      </p:sp>
      <p:pic>
        <p:nvPicPr>
          <p:cNvPr id="4" name="Imagem 3" descr="http://www.ilovetech.com.br/wp-content/uploads/2013/06/pos-marketing-digital-infne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27" y="5742672"/>
            <a:ext cx="1390650" cy="1029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6007694" y="5518220"/>
            <a:ext cx="414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Alunos:	Milton Bahia</a:t>
            </a:r>
          </a:p>
          <a:p>
            <a:r>
              <a:rPr lang="pt-BR" dirty="0" smtClean="0"/>
              <a:t>		Roberto Rio</a:t>
            </a:r>
            <a:br>
              <a:rPr lang="pt-BR" dirty="0" smtClean="0"/>
            </a:br>
            <a:r>
              <a:rPr lang="pt-BR" dirty="0" smtClean="0"/>
              <a:t>		Vinicius Rosa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SOUNDEX</a:t>
            </a:r>
            <a:r>
              <a:rPr lang="pt-BR" dirty="0" smtClean="0"/>
              <a:t>:</a:t>
            </a:r>
          </a:p>
          <a:p>
            <a:r>
              <a:rPr lang="pt-BR" dirty="0" smtClean="0"/>
              <a:t>Formação: </a:t>
            </a:r>
          </a:p>
          <a:p>
            <a:pPr lvl="1"/>
            <a:r>
              <a:rPr lang="pt-BR" sz="2400" dirty="0" smtClean="0"/>
              <a:t>Sequência de 4 dígitos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primeiro dígito é a primeira letra da palavra. </a:t>
            </a:r>
            <a:endParaRPr lang="pt-BR" sz="2400" dirty="0" smtClean="0"/>
          </a:p>
          <a:p>
            <a:pPr lvl="1"/>
            <a:r>
              <a:rPr lang="pt-BR" sz="2400" dirty="0" smtClean="0"/>
              <a:t>Os </a:t>
            </a:r>
            <a:r>
              <a:rPr lang="pt-BR" sz="2400" dirty="0"/>
              <a:t>três dígitos restantes representam as demais consoantes existentes na palavra.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184564"/>
            <a:ext cx="10018713" cy="417021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Regras:</a:t>
            </a:r>
          </a:p>
          <a:p>
            <a:pPr lvl="0"/>
            <a:r>
              <a:rPr lang="pt-BR" dirty="0"/>
              <a:t>Retém a primeira letra da palavra;</a:t>
            </a:r>
          </a:p>
          <a:p>
            <a:pPr lvl="0"/>
            <a:r>
              <a:rPr lang="pt-BR" dirty="0"/>
              <a:t>Ignora as vogais e as letras y, h e w;</a:t>
            </a:r>
          </a:p>
          <a:p>
            <a:pPr lvl="0"/>
            <a:r>
              <a:rPr lang="pt-BR" dirty="0"/>
              <a:t>Troca as consoantes pelo dígito conforme tabela abaixo.</a:t>
            </a:r>
          </a:p>
          <a:p>
            <a:pPr lvl="0"/>
            <a:r>
              <a:rPr lang="pt-BR" dirty="0"/>
              <a:t>Caso existam duas letras consecutivas com o mesmo código, elas são consideradas como uma única letra;</a:t>
            </a:r>
          </a:p>
          <a:p>
            <a:pPr lvl="0"/>
            <a:r>
              <a:rPr lang="pt-BR" dirty="0"/>
              <a:t>Caso seja necessário, o código é completado com zeros para formar os três dígitos.</a:t>
            </a:r>
          </a:p>
          <a:p>
            <a:r>
              <a:rPr lang="pt-BR" dirty="0"/>
              <a:t>Caso existam mais de três consoantes, elas serão ignoradas.</a:t>
            </a:r>
          </a:p>
        </p:txBody>
      </p:sp>
    </p:spTree>
    <p:extLst>
      <p:ext uri="{BB962C8B-B14F-4D97-AF65-F5344CB8AC3E}">
        <p14:creationId xmlns:p14="http://schemas.microsoft.com/office/powerpoint/2010/main" val="18390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5403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SOUNDEX</a:t>
            </a:r>
            <a:r>
              <a:rPr lang="pt-BR" dirty="0" smtClean="0"/>
              <a:t>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71472"/>
              </p:ext>
            </p:extLst>
          </p:nvPr>
        </p:nvGraphicFramePr>
        <p:xfrm>
          <a:off x="2352094" y="2337501"/>
          <a:ext cx="8283144" cy="40217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4438508"/>
                <a:gridCol w="3844636"/>
              </a:tblGrid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Lista de Consoantes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Código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B, P, F, V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C, G, J, K, Q, S, X, Z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D, T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L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M, N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6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7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METAPHONE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Criado em 1990 por  </a:t>
            </a:r>
            <a:r>
              <a:rPr lang="pt-BR" dirty="0"/>
              <a:t>Lawrence Philips </a:t>
            </a:r>
            <a:endParaRPr lang="pt-BR" dirty="0" smtClean="0"/>
          </a:p>
          <a:p>
            <a:r>
              <a:rPr lang="pt-BR" dirty="0" smtClean="0"/>
              <a:t>Procura </a:t>
            </a:r>
            <a:r>
              <a:rPr lang="pt-BR" dirty="0"/>
              <a:t>tratar as deficiências do </a:t>
            </a:r>
            <a:r>
              <a:rPr lang="pt-BR" dirty="0" err="1" smtClean="0"/>
              <a:t>Soundex</a:t>
            </a:r>
            <a:endParaRPr lang="pt-BR" dirty="0" smtClean="0"/>
          </a:p>
          <a:p>
            <a:r>
              <a:rPr lang="pt-BR" dirty="0" smtClean="0"/>
              <a:t>Original em Inglês mas estendido para outras línguas: Espanhol, </a:t>
            </a:r>
            <a:r>
              <a:rPr lang="pt-BR" dirty="0"/>
              <a:t>alemão, russo, bengali (Bangladesh), </a:t>
            </a:r>
            <a:r>
              <a:rPr lang="pt-BR" dirty="0" err="1"/>
              <a:t>amárica</a:t>
            </a:r>
            <a:r>
              <a:rPr lang="pt-BR" dirty="0"/>
              <a:t> (Etiópia) e português. </a:t>
            </a:r>
            <a:endParaRPr lang="pt-BR" dirty="0" smtClean="0"/>
          </a:p>
          <a:p>
            <a:r>
              <a:rPr lang="pt-BR" dirty="0" smtClean="0"/>
              <a:t>Versão em português: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Desenvolvida em 2009  pela equipe da Prefeitura </a:t>
            </a:r>
            <a:r>
              <a:rPr lang="pt-BR" dirty="0"/>
              <a:t>de Várzea Paulista </a:t>
            </a:r>
            <a:r>
              <a:rPr lang="pt-BR" dirty="0" smtClean="0"/>
              <a:t>dentro </a:t>
            </a:r>
            <a:r>
              <a:rPr lang="pt-BR" dirty="0"/>
              <a:t>do contexto do trabalho realizado para a </a:t>
            </a:r>
            <a:r>
              <a:rPr lang="pt-BR" dirty="0" err="1"/>
              <a:t>Promenino</a:t>
            </a:r>
            <a:r>
              <a:rPr lang="pt-BR" dirty="0"/>
              <a:t> Fundação Telefônica</a:t>
            </a:r>
            <a:r>
              <a:rPr lang="pt-BR" dirty="0" smtClean="0"/>
              <a:t>. Foi adaptada a partir da versão </a:t>
            </a:r>
            <a:r>
              <a:rPr lang="pt-BR" dirty="0"/>
              <a:t>em espanhol </a:t>
            </a:r>
            <a:r>
              <a:rPr lang="pt-BR" dirty="0" smtClean="0"/>
              <a:t>desenvolvida </a:t>
            </a:r>
            <a:r>
              <a:rPr lang="pt-BR" dirty="0"/>
              <a:t>em 2005 por Israel J. </a:t>
            </a:r>
            <a:r>
              <a:rPr lang="pt-BR" dirty="0" err="1"/>
              <a:t>Sustaíta</a:t>
            </a:r>
            <a:r>
              <a:rPr lang="pt-BR" dirty="0"/>
              <a:t> em PHP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5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METAPHONE BR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Elimina </a:t>
            </a:r>
            <a:r>
              <a:rPr lang="pt-BR" dirty="0"/>
              <a:t>todas as vogais, exceto no início da palavra. </a:t>
            </a:r>
            <a:endParaRPr lang="pt-BR" dirty="0" smtClean="0"/>
          </a:p>
          <a:p>
            <a:r>
              <a:rPr lang="pt-BR" dirty="0" smtClean="0"/>
              <a:t>Todas </a:t>
            </a:r>
            <a:r>
              <a:rPr lang="pt-BR" dirty="0"/>
              <a:t>as acentuações são retiradas. </a:t>
            </a:r>
          </a:p>
          <a:p>
            <a:r>
              <a:rPr lang="pt-BR" dirty="0"/>
              <a:t>Ele considera 19 sons consonantais: “b”(bacia), “d”(conde), ”f”(foca), “g”(fogo), “j”(gente), “k”(doca), ”l”(lote), “λ”¹(alho), “m”(maçã), “n”(cana), “ŋ”²(nhoque), “p”(copo), “r”(tora), “R”(arroz), “s”(centro), “t”(ponte), “v”(vila), “x”(chão), “z”(asa). </a:t>
            </a:r>
            <a:endParaRPr lang="pt-BR" dirty="0" smtClean="0"/>
          </a:p>
          <a:p>
            <a:r>
              <a:rPr lang="pt-BR" dirty="0"/>
              <a:t>Os fonemas “λ”, “R” e “ŋ” são substituídos pelos números </a:t>
            </a:r>
            <a:r>
              <a:rPr lang="pt-BR" dirty="0" smtClean="0"/>
              <a:t>1, 2 </a:t>
            </a:r>
            <a:r>
              <a:rPr lang="pt-BR" dirty="0"/>
              <a:t>e </a:t>
            </a:r>
            <a:r>
              <a:rPr lang="pt-BR" dirty="0" smtClean="0"/>
              <a:t>3.</a:t>
            </a:r>
          </a:p>
          <a:p>
            <a:r>
              <a:rPr lang="pt-BR" dirty="0" smtClean="0"/>
              <a:t>As </a:t>
            </a:r>
            <a:r>
              <a:rPr lang="pt-BR" dirty="0"/>
              <a:t>consoantes duplicadas que não alteram o fonema são ignoradas.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0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048086"/>
            <a:ext cx="10018713" cy="5403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METAPHONE BR</a:t>
            </a:r>
            <a:r>
              <a:rPr lang="pt-BR" dirty="0" smtClean="0"/>
              <a:t>: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7237"/>
              </p:ext>
            </p:extLst>
          </p:nvPr>
        </p:nvGraphicFramePr>
        <p:xfrm>
          <a:off x="450377" y="1620982"/>
          <a:ext cx="5104263" cy="5125667"/>
        </p:xfrm>
        <a:graphic>
          <a:graphicData uri="http://schemas.openxmlformats.org/drawingml/2006/table">
            <a:tbl>
              <a:tblPr/>
              <a:tblGrid>
                <a:gridCol w="1701421"/>
                <a:gridCol w="1701421"/>
                <a:gridCol w="1701421"/>
              </a:tblGrid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Letra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Código 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Regra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dígrafo CH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Sucedida por E ou I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4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Sucedida por A, O, U, R e demais casos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Ç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Sucedida por E ou I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Sucedida por HE ou HI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Demais casos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4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NULO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Exceto nos dígrafos CH, NH, LH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dígrafo LH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início da palavra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4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Nos demais caso antes de vogal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4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NULO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Antes das demais consoantes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4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 está no final da palavra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2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dígrafo NH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Nos demais casos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1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NULO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Precedido de N (NN)</a:t>
                      </a:r>
                    </a:p>
                  </a:txBody>
                  <a:tcPr marL="4381" marR="4381" marT="4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96519"/>
              </p:ext>
            </p:extLst>
          </p:nvPr>
        </p:nvGraphicFramePr>
        <p:xfrm>
          <a:off x="5918428" y="1620982"/>
          <a:ext cx="6050658" cy="5125669"/>
        </p:xfrm>
        <a:graphic>
          <a:graphicData uri="http://schemas.openxmlformats.org/drawingml/2006/table">
            <a:tbl>
              <a:tblPr/>
              <a:tblGrid>
                <a:gridCol w="2016886"/>
                <a:gridCol w="2016886"/>
                <a:gridCol w="2016886"/>
              </a:tblGrid>
              <a:tr h="1377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Letra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709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Sucedida por H (PH)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 demais casos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caso de RR, no início ou no final da palavra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 demais casos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esteja entre vogais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caso de SH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Demais casos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      No final de palavras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      Nos casos –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-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      Precedido por encontro vocálico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      Precedida pelas sílabas formadas por [C,K,G,L,R,X] +Vogal 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 casos de –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-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-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xt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         Nos casos –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 -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exo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-,-exu-,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         Precedida por vogal mas não está entre os casos anteriores (3,4)</a:t>
                      </a:r>
                    </a:p>
                  </a:txBody>
                  <a:tcPr marL="57524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todos os demais caso que não estão nas regras acima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Recebe o mesmo tratamento das demais vogais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final da palavra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 demais casos</a:t>
                      </a:r>
                    </a:p>
                  </a:txBody>
                  <a:tcPr marL="3196" marR="3196" marT="31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BUSCABR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Proposto por Fred </a:t>
            </a:r>
            <a:r>
              <a:rPr lang="pt-BR" dirty="0"/>
              <a:t>Jorge Tavares da </a:t>
            </a:r>
            <a:r>
              <a:rPr lang="pt-BR" dirty="0" err="1"/>
              <a:t>Unibratec</a:t>
            </a:r>
            <a:r>
              <a:rPr lang="pt-BR" dirty="0"/>
              <a:t> em 2007 através de uma análise fonética da língua portuguesa com o objetivo de substituir o </a:t>
            </a:r>
            <a:r>
              <a:rPr lang="pt-BR" dirty="0" err="1" smtClean="0"/>
              <a:t>Soundex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6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33015"/>
            <a:ext cx="10018713" cy="45447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BUSCABR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Regras:</a:t>
            </a:r>
            <a:endParaRPr lang="pt-BR" dirty="0"/>
          </a:p>
          <a:p>
            <a:r>
              <a:rPr lang="pt-BR" dirty="0" smtClean="0"/>
              <a:t>Converter </a:t>
            </a:r>
            <a:r>
              <a:rPr lang="pt-BR" dirty="0"/>
              <a:t>palavra para letras maiúsculas;</a:t>
            </a:r>
          </a:p>
          <a:p>
            <a:r>
              <a:rPr lang="pt-BR" dirty="0" smtClean="0"/>
              <a:t>Remover </a:t>
            </a:r>
            <a:r>
              <a:rPr lang="pt-BR" dirty="0"/>
              <a:t>acentuação e pontuação (hífen, apóstrofo, etc.);</a:t>
            </a:r>
          </a:p>
          <a:p>
            <a:r>
              <a:rPr lang="pt-BR" dirty="0" smtClean="0"/>
              <a:t>Realizar </a:t>
            </a:r>
            <a:r>
              <a:rPr lang="pt-BR" dirty="0"/>
              <a:t>as substituições conforme a Tabela 4:</a:t>
            </a:r>
          </a:p>
          <a:p>
            <a:r>
              <a:rPr lang="pt-BR" dirty="0" smtClean="0"/>
              <a:t>Remover </a:t>
            </a:r>
            <a:r>
              <a:rPr lang="pt-BR" dirty="0"/>
              <a:t>vogais (A, E, I, O, U) e H;</a:t>
            </a:r>
          </a:p>
          <a:p>
            <a:r>
              <a:rPr lang="pt-BR" dirty="0" smtClean="0"/>
              <a:t>Se </a:t>
            </a:r>
            <a:r>
              <a:rPr lang="pt-BR" dirty="0"/>
              <a:t>a última letra da palavra for M, R ou S, ela deve ser removida;</a:t>
            </a:r>
          </a:p>
          <a:p>
            <a:r>
              <a:rPr lang="pt-BR" dirty="0" smtClean="0"/>
              <a:t>Remover </a:t>
            </a:r>
            <a:r>
              <a:rPr lang="pt-BR" dirty="0"/>
              <a:t>letras duplicadas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121525"/>
            <a:ext cx="10495128" cy="48176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dirty="0" smtClean="0"/>
              <a:t>Demonstrar as diferenças de resultado utilizando tipos diferentes de algoritmos. </a:t>
            </a:r>
          </a:p>
          <a:p>
            <a:pPr lvl="1"/>
            <a:r>
              <a:rPr lang="pt-BR" sz="2400" dirty="0" err="1" smtClean="0"/>
              <a:t>Stemmer</a:t>
            </a:r>
            <a:r>
              <a:rPr lang="pt-BR" sz="2400" dirty="0" smtClean="0"/>
              <a:t> </a:t>
            </a:r>
          </a:p>
          <a:p>
            <a:pPr lvl="2"/>
            <a:r>
              <a:rPr lang="pt-BR" sz="2400" dirty="0" smtClean="0"/>
              <a:t>RSLP</a:t>
            </a:r>
          </a:p>
          <a:p>
            <a:pPr lvl="2"/>
            <a:r>
              <a:rPr lang="pt-BR" sz="2400" dirty="0" err="1" smtClean="0"/>
              <a:t>Snowball</a:t>
            </a:r>
            <a:endParaRPr lang="pt-BR" sz="2400" dirty="0" smtClean="0"/>
          </a:p>
          <a:p>
            <a:pPr lvl="1"/>
            <a:r>
              <a:rPr lang="pt-BR" sz="2400" dirty="0" smtClean="0"/>
              <a:t>Algoritmos Fonéticos:</a:t>
            </a:r>
          </a:p>
          <a:p>
            <a:pPr lvl="2"/>
            <a:r>
              <a:rPr lang="pt-BR" sz="2400" dirty="0" err="1" smtClean="0"/>
              <a:t>Soundex</a:t>
            </a:r>
            <a:endParaRPr lang="pt-BR" sz="2400" dirty="0" smtClean="0"/>
          </a:p>
          <a:p>
            <a:pPr lvl="2"/>
            <a:r>
              <a:rPr lang="pt-BR" sz="2400" dirty="0" smtClean="0"/>
              <a:t>BuscaBR – Adaptação de Regras do Soundex</a:t>
            </a:r>
          </a:p>
          <a:p>
            <a:pPr lvl="2"/>
            <a:r>
              <a:rPr lang="pt-BR" sz="2400" dirty="0" smtClean="0"/>
              <a:t>Metaphone PtBR</a:t>
            </a:r>
          </a:p>
          <a:p>
            <a:pPr lvl="2"/>
            <a:r>
              <a:rPr lang="pt-BR" sz="2400" dirty="0" smtClean="0"/>
              <a:t>Seguradora</a:t>
            </a:r>
          </a:p>
          <a:p>
            <a:pPr lvl="1"/>
            <a:r>
              <a:rPr lang="pt-BR" sz="2600" dirty="0" smtClean="0"/>
              <a:t>Algoritmos de Distância</a:t>
            </a:r>
          </a:p>
          <a:p>
            <a:pPr lvl="2"/>
            <a:r>
              <a:rPr lang="pt-BR" sz="2400" dirty="0"/>
              <a:t> </a:t>
            </a:r>
            <a:r>
              <a:rPr lang="pt-BR" sz="2400" dirty="0" err="1" smtClean="0"/>
              <a:t>Levenshtein</a:t>
            </a:r>
            <a:endParaRPr lang="pt-BR" sz="2400" dirty="0" smtClean="0"/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331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Cenários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282889"/>
            <a:ext cx="10495128" cy="48176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Utilização de Banco de Dados com 3290 nomes próprios</a:t>
            </a:r>
          </a:p>
          <a:p>
            <a:r>
              <a:rPr lang="pt-BR" dirty="0" smtClean="0"/>
              <a:t>Execução de 200 casos de testes com 517 nomes envolvidos</a:t>
            </a:r>
          </a:p>
          <a:p>
            <a:r>
              <a:rPr lang="pt-BR" dirty="0" smtClean="0"/>
              <a:t>Cálculo de métricas </a:t>
            </a:r>
            <a:r>
              <a:rPr lang="pt-BR" dirty="0" err="1" smtClean="0"/>
              <a:t>Precision</a:t>
            </a:r>
            <a:r>
              <a:rPr lang="pt-BR" dirty="0" smtClean="0"/>
              <a:t>, Recall e F1 para cada algoritmo</a:t>
            </a:r>
          </a:p>
          <a:p>
            <a:r>
              <a:rPr lang="pt-BR" dirty="0" smtClean="0"/>
              <a:t>Aplicação do algoritmo de distância </a:t>
            </a:r>
            <a:r>
              <a:rPr lang="pt-BR" dirty="0"/>
              <a:t>de </a:t>
            </a:r>
            <a:r>
              <a:rPr lang="pt-BR" dirty="0" err="1" smtClean="0"/>
              <a:t>Levenshtein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smtClean="0"/>
              <a:t>verificar melhora nos resultados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178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11728"/>
            <a:ext cx="10018713" cy="914400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226129"/>
            <a:ext cx="10018713" cy="4565072"/>
          </a:xfrm>
        </p:spPr>
        <p:txBody>
          <a:bodyPr anchor="ctr">
            <a:normAutofit/>
          </a:bodyPr>
          <a:lstStyle/>
          <a:p>
            <a:r>
              <a:rPr lang="pt-BR" sz="2800" dirty="0" smtClean="0"/>
              <a:t>Motivações</a:t>
            </a:r>
          </a:p>
          <a:p>
            <a:r>
              <a:rPr lang="pt-BR" sz="2800" dirty="0" smtClean="0"/>
              <a:t>Conceitos</a:t>
            </a:r>
          </a:p>
          <a:p>
            <a:r>
              <a:rPr lang="pt-BR" sz="2800" dirty="0" smtClean="0"/>
              <a:t>Tipos de Algoritmos Fonéticos</a:t>
            </a:r>
          </a:p>
          <a:p>
            <a:r>
              <a:rPr lang="pt-BR" sz="2800" dirty="0" smtClean="0"/>
              <a:t>Cenários de Testes</a:t>
            </a:r>
          </a:p>
          <a:p>
            <a:r>
              <a:rPr lang="pt-BR" sz="2800" dirty="0" smtClean="0"/>
              <a:t>Análise de Resultados</a:t>
            </a:r>
          </a:p>
          <a:p>
            <a:r>
              <a:rPr lang="pt-BR" sz="2800" dirty="0" smtClean="0"/>
              <a:t>Conclusões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337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Cenários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282889"/>
            <a:ext cx="10495128" cy="48176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endParaRPr lang="pt-BR" sz="32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1158043"/>
            <a:ext cx="9830652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Banco de Nomes Próprios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8" y="1044770"/>
            <a:ext cx="7907619" cy="55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Casos de Testes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5399"/>
              </p:ext>
            </p:extLst>
          </p:nvPr>
        </p:nvGraphicFramePr>
        <p:xfrm>
          <a:off x="2918011" y="1050476"/>
          <a:ext cx="7826189" cy="5547360"/>
        </p:xfrm>
        <a:graphic>
          <a:graphicData uri="http://schemas.openxmlformats.org/drawingml/2006/table">
            <a:tbl>
              <a:tblPr firstRow="1" firstCol="1" bandRow="1"/>
              <a:tblGrid>
                <a:gridCol w="1333583"/>
                <a:gridCol w="6492606"/>
              </a:tblGrid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BUSCA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RETORNO ESPERADO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ABRAO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ABRAO , ABRAAO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ADEMAR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ADEMHAR , ADEMAR , ADHEMAYR , ADHEMAR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AGDA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AGDA , AGUIDA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ALESSANDRA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ALESSANDRA , ALEXANDRA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BATISTA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BAPTISTA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BENEDITO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BENEDITO , BENEDICTO , BENEDETTO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CARLOS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CARLOS , CARLLO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CHRISTIAN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CHRISTIAN , CRISTIAN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CLEUSA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CLEUSA , CLEUZA , CREUSA , CREUZA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CRISTIANO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CHRISTIANNO , CRISTIANO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DONISETE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DONISETE , DONIZETE , DONIZETTE , DONIZETTI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DORACI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DORACI , DORACY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EDER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EDER , HEDER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EDGAR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EDGAR , EDGARD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ELIANA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HELIANA , ELIANA , HELEANA , ELIANE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ELIZABETE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ELIZABETE , ELIZABETH , ELISABETE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HEBER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HEBER , EBER , HEBERT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HELOISA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HELOISA , HELOIZA , ELOISA , ELOIZIA , ELUIZA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IVETE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IVETTE , IVETE , IVETH , YVETE , YVETTE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MATEUS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MATEUS , MATHEUS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OSEIAS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OSEIAS , OSEAS , OZEAS , OZIAS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ROSEMERI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ROSEMARY , ROSEMERI , ROSEMARIE , ROSEMARI , ROZIMERE , ROSIMARY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VANDERLEI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VANDERLEI , WANDERLEI , WANDERLEY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WELINGTON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WELINGTON , WELITON , WELLINGTON , WELLINGUITON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WILIAM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WILIAM , WILLIAM , WILLIAN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35" marR="2603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Resultados</a:t>
            </a:r>
            <a:br>
              <a:rPr lang="pt-BR" dirty="0" smtClean="0"/>
            </a:br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282889"/>
            <a:ext cx="10495128" cy="4817659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endParaRPr lang="pt-BR" sz="3200" dirty="0" smtClean="0"/>
          </a:p>
          <a:p>
            <a:pPr algn="just"/>
            <a:r>
              <a:rPr lang="pt-BR" sz="3200" b="1" dirty="0" err="1" smtClean="0"/>
              <a:t>Precision</a:t>
            </a:r>
            <a:r>
              <a:rPr lang="pt-BR" sz="3200" dirty="0" smtClean="0"/>
              <a:t> é a fração dos resultados que são relevantes</a:t>
            </a:r>
          </a:p>
          <a:p>
            <a:pPr algn="just"/>
            <a:r>
              <a:rPr lang="pt-BR" sz="3200" b="1" dirty="0" smtClean="0"/>
              <a:t>Recall</a:t>
            </a:r>
            <a:r>
              <a:rPr lang="pt-BR" sz="3200" dirty="0" smtClean="0"/>
              <a:t> é a fração das instancias relevantes que são retornadas</a:t>
            </a:r>
          </a:p>
          <a:p>
            <a:pPr algn="just"/>
            <a:r>
              <a:rPr lang="pt-BR" sz="3200" b="1" dirty="0" smtClean="0"/>
              <a:t>F1 Score </a:t>
            </a:r>
            <a:r>
              <a:rPr lang="pt-BR" sz="3200" dirty="0" smtClean="0"/>
              <a:t>é uma </a:t>
            </a:r>
            <a:r>
              <a:rPr lang="pt-BR" sz="3200" dirty="0"/>
              <a:t>média harmônica entre </a:t>
            </a:r>
            <a:r>
              <a:rPr lang="pt-BR" sz="3200" dirty="0" smtClean="0"/>
              <a:t>e recall. </a:t>
            </a:r>
            <a:r>
              <a:rPr lang="pt-BR" sz="3200" dirty="0"/>
              <a:t>Ela é muito boa quando você possui um </a:t>
            </a:r>
            <a:r>
              <a:rPr lang="pt-BR" sz="3200" dirty="0" err="1"/>
              <a:t>dataset</a:t>
            </a:r>
            <a:r>
              <a:rPr lang="pt-BR" sz="3200" dirty="0"/>
              <a:t> com classes desproporcionais, e o seu modelo não emite probabilidades. 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3190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59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Resultados</a:t>
            </a:r>
            <a:br>
              <a:rPr lang="pt-BR" dirty="0" smtClean="0"/>
            </a:br>
            <a:r>
              <a:rPr lang="pt-BR" dirty="0" smtClean="0"/>
              <a:t>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44050" y="2089225"/>
                <a:ext cx="4072974" cy="93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50" y="2089225"/>
                <a:ext cx="4072974" cy="930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948402" y="2089224"/>
                <a:ext cx="3522759" cy="93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02" y="2089224"/>
                <a:ext cx="3522759" cy="930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058790" y="4359131"/>
                <a:ext cx="5360827" cy="943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1=2×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90" y="4359131"/>
                <a:ext cx="5360827" cy="943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33015"/>
            <a:ext cx="10018713" cy="5186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BUSCABR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65443"/>
              </p:ext>
            </p:extLst>
          </p:nvPr>
        </p:nvGraphicFramePr>
        <p:xfrm>
          <a:off x="1265950" y="2390746"/>
          <a:ext cx="10018710" cy="3017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69785"/>
                <a:gridCol w="1669785"/>
                <a:gridCol w="1669785"/>
                <a:gridCol w="1669785"/>
                <a:gridCol w="1669785"/>
                <a:gridCol w="166978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PARA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PARA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pt-BR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PARA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BR,BL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RM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CA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K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N, MD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RJ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CE, CI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MG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ST, TR, TL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CO, CU, CK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K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MJ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TS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Ç, CH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CT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PR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GE, GI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K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GM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RG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GL, GR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RS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Z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 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RT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32510"/>
            <a:ext cx="10018713" cy="6442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Resultados</a:t>
            </a:r>
            <a:endParaRPr lang="pt-BR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224527"/>
              </p:ext>
            </p:extLst>
          </p:nvPr>
        </p:nvGraphicFramePr>
        <p:xfrm>
          <a:off x="2114550" y="976746"/>
          <a:ext cx="8115300" cy="5176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41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9357"/>
              </p:ext>
            </p:extLst>
          </p:nvPr>
        </p:nvGraphicFramePr>
        <p:xfrm>
          <a:off x="1484313" y="1143000"/>
          <a:ext cx="10018712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484310" y="332510"/>
            <a:ext cx="10018713" cy="6442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Análise de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4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32510"/>
            <a:ext cx="10018713" cy="6442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352487"/>
              </p:ext>
            </p:extLst>
          </p:nvPr>
        </p:nvGraphicFramePr>
        <p:xfrm>
          <a:off x="1905473" y="1053465"/>
          <a:ext cx="9176385" cy="509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15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32510"/>
            <a:ext cx="10018713" cy="6442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Resultados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480152"/>
              </p:ext>
            </p:extLst>
          </p:nvPr>
        </p:nvGraphicFramePr>
        <p:xfrm>
          <a:off x="1649730" y="1213485"/>
          <a:ext cx="8892540" cy="443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06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77421"/>
            <a:ext cx="10018713" cy="1144241"/>
          </a:xfrm>
        </p:spPr>
        <p:txBody>
          <a:bodyPr anchor="t">
            <a:noAutofit/>
          </a:bodyPr>
          <a:lstStyle/>
          <a:p>
            <a:r>
              <a:rPr lang="pt-BR" sz="3200" b="1" dirty="0" smtClean="0"/>
              <a:t>Motivações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/>
              <a:t>Caso Real Seguradora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70" y="1226128"/>
            <a:ext cx="10018713" cy="5393035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pt-BR" sz="2800" u="sng" dirty="0" smtClean="0"/>
              <a:t>Problema: </a:t>
            </a:r>
          </a:p>
          <a:p>
            <a:r>
              <a:rPr lang="pt-BR" sz="2800" dirty="0" smtClean="0"/>
              <a:t>Banco de Dados com 8 milhões de registros (VSAM)</a:t>
            </a:r>
          </a:p>
          <a:p>
            <a:r>
              <a:rPr lang="pt-BR" sz="2800" dirty="0" smtClean="0"/>
              <a:t>Nomes utilizados como chave de busca para pagamento de indenizações</a:t>
            </a:r>
          </a:p>
          <a:p>
            <a:r>
              <a:rPr lang="pt-BR" sz="2800" dirty="0" smtClean="0"/>
              <a:t>Erros de grafia gerava pagamento em duplicidade</a:t>
            </a:r>
          </a:p>
          <a:p>
            <a:pPr marL="0" indent="0">
              <a:buNone/>
            </a:pPr>
            <a:endParaRPr lang="pt-BR" sz="2800" u="sng" dirty="0" smtClean="0"/>
          </a:p>
          <a:p>
            <a:pPr marL="0" indent="0">
              <a:buNone/>
            </a:pPr>
            <a:r>
              <a:rPr lang="pt-BR" sz="2800" u="sng" dirty="0" smtClean="0"/>
              <a:t>Solução: </a:t>
            </a:r>
          </a:p>
          <a:p>
            <a:r>
              <a:rPr lang="pt-BR" sz="2800" dirty="0" smtClean="0"/>
              <a:t>Implementação de algoritmo próprio de chave fonética</a:t>
            </a:r>
          </a:p>
          <a:p>
            <a:r>
              <a:rPr lang="pt-BR" sz="2800" dirty="0" smtClean="0"/>
              <a:t>Redução de 8 </a:t>
            </a:r>
            <a:r>
              <a:rPr lang="pt-BR" sz="2800" dirty="0"/>
              <a:t>milhões de registros para 6.5 milhões, ou seja, a qualidade apresentada na base era somente de 79%. </a:t>
            </a:r>
            <a:endParaRPr lang="pt-BR" sz="2800" dirty="0" smtClean="0"/>
          </a:p>
          <a:p>
            <a:r>
              <a:rPr lang="pt-BR" sz="2800" dirty="0" smtClean="0"/>
              <a:t>Nível de </a:t>
            </a:r>
            <a:r>
              <a:rPr lang="pt-BR" sz="2800" dirty="0"/>
              <a:t>assertividade </a:t>
            </a:r>
            <a:r>
              <a:rPr lang="pt-BR" sz="2800" dirty="0" smtClean="0"/>
              <a:t>maior do que 90</a:t>
            </a:r>
            <a:r>
              <a:rPr lang="pt-BR" sz="2800" dirty="0"/>
              <a:t>% </a:t>
            </a:r>
            <a:endParaRPr lang="pt-BR" sz="2800" dirty="0" smtClean="0"/>
          </a:p>
          <a:p>
            <a:r>
              <a:rPr lang="pt-BR" sz="2800" dirty="0" smtClean="0"/>
              <a:t>Redução de  </a:t>
            </a:r>
            <a:r>
              <a:rPr lang="pt-BR" sz="2800" dirty="0"/>
              <a:t>pagamento de indenizações indevidas </a:t>
            </a:r>
            <a:r>
              <a:rPr lang="pt-BR" sz="2800" dirty="0" smtClean="0"/>
              <a:t>e detecção </a:t>
            </a:r>
            <a:r>
              <a:rPr lang="pt-BR" sz="2800" dirty="0"/>
              <a:t>as quadrilhas fraudadoras do seguro.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7218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32510"/>
            <a:ext cx="10018713" cy="6442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>
            <a:normAutofit/>
          </a:bodyPr>
          <a:lstStyle/>
          <a:p>
            <a:r>
              <a:rPr lang="pt-BR" dirty="0" smtClean="0"/>
              <a:t>Não existe o algoritmo que só resolva todos os problemas</a:t>
            </a:r>
          </a:p>
          <a:p>
            <a:r>
              <a:rPr lang="pt-BR" dirty="0" smtClean="0"/>
              <a:t>A seleção do melhor algoritmo deve levar em consideração o problema a ser atacado</a:t>
            </a:r>
          </a:p>
          <a:p>
            <a:r>
              <a:rPr lang="pt-BR" dirty="0" smtClean="0"/>
              <a:t>Algoritmos fonéticos tratam melhor nomes próprios do que </a:t>
            </a:r>
            <a:r>
              <a:rPr lang="pt-BR" dirty="0" err="1" smtClean="0"/>
              <a:t>stemmers</a:t>
            </a:r>
            <a:endParaRPr lang="pt-BR" dirty="0" smtClean="0"/>
          </a:p>
          <a:p>
            <a:r>
              <a:rPr lang="pt-BR" dirty="0" smtClean="0"/>
              <a:t>A utilização da distância de </a:t>
            </a:r>
            <a:r>
              <a:rPr lang="pt-BR" dirty="0" err="1" smtClean="0"/>
              <a:t>Levenshtein</a:t>
            </a:r>
            <a:r>
              <a:rPr lang="pt-BR" dirty="0" smtClean="0"/>
              <a:t> como auxiliar, contribui na assertividade da grande maioria dos algoritmos, até mesmo os </a:t>
            </a:r>
            <a:r>
              <a:rPr lang="pt-BR" dirty="0" err="1" smtClean="0"/>
              <a:t>stemmers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o nosso experimento, que leva em consideração um sistema de busca por nomes em uma base, o algoritmo BUSCABR se mostrou o mais eficiente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8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04" y="150126"/>
            <a:ext cx="10018713" cy="1173707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b="1" dirty="0"/>
              <a:t>Como processar nome em português? Lematização? Stemm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25004" y="1733266"/>
            <a:ext cx="10713493" cy="4203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A </a:t>
            </a:r>
            <a:r>
              <a:rPr lang="pt-BR" b="1" dirty="0"/>
              <a:t>lematização reduz as palavras variáveis à correspondente forma canônica: verbos </a:t>
            </a:r>
            <a:r>
              <a:rPr lang="pt-BR" b="1" dirty="0" smtClean="0"/>
              <a:t>no infinitivo </a:t>
            </a:r>
            <a:r>
              <a:rPr lang="pt-BR" b="1" dirty="0"/>
              <a:t>e palavras, como substantivos e adjetivos, no singular e, quando existir, </a:t>
            </a:r>
            <a:r>
              <a:rPr lang="pt-BR" b="1" dirty="0" smtClean="0"/>
              <a:t>masculino</a:t>
            </a:r>
            <a:r>
              <a:rPr lang="pt-BR" b="1" dirty="0"/>
              <a:t>. São exemplos:</a:t>
            </a:r>
          </a:p>
          <a:p>
            <a:pPr marL="0" indent="0" algn="ctr">
              <a:buNone/>
            </a:pPr>
            <a:endParaRPr lang="pt-BR" dirty="0"/>
          </a:p>
          <a:p>
            <a:pPr lvl="1"/>
            <a:r>
              <a:rPr lang="pt-BR" sz="2400" dirty="0"/>
              <a:t>lematização(livro) = lematização(livrinho) = livro,</a:t>
            </a:r>
          </a:p>
          <a:p>
            <a:pPr lvl="1"/>
            <a:r>
              <a:rPr lang="pt-BR" sz="2400" dirty="0"/>
              <a:t>lematização(livre) = lematização(livres) = livre ou</a:t>
            </a:r>
          </a:p>
          <a:p>
            <a:pPr lvl="1"/>
            <a:r>
              <a:rPr lang="pt-BR" sz="2400" dirty="0"/>
              <a:t>lematização(caminhar) = lematização(caminhei) = caminhar.</a:t>
            </a:r>
          </a:p>
        </p:txBody>
      </p:sp>
    </p:spTree>
    <p:extLst>
      <p:ext uri="{BB962C8B-B14F-4D97-AF65-F5344CB8AC3E}">
        <p14:creationId xmlns:p14="http://schemas.microsoft.com/office/powerpoint/2010/main" val="1960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04" y="150126"/>
            <a:ext cx="10018713" cy="1173707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b="1" dirty="0"/>
              <a:t>Como processar nome em português? Lematização? Stemm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6073" y="1774210"/>
            <a:ext cx="10495128" cy="4790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Stemming é um processo que reduz ao mesmo stem (parte fundamental </a:t>
            </a:r>
            <a:r>
              <a:rPr lang="pt-BR" b="1" dirty="0" smtClean="0"/>
              <a:t>semelhante o </a:t>
            </a:r>
            <a:r>
              <a:rPr lang="pt-BR" b="1" dirty="0"/>
              <a:t>radical) palavras  que se diferenciam basicamente pela flexão, como:</a:t>
            </a:r>
          </a:p>
          <a:p>
            <a:pPr marL="0" indent="0" algn="ctr">
              <a:buNone/>
            </a:pPr>
            <a:endParaRPr lang="pt-BR" dirty="0"/>
          </a:p>
          <a:p>
            <a:pPr lvl="1"/>
            <a:r>
              <a:rPr lang="pt-BR" sz="2400" dirty="0"/>
              <a:t>stemming(livro) = stemming(livros) = livr ou</a:t>
            </a:r>
          </a:p>
          <a:p>
            <a:pPr lvl="1"/>
            <a:r>
              <a:rPr lang="pt-BR" sz="2400" dirty="0"/>
              <a:t>stemming(caminhada) = stemming(caminhei) = caminh.</a:t>
            </a:r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65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6241"/>
            <a:ext cx="10018713" cy="175259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Como</a:t>
            </a:r>
            <a:r>
              <a:rPr lang="pt-BR" b="1" dirty="0" smtClean="0"/>
              <a:t> processar nome em português? Lematização? Stemm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1129" y="1887936"/>
            <a:ext cx="10372298" cy="4185317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A principal diferença entre os resultados de stemming e de </a:t>
            </a:r>
            <a:r>
              <a:rPr lang="pt-BR" sz="2000" dirty="0" smtClean="0"/>
              <a:t>lematização </a:t>
            </a:r>
            <a:r>
              <a:rPr lang="pt-BR" sz="2000" dirty="0"/>
              <a:t>é que, no primeiro caso, </a:t>
            </a:r>
            <a:r>
              <a:rPr lang="pt-BR" sz="2000" dirty="0" smtClean="0"/>
              <a:t>palavras </a:t>
            </a:r>
            <a:r>
              <a:rPr lang="pt-BR" sz="2000" dirty="0"/>
              <a:t>de </a:t>
            </a:r>
            <a:r>
              <a:rPr lang="pt-BR" sz="2000" dirty="0" smtClean="0"/>
              <a:t>diferentes categorias </a:t>
            </a:r>
            <a:r>
              <a:rPr lang="pt-BR" sz="2000" dirty="0"/>
              <a:t>morfológicas podem ter o mesmo stem, como:</a:t>
            </a:r>
          </a:p>
          <a:p>
            <a:pPr algn="just">
              <a:buNone/>
            </a:pPr>
            <a:endParaRPr lang="pt-BR" sz="2000" dirty="0"/>
          </a:p>
          <a:p>
            <a:pPr lvl="0" algn="just"/>
            <a:r>
              <a:rPr lang="pt-BR" sz="2000" dirty="0"/>
              <a:t>stemming(construiu) = stemming(construções) = constru,</a:t>
            </a:r>
          </a:p>
          <a:p>
            <a:pPr algn="just"/>
            <a:r>
              <a:rPr lang="pt-BR" sz="2000" dirty="0"/>
              <a:t>Enquanto que, na lematização, a categoria morfológica é mantida:</a:t>
            </a:r>
          </a:p>
          <a:p>
            <a:pPr lvl="0" algn="just"/>
            <a:r>
              <a:rPr lang="pt-BR" sz="2000" dirty="0"/>
              <a:t>lematização(construiu) = construir ≠ lematização(construções) = construção.</a:t>
            </a:r>
          </a:p>
          <a:p>
            <a:pPr lvl="0"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Como nome não se trata de inflexões verbais a lematização não </a:t>
            </a:r>
            <a:r>
              <a:rPr lang="pt-BR" sz="2000" dirty="0" smtClean="0"/>
              <a:t>funcionaria</a:t>
            </a:r>
            <a:r>
              <a:rPr lang="pt-BR" sz="2000" dirty="0"/>
              <a:t>. Quanto a técnica de stemming o problema relacionado </a:t>
            </a:r>
            <a:r>
              <a:rPr lang="pt-BR" sz="2000" dirty="0" smtClean="0"/>
              <a:t>acima </a:t>
            </a:r>
            <a:r>
              <a:rPr lang="pt-BR" sz="2000" dirty="0"/>
              <a:t>não estaria resolvido.</a:t>
            </a:r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695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40327"/>
            <a:ext cx="10018713" cy="997527"/>
          </a:xfrm>
        </p:spPr>
        <p:txBody>
          <a:bodyPr/>
          <a:lstStyle/>
          <a:p>
            <a:r>
              <a:rPr lang="pt-BR" dirty="0" smtClean="0"/>
              <a:t>Algoritmo de Chave Fonética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5605" y="1537854"/>
            <a:ext cx="10018713" cy="425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algoritmo de fonética combina palavras diferentes com pronúncia similar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ao mesmo código (chave)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 que permite a comparação através da chave fonética de palavras baseada em semelhança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/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Idioma: Inglês</a:t>
            </a:r>
          </a:p>
          <a:p>
            <a:r>
              <a:rPr lang="pt-BR" dirty="0" smtClean="0"/>
              <a:t>Criado </a:t>
            </a:r>
            <a:r>
              <a:rPr lang="pt-BR" dirty="0"/>
              <a:t>em 1918 por Robert Russel e Margaret King </a:t>
            </a:r>
            <a:r>
              <a:rPr lang="pt-BR" dirty="0" err="1"/>
              <a:t>Odell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Utilizado na </a:t>
            </a:r>
            <a:r>
              <a:rPr lang="pt-BR" dirty="0"/>
              <a:t>análise dos dados do censo americano do período de 1890 a </a:t>
            </a:r>
            <a:r>
              <a:rPr lang="pt-BR" dirty="0" smtClean="0"/>
              <a:t>1920</a:t>
            </a:r>
          </a:p>
          <a:p>
            <a:r>
              <a:rPr lang="pt-BR" dirty="0"/>
              <a:t>Os principais SGBDS disponibilizam implementações do </a:t>
            </a:r>
            <a:r>
              <a:rPr lang="pt-BR" dirty="0" err="1"/>
              <a:t>Soundex</a:t>
            </a:r>
            <a:r>
              <a:rPr lang="pt-BR" dirty="0"/>
              <a:t>, tais como DB2, Oracle, </a:t>
            </a:r>
            <a:r>
              <a:rPr lang="pt-BR" dirty="0" err="1"/>
              <a:t>SqlServer</a:t>
            </a:r>
            <a:r>
              <a:rPr lang="pt-BR" dirty="0"/>
              <a:t> e </a:t>
            </a:r>
            <a:r>
              <a:rPr lang="pt-BR" dirty="0" err="1"/>
              <a:t>PostGreSQL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30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49381"/>
            <a:ext cx="10018713" cy="935183"/>
          </a:xfrm>
        </p:spPr>
        <p:txBody>
          <a:bodyPr/>
          <a:lstStyle/>
          <a:p>
            <a:r>
              <a:rPr lang="pt-BR" dirty="0" smtClean="0"/>
              <a:t>Tipos de Algoritmos Fonéticos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4170218"/>
          </a:xfrm>
        </p:spPr>
        <p:txBody>
          <a:bodyPr anchor="t"/>
          <a:lstStyle/>
          <a:p>
            <a:pPr marL="0" indent="0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Formação: </a:t>
            </a:r>
          </a:p>
          <a:p>
            <a:pPr lvl="1"/>
            <a:r>
              <a:rPr lang="pt-BR" sz="2400" dirty="0" smtClean="0"/>
              <a:t>Sequência de 4 dígitos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primeiro dígito é a primeira letra da palavra. </a:t>
            </a:r>
            <a:endParaRPr lang="pt-BR" sz="2400" dirty="0" smtClean="0"/>
          </a:p>
          <a:p>
            <a:pPr lvl="1"/>
            <a:r>
              <a:rPr lang="pt-BR" sz="2400" dirty="0" smtClean="0"/>
              <a:t>Os </a:t>
            </a:r>
            <a:r>
              <a:rPr lang="pt-BR" sz="2400" dirty="0"/>
              <a:t>três dígitos restantes representam as demais consoantes existentes na palavra.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0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  <a:fontScheme name="Parallax">
    <a:majorFont>
      <a:latin typeface="Corbel" panose="020B0503020204020204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Corbel" panose="020B0503020204020204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rallax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04000"/>
            </a:schemeClr>
          </a:gs>
          <a:gs pos="100000">
            <a:schemeClr val="phClr">
              <a:tint val="84000"/>
            </a:schemeClr>
          </a:gs>
        </a:gsLst>
        <a:lin ang="5400000" scaled="0"/>
      </a:gradFill>
      <a:gradFill rotWithShape="1">
        <a:gsLst>
          <a:gs pos="0">
            <a:schemeClr val="phClr">
              <a:tint val="96000"/>
              <a:lumMod val="102000"/>
            </a:schemeClr>
          </a:gs>
          <a:gs pos="100000">
            <a:schemeClr val="phClr">
              <a:shade val="88000"/>
              <a:lumMod val="94000"/>
            </a:schemeClr>
          </a:gs>
        </a:gsLst>
        <a:path path="circle">
          <a:fillToRect l="50000" t="100000" r="100000" b="50000"/>
        </a:path>
      </a:gradFill>
    </a:fillStyleLst>
    <a:lnStyleLst>
      <a:ln w="9525" cap="rnd" cmpd="sng" algn="ctr">
        <a:solidFill>
          <a:schemeClr val="phClr">
            <a:tint val="60000"/>
          </a:schemeClr>
        </a:solidFill>
        <a:prstDash val="solid"/>
      </a:ln>
      <a:ln w="15875" cap="rnd" cmpd="sng" algn="ctr">
        <a:solidFill>
          <a:schemeClr val="phClr"/>
        </a:solidFill>
        <a:prstDash val="solid"/>
      </a:ln>
      <a:ln w="2222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reflection blurRad="12700" stA="26000" endPos="32000" dist="12700" dir="5400000" sy="-100000" rotWithShape="0"/>
        </a:effectLst>
      </a:effectStyle>
      <a:effectStyle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64000"/>
              <a:lumMod val="98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6000"/>
              <a:satMod val="180000"/>
            </a:schemeClr>
            <a:schemeClr val="phClr">
              <a:tint val="80000"/>
              <a:satMod val="120000"/>
              <a:lumMod val="18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3505</TotalTime>
  <Words>1697</Words>
  <Application>Microsoft Office PowerPoint</Application>
  <PresentationFormat>Widescreen</PresentationFormat>
  <Paragraphs>402</Paragraphs>
  <Slides>30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Times New Roman</vt:lpstr>
      <vt:lpstr>Wingdings</vt:lpstr>
      <vt:lpstr>Paralaxe</vt:lpstr>
      <vt:lpstr>ALGORITMOS DE CHAVE FONÉTICA PARA NOMES PRÓPRIOS NA LÍNGUA PORTUGUESA</vt:lpstr>
      <vt:lpstr>Agenda</vt:lpstr>
      <vt:lpstr>Motivações Caso Real Seguradora </vt:lpstr>
      <vt:lpstr>Como processar nome em português? Lematização? Stemm ?</vt:lpstr>
      <vt:lpstr>Como processar nome em português? Lematização? Stemm ?</vt:lpstr>
      <vt:lpstr>Como processar nome em português? Lematização? Stemm ?</vt:lpstr>
      <vt:lpstr>Algoritmo de Chave Fonética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Tipos de Algoritmos Fonéticos</vt:lpstr>
      <vt:lpstr>Objetivo do Trabalho</vt:lpstr>
      <vt:lpstr>Cenários de Testes</vt:lpstr>
      <vt:lpstr>Cenários de Testes</vt:lpstr>
      <vt:lpstr>Banco de Nomes Próprios</vt:lpstr>
      <vt:lpstr>Casos de Testes</vt:lpstr>
      <vt:lpstr>Análise de Resultados Métricas</vt:lpstr>
      <vt:lpstr>Análise de Resultados Métricas</vt:lpstr>
      <vt:lpstr>Tipos de Algoritmos Fonéticos</vt:lpstr>
      <vt:lpstr>Análise de Resultados</vt:lpstr>
      <vt:lpstr>Apresentação do PowerPoint</vt:lpstr>
      <vt:lpstr>Análise de Resultados</vt:lpstr>
      <vt:lpstr>Análise de Resultados</vt:lpstr>
      <vt:lpstr>Conclusões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Server</dc:title>
  <dc:creator>Vinicius</dc:creator>
  <cp:lastModifiedBy>vinicius.martins.88@hotmail.com</cp:lastModifiedBy>
  <cp:revision>93</cp:revision>
  <dcterms:created xsi:type="dcterms:W3CDTF">2016-04-24T19:25:04Z</dcterms:created>
  <dcterms:modified xsi:type="dcterms:W3CDTF">2016-12-08T00:42:10Z</dcterms:modified>
</cp:coreProperties>
</file>