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4" y="48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97DC4A2-7212-492C-8BF3-4A4008BC2450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51183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641413C-80B1-4E99-A0C4-587B8D95381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43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F147B-3C0D-4DC7-A312-BC9D0CEAEE8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50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32B8AD-140C-4BCE-B397-61E3A158F89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1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1FDA09-653A-4355-B30D-86426AFC560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044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6A493A-5C36-4CFB-A943-98FADF8A258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032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49343C-E9C9-4FDE-93E7-2CA9A531350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74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0C9837-718C-45A7-935F-3A29FF392F6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50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513262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6025" y="1979613"/>
            <a:ext cx="451326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B3A2C3-63D2-4F2C-AA0F-4060B25D1EF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81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A38F1E-9448-4BE2-BD6B-7357D050B69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49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C027A1-A9EA-4C5F-A9E9-FB49987F01D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86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E845C5-702D-4036-8CA0-EBF38A806CE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28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55EC9C-C5C7-444D-9703-8B6EF4F9391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38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C2300B-506D-4554-A26F-53507141E11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36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FD51C6-CC31-43C2-BCC8-FBCAD53747B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12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6B6F00-0E9D-4147-A351-90D9C7C033E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59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80288" y="360363"/>
            <a:ext cx="2339975" cy="6299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867525" cy="6299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AC78E1-F582-4664-814D-A710FB6F8C3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916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8EA822-9670-445B-98DE-DC1861804F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45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FC1CA6-AAC2-40A9-8133-63F949CFD8D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62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00BEE7-FC3F-4C3C-B51E-917529ED50B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785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057FF3-E197-4F18-92E2-EE72E0902A2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79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070399-C8B8-4AA5-BE42-311A07DB191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580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5FA32-492F-4AC4-8D8F-3E73D5A8B45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4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2DE879-922C-4F98-B365-C49D692CE2A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47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Source Han Sans CN Regular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Source Han Sans CN Regular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Source Han Sans CN Regular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Source Han Sans CN Regular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Source Han Sans CN Regular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Source Han Sans CN Regular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Source Han Sans CN Regular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Source Han Sans CN Regular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Source Han Sans CN Regular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pt-B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Source Han Sans CN Regular" pitchFamily="2"/>
                <a:cs typeface="Lohit Devanagari" pitchFamily="2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44355BB-F4AB-4E2A-B2BB-946B38426F72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pt-B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>
          <a:xfrm>
            <a:off x="0" y="18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rtl="0" hangingPunct="0">
              <a:buNone/>
              <a:tabLst/>
            </a:pPr>
            <a:endParaRPr lang="pt-B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orma livre 2"/>
          <p:cNvSpPr/>
          <p:nvPr/>
        </p:nvSpPr>
        <p:spPr>
          <a:xfrm>
            <a:off x="7560000" y="684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rtl="0" hangingPunct="0">
              <a:buNone/>
              <a:tabLst/>
            </a:pPr>
            <a:endParaRPr lang="pt-B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Forma livre 3"/>
          <p:cNvSpPr/>
          <p:nvPr/>
        </p:nvSpPr>
        <p:spPr>
          <a:xfrm>
            <a:off x="900000" y="6840000"/>
            <a:ext cx="64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rtl="0" hangingPunct="0">
              <a:buNone/>
              <a:tabLst/>
            </a:pPr>
            <a:endParaRPr lang="pt-B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5" name="Forma livre 4"/>
          <p:cNvSpPr/>
          <p:nvPr/>
        </p:nvSpPr>
        <p:spPr>
          <a:xfrm>
            <a:off x="180000" y="68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44336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rtl="0" hangingPunct="0">
              <a:buNone/>
              <a:tabLst/>
            </a:pPr>
            <a:endParaRPr lang="pt-B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6" name="Espaço Reservado para Título 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7" name="Espaço Reservado para Texto 6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pt-BR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pt-BR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pt-BR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pt-BR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pt-BR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pt-BR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Data 7"/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lvl="0" algn="l" rtl="0" hangingPunct="0">
              <a:buNone/>
              <a:tabLst/>
              <a:defRPr lang="pt-B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9" name="Espaço Reservado para Rodapé 8"/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lvl="0" algn="ctr" rtl="0" hangingPunct="0">
              <a:buNone/>
              <a:tabLst/>
              <a:defRPr lang="pt-B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0" name="Espaço Reservado para Número de Slide 9"/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tIns="0" rIns="0" bIns="0" anchor="ctr" anchorCtr="0"/>
          <a:lstStyle>
            <a:lvl1pPr lvl="0" algn="ctr" rtl="0" hangingPunct="0">
              <a:buNone/>
              <a:tabLst/>
              <a:defRPr lang="pt-B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51A0A0CE-F286-4E42-91C2-6F808EC03D93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hangingPunct="1">
        <a:tabLst/>
        <a:defRPr lang="pt-BR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142"/>
        </a:spcAft>
        <a:tabLst/>
        <a:defRPr lang="pt-BR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488000" y="6912360"/>
            <a:ext cx="2664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bit.ly/sm221018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07999" y="6912000"/>
            <a:ext cx="6120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111111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Vinícius Silva Madureira Pereira</a:t>
            </a:r>
          </a:p>
        </p:txBody>
      </p:sp>
      <p:sp>
        <p:nvSpPr>
          <p:cNvPr id="4" name="Título 3"/>
          <p:cNvSpPr txBox="1">
            <a:spLocks noGrp="1"/>
          </p:cNvSpPr>
          <p:nvPr>
            <p:ph type="title" idx="4294967295"/>
          </p:nvPr>
        </p:nvSpPr>
        <p:spPr>
          <a:xfrm>
            <a:off x="1802519" y="-324000"/>
            <a:ext cx="6475319" cy="170136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pt-BR" sz="540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Projeto Arquitetural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000" y="1763280"/>
            <a:ext cx="7247160" cy="464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8000" y="2304000"/>
            <a:ext cx="3809520" cy="380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40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Definição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pt-BR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pt-BR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pt-BR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pt-BR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pt-BR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pt-BR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/>
            <a:r>
              <a:rPr lang="pt-BR" sz="4000" b="0" dirty="0">
                <a:solidFill>
                  <a:srgbClr val="000000"/>
                </a:solidFill>
                <a:latin typeface="liberation sans" pitchFamily="34"/>
              </a:rPr>
              <a:t>Projeto arquitetural </a:t>
            </a:r>
            <a:r>
              <a:rPr lang="pt-BR" sz="4000" b="0" dirty="0">
                <a:solidFill>
                  <a:srgbClr val="006600"/>
                </a:solidFill>
                <a:latin typeface="liberation sans" pitchFamily="34"/>
              </a:rPr>
              <a:t>é uma estrutura representada pelos componentes </a:t>
            </a:r>
            <a:r>
              <a:rPr lang="pt-BR" sz="4000" b="0" dirty="0">
                <a:solidFill>
                  <a:srgbClr val="000000"/>
                </a:solidFill>
                <a:latin typeface="liberation sans" pitchFamily="34"/>
              </a:rPr>
              <a:t>necessários para o desenvolvimento</a:t>
            </a:r>
            <a:r>
              <a:rPr lang="pt-BR" sz="4000" b="0" dirty="0">
                <a:solidFill>
                  <a:srgbClr val="006600"/>
                </a:solidFill>
                <a:latin typeface="liberation sans" pitchFamily="34"/>
              </a:rPr>
              <a:t> de um sistema computacional</a:t>
            </a:r>
            <a:r>
              <a:rPr lang="pt-BR" sz="4000" b="0" dirty="0">
                <a:solidFill>
                  <a:srgbClr val="000000"/>
                </a:solidFill>
                <a:latin typeface="liberation sans" pitchFamily="34"/>
              </a:rPr>
              <a:t> (</a:t>
            </a:r>
            <a:r>
              <a:rPr lang="pt-BR" sz="4000" b="0" i="1" dirty="0">
                <a:solidFill>
                  <a:srgbClr val="000000"/>
                </a:solidFill>
                <a:latin typeface="liberation sans" pitchFamily="34"/>
              </a:rPr>
              <a:t>software</a:t>
            </a:r>
            <a:r>
              <a:rPr lang="pt-BR" sz="4000" b="0" dirty="0">
                <a:solidFill>
                  <a:srgbClr val="000000"/>
                </a:solidFill>
                <a:latin typeface="liberation sans" pitchFamily="34"/>
              </a:rPr>
              <a:t>, dados e documentação). Seu objetivo principal é a </a:t>
            </a:r>
            <a:r>
              <a:rPr lang="pt-BR" sz="4000" b="0" dirty="0">
                <a:solidFill>
                  <a:srgbClr val="006600"/>
                </a:solidFill>
                <a:latin typeface="liberation sans" pitchFamily="34"/>
              </a:rPr>
              <a:t>identificação dos  elementos cruciais</a:t>
            </a:r>
            <a:r>
              <a:rPr lang="pt-BR" sz="4000" b="0" dirty="0">
                <a:solidFill>
                  <a:srgbClr val="000000"/>
                </a:solidFill>
                <a:latin typeface="liberation sans" pitchFamily="34"/>
              </a:rPr>
              <a:t> </a:t>
            </a:r>
            <a:r>
              <a:rPr lang="pt-BR" sz="4000" b="0" dirty="0" smtClean="0">
                <a:solidFill>
                  <a:srgbClr val="000000"/>
                </a:solidFill>
                <a:latin typeface="liberation sans" pitchFamily="34"/>
              </a:rPr>
              <a:t>de um </a:t>
            </a:r>
            <a:r>
              <a:rPr lang="pt-BR" sz="4000" b="0" dirty="0">
                <a:solidFill>
                  <a:srgbClr val="000000"/>
                </a:solidFill>
                <a:latin typeface="liberation sans" pitchFamily="34"/>
              </a:rPr>
              <a:t>sistema </a:t>
            </a:r>
            <a:r>
              <a:rPr lang="pt-BR" sz="4000" b="0" dirty="0">
                <a:solidFill>
                  <a:srgbClr val="006600"/>
                </a:solidFill>
                <a:latin typeface="liberation sans" pitchFamily="34"/>
              </a:rPr>
              <a:t>e suas</a:t>
            </a:r>
            <a:r>
              <a:rPr lang="pt-BR" sz="4000" b="0" dirty="0">
                <a:solidFill>
                  <a:srgbClr val="000000"/>
                </a:solidFill>
                <a:latin typeface="liberation sans" pitchFamily="34"/>
              </a:rPr>
              <a:t> </a:t>
            </a:r>
            <a:r>
              <a:rPr lang="pt-BR" sz="4000" b="0" dirty="0">
                <a:solidFill>
                  <a:srgbClr val="006600"/>
                </a:solidFill>
                <a:latin typeface="liberation sans" pitchFamily="34"/>
              </a:rPr>
              <a:t>interfaces de comunicação</a:t>
            </a:r>
            <a:r>
              <a:rPr lang="pt-BR" sz="4000" b="0" dirty="0">
                <a:solidFill>
                  <a:srgbClr val="000000"/>
                </a:solidFill>
                <a:latin typeface="liberation sans" pitchFamily="34"/>
              </a:rPr>
              <a:t>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07999" y="6912000"/>
            <a:ext cx="6120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111111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Vinícius Silva Madureira Pereira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488000" y="6912000"/>
            <a:ext cx="2664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bit.ly/sm221018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40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Conceito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pt-BR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pt-BR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pt-BR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pt-BR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pt-BR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pt-BR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/>
            <a:r>
              <a:rPr lang="pt-BR" sz="4000" b="0" dirty="0">
                <a:solidFill>
                  <a:srgbClr val="006600"/>
                </a:solidFill>
                <a:latin typeface="liberation sans" pitchFamily="34"/>
              </a:rPr>
              <a:t>Estruturar é organizar!</a:t>
            </a:r>
            <a:r>
              <a:rPr lang="pt-BR" sz="4000" b="0" dirty="0">
                <a:latin typeface="liberation sans" pitchFamily="34"/>
              </a:rPr>
              <a:t> Integralizar partes diferentes que constituem um todo, conforme um domínio </a:t>
            </a:r>
            <a:r>
              <a:rPr lang="pt-BR" sz="4000" b="0" dirty="0" smtClean="0">
                <a:latin typeface="liberation sans" pitchFamily="34"/>
              </a:rPr>
              <a:t>específico.</a:t>
            </a:r>
            <a:endParaRPr lang="pt-BR" sz="4000" b="0" dirty="0">
              <a:latin typeface="liberation sans" pitchFamily="34"/>
            </a:endParaRPr>
          </a:p>
          <a:p>
            <a:pPr lvl="0"/>
            <a:r>
              <a:rPr lang="pt-BR" sz="4000" b="0" dirty="0">
                <a:latin typeface="liberation sans" pitchFamily="34"/>
              </a:rPr>
              <a:t>Para realizar tal atividade é necessária a compreensão completa de um problema, para então propor uma estrutura solucionável. </a:t>
            </a:r>
            <a:r>
              <a:rPr lang="pt-BR" sz="4000" b="0" dirty="0">
                <a:solidFill>
                  <a:srgbClr val="006600"/>
                </a:solidFill>
                <a:latin typeface="liberation sans" pitchFamily="34"/>
              </a:rPr>
              <a:t>Não há como desenvolver um </a:t>
            </a:r>
            <a:r>
              <a:rPr lang="pt-BR" sz="4000" b="0" i="1" dirty="0">
                <a:solidFill>
                  <a:srgbClr val="006600"/>
                </a:solidFill>
                <a:latin typeface="liberation sans" pitchFamily="34"/>
              </a:rPr>
              <a:t>software</a:t>
            </a:r>
            <a:r>
              <a:rPr lang="pt-BR" sz="4000" b="0" dirty="0">
                <a:solidFill>
                  <a:srgbClr val="006600"/>
                </a:solidFill>
                <a:latin typeface="liberation sans" pitchFamily="34"/>
              </a:rPr>
              <a:t> de qualidade sem conhecer o domínio de sua aplicação</a:t>
            </a:r>
            <a:r>
              <a:rPr lang="pt-BR" sz="4000" b="0" dirty="0">
                <a:latin typeface="liberation sans" pitchFamily="34"/>
              </a:rPr>
              <a:t>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07999" y="6912000"/>
            <a:ext cx="6120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111111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Vinícius Silva Madureira Pereira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488000" y="6912360"/>
            <a:ext cx="2664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bit.ly/sm221018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40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Contexto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pt-BR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pt-BR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pt-BR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pt-BR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pt-BR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pt-BR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/>
            <a:r>
              <a:rPr lang="pt-BR" sz="4000" b="0" dirty="0">
                <a:latin typeface="liberation sans" pitchFamily="34"/>
              </a:rPr>
              <a:t>Para se desenvolver um sistema aplicativo que faça a interpretação de códigos de cores de resistores por meio de processamento de imagens são necessários vários módulos integrados: um módulo que determina a interface com o usuário, outro para processar as imagens da </a:t>
            </a:r>
            <a:r>
              <a:rPr lang="pt-BR" sz="4000" b="0" dirty="0" smtClean="0">
                <a:latin typeface="liberation sans" pitchFamily="34"/>
              </a:rPr>
              <a:t>câmera, </a:t>
            </a:r>
            <a:r>
              <a:rPr lang="pt-BR" sz="4000" b="0" dirty="0">
                <a:latin typeface="liberation sans" pitchFamily="34"/>
              </a:rPr>
              <a:t>um subsistema que faça a busca em um conjunto de dados </a:t>
            </a:r>
            <a:r>
              <a:rPr lang="pt-BR" sz="4000" b="0" dirty="0" smtClean="0">
                <a:latin typeface="liberation sans" pitchFamily="34"/>
              </a:rPr>
              <a:t>para cada </a:t>
            </a:r>
            <a:r>
              <a:rPr lang="pt-BR" sz="4000" b="0" dirty="0">
                <a:latin typeface="liberation sans" pitchFamily="34"/>
              </a:rPr>
              <a:t>valor </a:t>
            </a:r>
            <a:r>
              <a:rPr lang="pt-BR" sz="4000" b="0" dirty="0" smtClean="0">
                <a:latin typeface="liberation sans" pitchFamily="34"/>
              </a:rPr>
              <a:t>representado por uma cor </a:t>
            </a:r>
            <a:r>
              <a:rPr lang="pt-BR" sz="4000" b="0" dirty="0">
                <a:latin typeface="liberation sans" pitchFamily="34"/>
              </a:rPr>
              <a:t>e realize o </a:t>
            </a:r>
            <a:r>
              <a:rPr lang="pt-BR" sz="4000" b="0" dirty="0" smtClean="0">
                <a:latin typeface="liberation sans" pitchFamily="34"/>
              </a:rPr>
              <a:t>cálculo da resistência, </a:t>
            </a:r>
            <a:r>
              <a:rPr lang="pt-BR" sz="4000" b="0" dirty="0">
                <a:latin typeface="liberation sans" pitchFamily="34"/>
              </a:rPr>
              <a:t>dentre inúmeros outros, conforme </a:t>
            </a:r>
            <a:r>
              <a:rPr lang="pt-BR" sz="4000" b="0" dirty="0" smtClean="0">
                <a:latin typeface="liberation sans" pitchFamily="34"/>
              </a:rPr>
              <a:t>definição </a:t>
            </a:r>
            <a:r>
              <a:rPr lang="pt-BR" sz="4000" b="0" dirty="0">
                <a:latin typeface="liberation sans" pitchFamily="34"/>
              </a:rPr>
              <a:t>do desenvolvedor.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07999" y="6912000"/>
            <a:ext cx="6120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111111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Vinícius Silva Madureira Pereira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488000" y="6912360"/>
            <a:ext cx="2664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bit.ly/sm221018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360000" y="216000"/>
            <a:ext cx="9360000" cy="1044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400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Delimitação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pt-BR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pt-BR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pt-BR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pt-BR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pt-BR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pt-BR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/>
            <a:r>
              <a:rPr lang="pt-BR" sz="4400" b="0" dirty="0">
                <a:latin typeface="liberation sans" pitchFamily="34"/>
              </a:rPr>
              <a:t>Os padrões arquiteturais definem:</a:t>
            </a:r>
          </a:p>
          <a:p>
            <a:pPr lvl="0"/>
            <a:endParaRPr lang="pt-BR" sz="4400" b="0" dirty="0">
              <a:latin typeface="liberation sans" pitchFamily="34"/>
            </a:endParaRPr>
          </a:p>
          <a:p>
            <a:pPr lvl="0">
              <a:buClr>
                <a:srgbClr val="FF3300"/>
              </a:buClr>
              <a:buSzPct val="45000"/>
              <a:buFont typeface="StarSymbol"/>
              <a:buChar char="●"/>
            </a:pPr>
            <a:r>
              <a:rPr lang="pt-BR" sz="4400" b="0" i="1" dirty="0">
                <a:latin typeface="liberation sans" pitchFamily="34"/>
              </a:rPr>
              <a:t> </a:t>
            </a:r>
            <a:r>
              <a:rPr lang="pt-BR" sz="4400" b="0" dirty="0">
                <a:latin typeface="liberation sans" pitchFamily="34"/>
              </a:rPr>
              <a:t>Subsistemas</a:t>
            </a:r>
          </a:p>
          <a:p>
            <a:pPr lvl="0">
              <a:buClr>
                <a:srgbClr val="FF3300"/>
              </a:buClr>
              <a:buSzPct val="45000"/>
              <a:buFont typeface="StarSymbol"/>
              <a:buChar char="●"/>
            </a:pPr>
            <a:r>
              <a:rPr lang="pt-BR" sz="4400" b="0" dirty="0">
                <a:latin typeface="liberation sans" pitchFamily="34"/>
              </a:rPr>
              <a:t> Responsabilidades</a:t>
            </a:r>
          </a:p>
          <a:p>
            <a:pPr lvl="0">
              <a:buClr>
                <a:srgbClr val="FF3300"/>
              </a:buClr>
              <a:buSzPct val="45000"/>
              <a:buFont typeface="StarSymbol"/>
              <a:buChar char="●"/>
            </a:pPr>
            <a:r>
              <a:rPr lang="pt-BR" sz="4400" b="0" dirty="0">
                <a:latin typeface="liberation sans" pitchFamily="34"/>
              </a:rPr>
              <a:t> Relacionamentos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07999" y="6912000"/>
            <a:ext cx="6120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111111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Vinícius Silva Madureira Pereira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488000" y="6912360"/>
            <a:ext cx="2664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bit.ly/sm221018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360000" y="216000"/>
            <a:ext cx="9360000" cy="1044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400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Modelos de Padrões Arquiteturais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pt-BR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pt-BR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pt-BR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pt-BR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pt-BR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pt-BR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>
              <a:buClr>
                <a:srgbClr val="FF3300"/>
              </a:buClr>
              <a:buSzPct val="45000"/>
              <a:buFont typeface="StarSymbol"/>
              <a:buChar char="●"/>
            </a:pPr>
            <a:r>
              <a:rPr lang="pt-BR" sz="4000" b="0" dirty="0">
                <a:latin typeface="liberation sans" pitchFamily="34"/>
              </a:rPr>
              <a:t> Ordenação de componentes:</a:t>
            </a:r>
          </a:p>
          <a:p>
            <a:pPr marL="448199" lvl="0">
              <a:buClr>
                <a:srgbClr val="FF3300"/>
              </a:buClr>
              <a:buSzPct val="45000"/>
              <a:buFont typeface="StarSymbol"/>
              <a:buChar char="➢"/>
            </a:pPr>
            <a:r>
              <a:rPr lang="pt-BR" sz="4000" b="0" dirty="0">
                <a:latin typeface="liberation sans" pitchFamily="34"/>
              </a:rPr>
              <a:t> Arquitetura em camadas</a:t>
            </a:r>
          </a:p>
          <a:p>
            <a:pPr marL="448199" lvl="0">
              <a:buClr>
                <a:srgbClr val="FF3300"/>
              </a:buClr>
              <a:buSzPct val="45000"/>
              <a:buFont typeface="StarSymbol"/>
              <a:buChar char="➢"/>
            </a:pPr>
            <a:r>
              <a:rPr lang="pt-BR" sz="4000" b="0" dirty="0">
                <a:latin typeface="liberation sans" pitchFamily="34"/>
              </a:rPr>
              <a:t> Arquitetura de repositórios</a:t>
            </a:r>
          </a:p>
          <a:p>
            <a:pPr marL="448199" lvl="0">
              <a:buClr>
                <a:srgbClr val="FF3300"/>
              </a:buClr>
              <a:buSzPct val="45000"/>
              <a:buFont typeface="StarSymbol"/>
              <a:buChar char="➢"/>
            </a:pPr>
            <a:r>
              <a:rPr lang="pt-BR" sz="4000" b="0" dirty="0">
                <a:latin typeface="liberation sans" pitchFamily="34"/>
              </a:rPr>
              <a:t> Dutos e filtros</a:t>
            </a:r>
          </a:p>
          <a:p>
            <a:pPr lvl="0">
              <a:buClr>
                <a:srgbClr val="FF3300"/>
              </a:buClr>
              <a:buSzPct val="45000"/>
              <a:buFont typeface="StarSymbol"/>
              <a:buChar char="●"/>
            </a:pPr>
            <a:r>
              <a:rPr lang="pt-BR" sz="4000" b="0" dirty="0">
                <a:latin typeface="liberation sans" pitchFamily="34"/>
              </a:rPr>
              <a:t> Distribuição de Sistemas</a:t>
            </a:r>
          </a:p>
          <a:p>
            <a:pPr marL="448199" lvl="0">
              <a:buClr>
                <a:srgbClr val="FF3300"/>
              </a:buClr>
              <a:buSzPct val="45000"/>
              <a:buFont typeface="StarSymbol"/>
              <a:buChar char="➢"/>
            </a:pPr>
            <a:r>
              <a:rPr lang="pt-BR" sz="4000" b="0" dirty="0">
                <a:latin typeface="liberation sans" pitchFamily="34"/>
              </a:rPr>
              <a:t> </a:t>
            </a:r>
            <a:r>
              <a:rPr lang="pt-BR" sz="4000" b="0" dirty="0" smtClean="0">
                <a:latin typeface="liberation sans" pitchFamily="34"/>
              </a:rPr>
              <a:t>Cliente-Servidor</a:t>
            </a:r>
            <a:endParaRPr lang="pt-BR" sz="4000" b="0" dirty="0">
              <a:latin typeface="liberation sans" pitchFamily="34"/>
            </a:endParaRPr>
          </a:p>
          <a:p>
            <a:pPr lvl="0">
              <a:buClr>
                <a:srgbClr val="FF3300"/>
              </a:buClr>
              <a:buSzPct val="45000"/>
              <a:buFont typeface="StarSymbol"/>
              <a:buChar char="●"/>
            </a:pPr>
            <a:r>
              <a:rPr lang="pt-BR" sz="4000" b="0" dirty="0">
                <a:latin typeface="liberation sans" pitchFamily="34"/>
              </a:rPr>
              <a:t> Sistemas Interativos:</a:t>
            </a:r>
          </a:p>
          <a:p>
            <a:pPr marL="448199" lvl="0">
              <a:buClr>
                <a:srgbClr val="FF3300"/>
              </a:buClr>
              <a:buSzPct val="45000"/>
              <a:buFont typeface="StarSymbol"/>
              <a:buChar char="➢"/>
            </a:pPr>
            <a:r>
              <a:rPr lang="pt-BR" sz="4000" b="0" dirty="0">
                <a:latin typeface="liberation sans" pitchFamily="34"/>
              </a:rPr>
              <a:t> Modelo-Visão-Controlador (MVC)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07999" y="6912000"/>
            <a:ext cx="6120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111111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Vinícius Silva Madureira Pereira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488000" y="6912360"/>
            <a:ext cx="2664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bit.ly/sm221018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40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Referências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>
            <a:def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pt-BR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hangingPunct="1">
              <a:spcBef>
                <a:spcPts val="0"/>
              </a:spcBef>
              <a:spcAft>
                <a:spcPts val="1142"/>
              </a:spcAft>
              <a:buNone/>
              <a:defRPr lang="pt-BR" sz="260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hangingPunct="1">
              <a:spcBef>
                <a:spcPts val="0"/>
              </a:spcBef>
              <a:spcAft>
                <a:spcPts val="1131"/>
              </a:spcAft>
              <a:buNone/>
              <a:defRPr lang="pt-BR" sz="2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hangingPunct="1">
              <a:spcBef>
                <a:spcPts val="0"/>
              </a:spcBef>
              <a:spcAft>
                <a:spcPts val="850"/>
              </a:spcAft>
              <a:buNone/>
              <a:defRPr lang="pt-BR" sz="18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hangingPunct="1">
              <a:spcBef>
                <a:spcPts val="0"/>
              </a:spcBef>
              <a:spcAft>
                <a:spcPts val="567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hangingPunct="1">
              <a:spcBef>
                <a:spcPts val="0"/>
              </a:spcBef>
              <a:spcAft>
                <a:spcPts val="283"/>
              </a:spcAft>
              <a:buNone/>
              <a:defRPr lang="pt-BR" sz="16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hangingPunct="1">
              <a:spcBef>
                <a:spcPts val="0"/>
              </a:spcBef>
              <a:spcAft>
                <a:spcPts val="283"/>
              </a:spcAft>
              <a:buNone/>
              <a:defRPr lang="pt-BR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hangingPunct="1">
              <a:spcBef>
                <a:spcPts val="0"/>
              </a:spcBef>
              <a:spcAft>
                <a:spcPts val="283"/>
              </a:spcAft>
              <a:buNone/>
              <a:defRPr lang="pt-BR" sz="20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pPr lvl="0">
              <a:buClr>
                <a:srgbClr val="FF3300"/>
              </a:buClr>
              <a:buSzPct val="45000"/>
              <a:buFont typeface="StarSymbol"/>
              <a:buChar char="●"/>
            </a:pPr>
            <a:r>
              <a:rPr lang="pt-BR" sz="3000" b="0" dirty="0" smtClean="0">
                <a:latin typeface="liberation sans" pitchFamily="34"/>
              </a:rPr>
              <a:t> BEZERRA</a:t>
            </a:r>
            <a:r>
              <a:rPr lang="pt-BR" sz="3000" b="0" dirty="0">
                <a:latin typeface="liberation sans" pitchFamily="34"/>
              </a:rPr>
              <a:t>,  E.  Princípios  de  Análise  e  Projeto de  Sistemas  com  UML.  2.  ed. Rio  de  Janeiro:  </a:t>
            </a:r>
            <a:r>
              <a:rPr lang="pt-BR" sz="3000" b="0" dirty="0" err="1">
                <a:latin typeface="liberation sans" pitchFamily="34"/>
              </a:rPr>
              <a:t>Elsevier</a:t>
            </a:r>
            <a:r>
              <a:rPr lang="pt-BR" sz="3000" b="0" dirty="0">
                <a:latin typeface="liberation sans" pitchFamily="34"/>
              </a:rPr>
              <a:t>, 2007. 369 p.</a:t>
            </a:r>
          </a:p>
          <a:p>
            <a:pPr lvl="0">
              <a:buClr>
                <a:srgbClr val="FF3300"/>
              </a:buClr>
              <a:buSzPct val="45000"/>
              <a:buFont typeface="StarSymbol"/>
              <a:buChar char="●"/>
            </a:pPr>
            <a:endParaRPr lang="pt-BR" sz="3000" b="0" dirty="0">
              <a:latin typeface="liberation sans" pitchFamily="34"/>
            </a:endParaRPr>
          </a:p>
          <a:p>
            <a:pPr lvl="0">
              <a:buClr>
                <a:srgbClr val="FF3300"/>
              </a:buClr>
              <a:buSzPct val="45000"/>
              <a:buFont typeface="StarSymbol"/>
              <a:buChar char="●"/>
            </a:pPr>
            <a:r>
              <a:rPr lang="pt-BR" sz="3000" b="0" dirty="0" smtClean="0">
                <a:latin typeface="liberation sans" pitchFamily="34"/>
              </a:rPr>
              <a:t> PRESSMAN</a:t>
            </a:r>
            <a:r>
              <a:rPr lang="pt-BR" sz="3000" b="0" dirty="0">
                <a:latin typeface="liberation sans" pitchFamily="34"/>
              </a:rPr>
              <a:t>, R. S. Engenharia de Software: </a:t>
            </a:r>
            <a:r>
              <a:rPr lang="pt-BR" sz="3000" dirty="0">
                <a:latin typeface="liberation sans" pitchFamily="34"/>
              </a:rPr>
              <a:t>uma abordagem profissional</a:t>
            </a:r>
            <a:r>
              <a:rPr lang="pt-BR" sz="3000" b="0" dirty="0">
                <a:latin typeface="liberation sans" pitchFamily="34"/>
              </a:rPr>
              <a:t>. 7. ed. São Paulo: Makron Books, 2011.</a:t>
            </a:r>
          </a:p>
          <a:p>
            <a:pPr lvl="0">
              <a:buClr>
                <a:srgbClr val="FF3300"/>
              </a:buClr>
              <a:buSzPct val="45000"/>
              <a:buFont typeface="StarSymbol"/>
              <a:buChar char="●"/>
            </a:pPr>
            <a:endParaRPr lang="pt-BR" sz="3000" b="0" dirty="0">
              <a:latin typeface="liberation sans" pitchFamily="34"/>
            </a:endParaRPr>
          </a:p>
          <a:p>
            <a:pPr lvl="0">
              <a:buClr>
                <a:srgbClr val="FF3300"/>
              </a:buClr>
              <a:buSzPct val="45000"/>
              <a:buFont typeface="StarSymbol"/>
              <a:buChar char="●"/>
            </a:pPr>
            <a:r>
              <a:rPr lang="pt-BR" sz="3000" b="0" dirty="0" smtClean="0">
                <a:latin typeface="liberation sans" pitchFamily="34"/>
              </a:rPr>
              <a:t> FIGUEIREDO, E. Padrões Arquiteturais. </a:t>
            </a:r>
            <a:r>
              <a:rPr lang="pt-BR" sz="3000" b="0" dirty="0">
                <a:latin typeface="liberation sans" pitchFamily="34"/>
              </a:rPr>
              <a:t>Disponível em</a:t>
            </a:r>
            <a:r>
              <a:rPr lang="pt-BR" sz="3000" b="0">
                <a:latin typeface="liberation sans" pitchFamily="34"/>
              </a:rPr>
              <a:t>: </a:t>
            </a:r>
            <a:r>
              <a:rPr lang="pt-BR" sz="3000" b="0" smtClean="0">
                <a:latin typeface="liberation sans" pitchFamily="34"/>
              </a:rPr>
              <a:t>&lt;https://homepages.dcc.ufmg.br/~figueiredo/disciplinas/aulas/padroes-arquiteturais_v01.pdf&gt;. </a:t>
            </a:r>
            <a:r>
              <a:rPr lang="pt-BR" sz="3000" b="0" dirty="0" smtClean="0">
                <a:latin typeface="liberation sans" pitchFamily="34"/>
              </a:rPr>
              <a:t>Acesso </a:t>
            </a:r>
            <a:r>
              <a:rPr lang="pt-BR" sz="3000" b="0" dirty="0">
                <a:latin typeface="liberation sans" pitchFamily="34"/>
              </a:rPr>
              <a:t>em: </a:t>
            </a:r>
            <a:r>
              <a:rPr lang="pt-BR" sz="3000" b="0" dirty="0" smtClean="0">
                <a:latin typeface="liberation sans" pitchFamily="34"/>
              </a:rPr>
              <a:t>22 out. </a:t>
            </a:r>
            <a:r>
              <a:rPr lang="pt-BR" sz="3000" b="0" dirty="0">
                <a:latin typeface="liberation sans" pitchFamily="34"/>
              </a:rPr>
              <a:t>2018.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07999" y="6912000"/>
            <a:ext cx="6120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111111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Vinícius Silva Madureira Pereira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488000" y="6912360"/>
            <a:ext cx="2664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bit.ly/sm221018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40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Dúvidas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15000" y="1925999"/>
            <a:ext cx="4050000" cy="40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007999" y="6912000"/>
            <a:ext cx="6120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111111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Vinícius Silva Madureira Pereira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488000" y="6912360"/>
            <a:ext cx="2664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bit.ly/sm221018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40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Obrigado...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32000" y="1835999"/>
            <a:ext cx="9000000" cy="4788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56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rPr>
              <a:t>Boa semana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56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rPr>
              <a:t>para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560" b="0" i="0" u="none" strike="noStrike" kern="1200" cap="none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rPr>
              <a:t>todos!!!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07999" y="6912000"/>
            <a:ext cx="6120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111111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Vinícius Silva Madureira Pereira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488000" y="6912000"/>
            <a:ext cx="266400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4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34"/>
                <a:ea typeface="Source Han Sans CN Regular" pitchFamily="2"/>
                <a:cs typeface="Lohit Devanagari" pitchFamily="2"/>
              </a:rPr>
              <a:t>bit.ly/sm221018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izari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364</Words>
  <Application>Microsoft Office PowerPoint</Application>
  <PresentationFormat>Apresentação na tela (4:3)</PresentationFormat>
  <Paragraphs>52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Default</vt:lpstr>
      <vt:lpstr>alizarin</vt:lpstr>
      <vt:lpstr>Projeto Arquitetural</vt:lpstr>
      <vt:lpstr>Definição</vt:lpstr>
      <vt:lpstr>Conceito</vt:lpstr>
      <vt:lpstr>Contexto</vt:lpstr>
      <vt:lpstr>Delimitação</vt:lpstr>
      <vt:lpstr>Modelos de Padrões Arquiteturais</vt:lpstr>
      <vt:lpstr>Referências</vt:lpstr>
      <vt:lpstr>Dúvidas</vt:lpstr>
      <vt:lpstr>Obrigado...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Arquitetural</dc:title>
  <dc:creator>Homologacao</dc:creator>
  <cp:lastModifiedBy>Homologacao</cp:lastModifiedBy>
  <cp:revision>80</cp:revision>
  <dcterms:created xsi:type="dcterms:W3CDTF">2018-08-06T13:50:53Z</dcterms:created>
  <dcterms:modified xsi:type="dcterms:W3CDTF">2018-10-22T21:54:28Z</dcterms:modified>
</cp:coreProperties>
</file>