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262" r:id="rId1"/>
  </p:sldMasterIdLst>
  <p:handoutMasterIdLst>
    <p:handoutMasterId r:id="rId26"/>
  </p:handoutMasterIdLst>
  <p:sldIdLst>
    <p:sldId id="256" r:id="rId2"/>
    <p:sldId id="263" r:id="rId3"/>
    <p:sldId id="283" r:id="rId4"/>
    <p:sldId id="284" r:id="rId5"/>
    <p:sldId id="280" r:id="rId6"/>
    <p:sldId id="264" r:id="rId7"/>
    <p:sldId id="278" r:id="rId8"/>
    <p:sldId id="277" r:id="rId9"/>
    <p:sldId id="268" r:id="rId10"/>
    <p:sldId id="279" r:id="rId11"/>
    <p:sldId id="286" r:id="rId12"/>
    <p:sldId id="287" r:id="rId13"/>
    <p:sldId id="288" r:id="rId14"/>
    <p:sldId id="289" r:id="rId15"/>
    <p:sldId id="290" r:id="rId16"/>
    <p:sldId id="285" r:id="rId17"/>
    <p:sldId id="292" r:id="rId18"/>
    <p:sldId id="293" r:id="rId19"/>
    <p:sldId id="295" r:id="rId20"/>
    <p:sldId id="296" r:id="rId21"/>
    <p:sldId id="297" r:id="rId22"/>
    <p:sldId id="273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B3BDB-E1AD-4A68-964B-1D310304D5B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D8C07-E22A-40F5-A3FC-56A307A0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164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88541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000" b="1" cap="none">
                <a:solidFill>
                  <a:srgbClr val="00206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83" y="-34834"/>
            <a:ext cx="1598717" cy="16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3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76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04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990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19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84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6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pt-BR" sz="4000" b="1" i="0" kern="1200" baseline="0" dirty="0" smtClean="0">
                <a:solidFill>
                  <a:srgbClr val="00206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>
            <a:lvl1pPr algn="just">
              <a:lnSpc>
                <a:spcPct val="150000"/>
              </a:lnSpc>
              <a:defRPr sz="3600" baseline="0">
                <a:solidFill>
                  <a:srgbClr val="002060"/>
                </a:solidFill>
                <a:latin typeface="Bahnschrift Light" panose="020B0502040204020203" pitchFamily="34" charset="0"/>
              </a:defRPr>
            </a:lvl1pPr>
            <a:lvl2pPr algn="just">
              <a:lnSpc>
                <a:spcPct val="150000"/>
              </a:lnSpc>
              <a:defRPr sz="3600" baseline="0">
                <a:solidFill>
                  <a:srgbClr val="002060"/>
                </a:solidFill>
                <a:latin typeface="Bahnschrift Light" panose="020B0502040204020203" pitchFamily="34" charset="0"/>
              </a:defRPr>
            </a:lvl2pPr>
            <a:lvl3pPr algn="just">
              <a:lnSpc>
                <a:spcPct val="150000"/>
              </a:lnSpc>
              <a:defRPr lang="pt-BR" sz="3600" kern="1200" baseline="0" dirty="0" smtClean="0">
                <a:solidFill>
                  <a:srgbClr val="002060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algn="just">
              <a:lnSpc>
                <a:spcPct val="150000"/>
              </a:lnSpc>
              <a:defRPr sz="3600" baseline="0">
                <a:solidFill>
                  <a:srgbClr val="002060"/>
                </a:solidFill>
                <a:latin typeface="Bahnschrift Light" panose="020B0502040204020203" pitchFamily="34" charset="0"/>
              </a:defRPr>
            </a:lvl4pPr>
            <a:lvl5pPr algn="just">
              <a:lnSpc>
                <a:spcPct val="150000"/>
              </a:lnSpc>
              <a:defRPr sz="3600" baseline="0">
                <a:solidFill>
                  <a:srgbClr val="002060"/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83" y="0"/>
            <a:ext cx="1598717" cy="16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ctr">
              <a:defRPr lang="pt-BR" sz="3600" b="1" i="0" kern="1200" baseline="0" dirty="0" smtClean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ctr">
            <a:normAutofit/>
          </a:bodyPr>
          <a:lstStyle>
            <a:lvl1pPr marL="0" indent="0" algn="just">
              <a:buNone/>
              <a:defRPr lang="pt-BR" sz="2800" kern="1200" baseline="0" dirty="0" smtClean="0">
                <a:solidFill>
                  <a:srgbClr val="002060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83" y="-34834"/>
            <a:ext cx="1598717" cy="16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Trebuchet MS (Títulos)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800">
                <a:solidFill>
                  <a:srgbClr val="002060"/>
                </a:solidFill>
              </a:defRPr>
            </a:lvl2pPr>
            <a:lvl3pPr>
              <a:defRPr sz="2800">
                <a:solidFill>
                  <a:srgbClr val="002060"/>
                </a:solidFill>
              </a:defRPr>
            </a:lvl3pPr>
            <a:lvl4pPr>
              <a:defRPr sz="2800">
                <a:solidFill>
                  <a:srgbClr val="002060"/>
                </a:solidFill>
              </a:defRPr>
            </a:lvl4pPr>
            <a:lvl5pPr>
              <a:defRPr sz="2800">
                <a:solidFill>
                  <a:srgbClr val="002060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800">
                <a:solidFill>
                  <a:srgbClr val="002060"/>
                </a:solidFill>
              </a:defRPr>
            </a:lvl2pPr>
            <a:lvl3pPr>
              <a:defRPr sz="2800">
                <a:solidFill>
                  <a:srgbClr val="002060"/>
                </a:solidFill>
              </a:defRPr>
            </a:lvl3pPr>
            <a:lvl4pPr>
              <a:defRPr sz="2800">
                <a:solidFill>
                  <a:srgbClr val="002060"/>
                </a:solidFill>
              </a:defRPr>
            </a:lvl4pPr>
            <a:lvl5pPr>
              <a:defRPr sz="2800">
                <a:solidFill>
                  <a:srgbClr val="002060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83" y="-34834"/>
            <a:ext cx="1598717" cy="16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80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1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6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97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F96B-658D-412B-AC7A-FC270456D3E0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2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63" r:id="rId1"/>
    <p:sldLayoutId id="2147486264" r:id="rId2"/>
    <p:sldLayoutId id="2147486265" r:id="rId3"/>
    <p:sldLayoutId id="2147486266" r:id="rId4"/>
    <p:sldLayoutId id="2147486267" r:id="rId5"/>
    <p:sldLayoutId id="2147486268" r:id="rId6"/>
    <p:sldLayoutId id="2147486269" r:id="rId7"/>
    <p:sldLayoutId id="2147486270" r:id="rId8"/>
    <p:sldLayoutId id="2147486271" r:id="rId9"/>
    <p:sldLayoutId id="2147486272" r:id="rId10"/>
    <p:sldLayoutId id="2147486273" r:id="rId11"/>
    <p:sldLayoutId id="2147486274" r:id="rId12"/>
    <p:sldLayoutId id="2147486275" r:id="rId13"/>
    <p:sldLayoutId id="2147486276" r:id="rId14"/>
    <p:sldLayoutId id="2147486277" r:id="rId15"/>
    <p:sldLayoutId id="21474862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lucasbiel7@icloud.com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0"/>
            <a:ext cx="5371381" cy="55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CAPTAÇÃO DAS IMAGENS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3" t="20347" r="9324" b="32546"/>
          <a:stretch/>
        </p:blipFill>
        <p:spPr>
          <a:xfrm>
            <a:off x="1211751" y="1930400"/>
            <a:ext cx="7527833" cy="42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E5C6F-A80E-40AD-AF5B-8F2F0DF3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CEB8F-D41D-4488-8214-5C45E511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8" y="2611163"/>
            <a:ext cx="8596668" cy="3880773"/>
          </a:xfrm>
        </p:spPr>
        <p:txBody>
          <a:bodyPr/>
          <a:lstStyle/>
          <a:p>
            <a:r>
              <a:rPr lang="pt-BR" dirty="0"/>
              <a:t>Identificação do tipo da barragem</a:t>
            </a:r>
          </a:p>
          <a:p>
            <a:r>
              <a:rPr lang="pt-BR" dirty="0"/>
              <a:t>Listagem dos itens a serem avaliados</a:t>
            </a:r>
          </a:p>
          <a:p>
            <a:r>
              <a:rPr lang="pt-BR" dirty="0"/>
              <a:t>Alguns dos itens podem ser satisfeitos por análises de imagens processadas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50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6B359-1E90-44CE-8C64-6BD6BD33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997965-3990-4E36-B164-49F8F33A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de avaliação concentrada em análise de quadros evolucionários.</a:t>
            </a:r>
          </a:p>
          <a:p>
            <a:r>
              <a:rPr lang="pt-BR" dirty="0"/>
              <a:t>Velocidade nas intervenções.</a:t>
            </a:r>
          </a:p>
          <a:p>
            <a:r>
              <a:rPr lang="pt-BR" dirty="0"/>
              <a:t>Classificação dos riscos.</a:t>
            </a:r>
          </a:p>
        </p:txBody>
      </p:sp>
    </p:spTree>
    <p:extLst>
      <p:ext uri="{BB962C8B-B14F-4D97-AF65-F5344CB8AC3E}">
        <p14:creationId xmlns:p14="http://schemas.microsoft.com/office/powerpoint/2010/main" val="277773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D1D04-1A49-4321-91E0-68137E2B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824F6C3A-BD69-4A43-87F7-FC18F6FE8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5392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32545114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841828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 DE PERIGO E OS PESOS RESPECTIVOS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7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NÍVEL DE PERIGO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2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Nenhum(0)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4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Atenção(1)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7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Alerta(2)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6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Emergência(3)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85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CD57A-5C5D-4FE8-B728-7C685B91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88F2F957-630F-42F0-A29A-F049F0775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370312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07896305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3357231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CLASSIFICAÇÃO DO NÍVEL DE PERIGO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0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QUANTIDADE DE NP DA INSPEÇÃO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6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2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5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24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5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21-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2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7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483D5-A885-4A64-B15B-91D310BE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A2BEAAEF-FA7A-4DAE-9394-83D22F749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289414"/>
              </p:ext>
            </p:extLst>
          </p:nvPr>
        </p:nvGraphicFramePr>
        <p:xfrm>
          <a:off x="677863" y="2213113"/>
          <a:ext cx="859631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3505381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877148210"/>
                    </a:ext>
                  </a:extLst>
                </a:gridCol>
              </a:tblGrid>
              <a:tr h="318315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CLASSIFICAÇÃO FINAL DA AVALIAÇÃO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5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REQUISITO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Intervenção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0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Grande 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4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Médio 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4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Pequeno 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Risco inexistente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7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719" y="123415"/>
            <a:ext cx="8596668" cy="1320800"/>
          </a:xfrm>
        </p:spPr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pic>
        <p:nvPicPr>
          <p:cNvPr id="10" name="Imagem 9" descr="C:\Users\Paulo Henrique\Desktop\Pristis Artigo\4 - 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50" y="1107709"/>
            <a:ext cx="2906259" cy="4666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tângulo 2"/>
          <p:cNvSpPr/>
          <p:nvPr/>
        </p:nvSpPr>
        <p:spPr>
          <a:xfrm>
            <a:off x="760050" y="5902626"/>
            <a:ext cx="2906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TELA DE LOGIN</a:t>
            </a:r>
            <a:endParaRPr lang="pt-BR" sz="2800" b="1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Imagem 10" descr="C:\Users\Paulo Henrique\Desktop\Pristis Artigo\1 - Unnamed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"/>
          <a:stretch/>
        </p:blipFill>
        <p:spPr bwMode="auto">
          <a:xfrm>
            <a:off x="4191226" y="1107710"/>
            <a:ext cx="2906260" cy="4666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284618" y="5902626"/>
            <a:ext cx="2812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TELA DE RECUPERAÇÃO DE CONTA </a:t>
            </a:r>
            <a:endParaRPr lang="pt-BR" b="1" dirty="0">
              <a:solidFill>
                <a:srgbClr val="FF6600"/>
              </a:solidFill>
            </a:endParaRPr>
          </a:p>
        </p:txBody>
      </p:sp>
      <p:pic>
        <p:nvPicPr>
          <p:cNvPr id="12" name="Imagem 11" descr="C:\Users\Paulo Henrique\Desktop\Pristis Artigo\2 - Unname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41"/>
          <a:stretch/>
        </p:blipFill>
        <p:spPr bwMode="auto">
          <a:xfrm>
            <a:off x="7580074" y="1107709"/>
            <a:ext cx="2906260" cy="4666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80074" y="5949630"/>
            <a:ext cx="2906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TELA CONFIRMAÇÃO DE CÓDIGO</a:t>
            </a:r>
            <a:endParaRPr lang="pt-BR" sz="2800" b="1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4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/>
          <p:nvPr/>
        </p:nvPicPr>
        <p:blipFill rotWithShape="1">
          <a:blip r:embed="rId2"/>
          <a:srcRect r="1359"/>
          <a:stretch/>
        </p:blipFill>
        <p:spPr>
          <a:xfrm>
            <a:off x="7560208" y="1038039"/>
            <a:ext cx="3011998" cy="4910753"/>
          </a:xfrm>
          <a:prstGeom prst="rect">
            <a:avLst/>
          </a:prstGeom>
        </p:spPr>
      </p:pic>
      <p:pic>
        <p:nvPicPr>
          <p:cNvPr id="17" name="Imagem 16" descr="C:\Users\Paulo Henrique\Desktop\Pristis Artigo\sdsdsdsd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 t="1427" r="2959" b="931"/>
          <a:stretch/>
        </p:blipFill>
        <p:spPr bwMode="auto">
          <a:xfrm>
            <a:off x="4170062" y="1107708"/>
            <a:ext cx="2927424" cy="4731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m 12" descr="C:\Users\Paulo Henrique\Desktop\Pristis Artigo\3 - Unname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"/>
          <a:stretch/>
        </p:blipFill>
        <p:spPr bwMode="auto">
          <a:xfrm>
            <a:off x="781214" y="1107709"/>
            <a:ext cx="2906259" cy="47317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170062" y="6088129"/>
            <a:ext cx="2927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6600"/>
                </a:solidFill>
              </a:rPr>
              <a:t>TELA PRINCIPAL</a:t>
            </a:r>
            <a:endParaRPr lang="pt-BR" b="1" dirty="0">
              <a:solidFill>
                <a:srgbClr val="FF66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80076" y="5949630"/>
            <a:ext cx="3000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FF6600"/>
                </a:solidFill>
              </a:rPr>
              <a:t>TELA DE MENSAGENS E NOTIFICAÇÕES</a:t>
            </a:r>
            <a:endParaRPr lang="pt-BR" sz="2800" b="1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81213" y="5949630"/>
            <a:ext cx="290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TELA DE CRIAÇÃO DE NOVA SENHA</a:t>
            </a:r>
            <a:endParaRPr lang="pt-BR" b="1" dirty="0">
              <a:solidFill>
                <a:srgbClr val="FF6600"/>
              </a:solidFill>
            </a:endParaRP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829719" y="1234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pt-BR" sz="4000" b="1" i="0" kern="1200" baseline="0" dirty="0" smtClean="0">
                <a:solidFill>
                  <a:srgbClr val="00206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mtClean="0"/>
              <a:t>PROTÓTIPO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06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:\Users\Paulo Henrique\Desktop\etegdg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411" r="2123" b="547"/>
          <a:stretch/>
        </p:blipFill>
        <p:spPr bwMode="auto">
          <a:xfrm>
            <a:off x="7646127" y="1105989"/>
            <a:ext cx="2841222" cy="4789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/>
          <p:cNvPicPr/>
          <p:nvPr/>
        </p:nvPicPr>
        <p:blipFill>
          <a:blip r:embed="rId3"/>
          <a:stretch>
            <a:fillRect/>
          </a:stretch>
        </p:blipFill>
        <p:spPr>
          <a:xfrm>
            <a:off x="4207066" y="1038038"/>
            <a:ext cx="3061273" cy="491075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646127" y="5949630"/>
            <a:ext cx="2841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FF6600"/>
                </a:solidFill>
              </a:rPr>
              <a:t>TELA CLASSIFICAÇÃO DE RISCO DAS BARRAGENS</a:t>
            </a:r>
            <a:endParaRPr lang="pt-BR" sz="2800" b="1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207066" y="6088129"/>
            <a:ext cx="306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6600"/>
                </a:solidFill>
              </a:rPr>
              <a:t>TELA DE BARRAGENS</a:t>
            </a:r>
            <a:endParaRPr lang="pt-BR" b="1" dirty="0">
              <a:solidFill>
                <a:srgbClr val="FF66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09081" y="6088129"/>
            <a:ext cx="306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6600"/>
                </a:solidFill>
              </a:rPr>
              <a:t>TELA ENVIAR MENSAGEM</a:t>
            </a:r>
            <a:endParaRPr lang="pt-BR" b="1" dirty="0">
              <a:solidFill>
                <a:srgbClr val="FF66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t="900" r="1409" b="861"/>
          <a:stretch/>
        </p:blipFill>
        <p:spPr>
          <a:xfrm>
            <a:off x="798449" y="1038038"/>
            <a:ext cx="2882538" cy="4848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29719" y="123415"/>
            <a:ext cx="8596668" cy="1320800"/>
          </a:xfrm>
        </p:spPr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25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138598" y="5924639"/>
            <a:ext cx="284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FF6600"/>
                </a:solidFill>
              </a:rPr>
              <a:t>TELA DE AVALIAÇÕES</a:t>
            </a:r>
            <a:endParaRPr lang="pt-BR" sz="2800" b="1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692" r="1806" b="1002"/>
          <a:stretch/>
        </p:blipFill>
        <p:spPr>
          <a:xfrm>
            <a:off x="753368" y="1030994"/>
            <a:ext cx="2904232" cy="4728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1863" r="3901"/>
          <a:stretch/>
        </p:blipFill>
        <p:spPr bwMode="auto">
          <a:xfrm>
            <a:off x="4138598" y="1030994"/>
            <a:ext cx="2841221" cy="4760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743919" y="5878473"/>
            <a:ext cx="2913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6600"/>
                </a:solidFill>
              </a:rPr>
              <a:t>TELA DETALHES DA BARRAGEM</a:t>
            </a:r>
            <a:endParaRPr lang="pt-BR" b="1" dirty="0">
              <a:solidFill>
                <a:srgbClr val="FF66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17" y="1030994"/>
            <a:ext cx="2841220" cy="4786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tângulo 13"/>
          <p:cNvSpPr/>
          <p:nvPr/>
        </p:nvSpPr>
        <p:spPr>
          <a:xfrm>
            <a:off x="7347707" y="5924639"/>
            <a:ext cx="2841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FF6600"/>
                </a:solidFill>
              </a:rPr>
              <a:t>TELA PESQUISAR AVALIAÇÕES</a:t>
            </a:r>
            <a:endParaRPr lang="pt-BR" sz="2800" b="1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829719" y="1234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pt-BR" sz="4000" b="1" i="0" kern="1200" baseline="0" dirty="0" smtClean="0">
                <a:solidFill>
                  <a:srgbClr val="00206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mtClean="0"/>
              <a:t>PROTÓTIPO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5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PORQUE O APLICATIVO PEGASUS É NECESSÁRIO?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73801"/>
            <a:ext cx="8596668" cy="3880773"/>
          </a:xfrm>
        </p:spPr>
        <p:txBody>
          <a:bodyPr anchor="ctr">
            <a:noAutofit/>
          </a:bodyPr>
          <a:lstStyle/>
          <a:p>
            <a:r>
              <a:rPr lang="pt-BR" sz="2400" dirty="0"/>
              <a:t>Tem acontecido recorrentes rompimentos de barragens, principalmente em Mina Gerais;</a:t>
            </a:r>
          </a:p>
          <a:p>
            <a:pPr lvl="1"/>
            <a:r>
              <a:rPr lang="pt-BR" sz="2400" dirty="0"/>
              <a:t>Os impactos ambientais e sociais tem sido em grande escala;</a:t>
            </a:r>
          </a:p>
          <a:p>
            <a:pPr lvl="1"/>
            <a:r>
              <a:rPr lang="pt-BR" sz="2400" dirty="0"/>
              <a:t> Famílias vivendo em situação de desabrigo, correndo riscos de perder a vida; </a:t>
            </a:r>
          </a:p>
          <a:p>
            <a:pPr lvl="1"/>
            <a:r>
              <a:rPr lang="pt-BR" sz="2400" dirty="0"/>
              <a:t>Mercado sendo afetado diretamente pelos impactos.</a:t>
            </a:r>
          </a:p>
        </p:txBody>
      </p:sp>
    </p:spTree>
    <p:extLst>
      <p:ext uri="{BB962C8B-B14F-4D97-AF65-F5344CB8AC3E}">
        <p14:creationId xmlns:p14="http://schemas.microsoft.com/office/powerpoint/2010/main" val="38001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32564" y="5923501"/>
            <a:ext cx="284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FF6600"/>
                </a:solidFill>
              </a:rPr>
              <a:t>TELA AVALIAÇÃO</a:t>
            </a:r>
            <a:endParaRPr lang="pt-BR" sz="2800" b="1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214372" y="5923501"/>
            <a:ext cx="2913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6600"/>
                </a:solidFill>
              </a:rPr>
              <a:t>TELA AVALIAÇÕES REALIZADAS</a:t>
            </a:r>
            <a:endParaRPr lang="pt-BR" b="1" dirty="0">
              <a:solidFill>
                <a:srgbClr val="FF66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29719" y="1234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pt-BR" sz="4000" b="1" i="0" kern="1200" baseline="0" dirty="0" smtClean="0">
                <a:solidFill>
                  <a:srgbClr val="00206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mtClean="0"/>
              <a:t>PROTÓTIPO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74" y="1029856"/>
            <a:ext cx="2924053" cy="4760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14" y="1029856"/>
            <a:ext cx="2856960" cy="4760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36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05" y="1001824"/>
            <a:ext cx="2861444" cy="4760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tângulo 12"/>
          <p:cNvSpPr/>
          <p:nvPr/>
        </p:nvSpPr>
        <p:spPr>
          <a:xfrm>
            <a:off x="2235305" y="5922016"/>
            <a:ext cx="6773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6600"/>
                </a:solidFill>
              </a:rPr>
              <a:t>TELA REALIZAR AVALIAÇÕES</a:t>
            </a:r>
            <a:endParaRPr lang="pt-BR" b="1" dirty="0">
              <a:solidFill>
                <a:srgbClr val="FF66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29719" y="1234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pt-BR" sz="4000" b="1" i="0" kern="1200" baseline="0" dirty="0" smtClean="0">
                <a:solidFill>
                  <a:srgbClr val="00206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mtClean="0"/>
              <a:t>PROTÓTIPO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323" y="1001824"/>
            <a:ext cx="2924053" cy="4789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803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119809" cy="3880773"/>
          </a:xfrm>
        </p:spPr>
        <p:txBody>
          <a:bodyPr/>
          <a:lstStyle/>
          <a:p>
            <a:r>
              <a:rPr lang="pt-BR" dirty="0"/>
              <a:t>Desenvolver o </a:t>
            </a:r>
            <a:r>
              <a:rPr lang="pt-BR" dirty="0" smtClean="0"/>
              <a:t>aplicativo e </a:t>
            </a:r>
            <a:r>
              <a:rPr lang="pt-BR" dirty="0" smtClean="0"/>
              <a:t>algoritmos </a:t>
            </a:r>
            <a:r>
              <a:rPr lang="pt-BR" dirty="0"/>
              <a:t>para análise e processamento de imagens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E</a:t>
            </a:r>
            <a:r>
              <a:rPr lang="pt-BR" dirty="0" smtClean="0"/>
              <a:t>mitir </a:t>
            </a:r>
            <a:r>
              <a:rPr lang="pt-BR" dirty="0"/>
              <a:t>relatórios válidos de acordo com a </a:t>
            </a:r>
            <a:r>
              <a:rPr lang="pt-BR" dirty="0" smtClean="0"/>
              <a:t>ANA;</a:t>
            </a:r>
          </a:p>
        </p:txBody>
      </p:sp>
    </p:spTree>
    <p:extLst>
      <p:ext uri="{BB962C8B-B14F-4D97-AF65-F5344CB8AC3E}">
        <p14:creationId xmlns:p14="http://schemas.microsoft.com/office/powerpoint/2010/main" val="42276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421" y="14594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EQUIPE PEGASUS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1449" y="3212106"/>
            <a:ext cx="3233697" cy="6862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Diego Santos;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615949" y="6026212"/>
            <a:ext cx="2675891" cy="6188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Paulo </a:t>
            </a:r>
            <a:r>
              <a:rPr lang="pt-BR" dirty="0" smtClean="0"/>
              <a:t>Santos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9" y="4046954"/>
            <a:ext cx="1800000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68" y="1263465"/>
            <a:ext cx="1800000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66" y="1264283"/>
            <a:ext cx="1800000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9" y="1257325"/>
            <a:ext cx="1800000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91" y="4046954"/>
            <a:ext cx="1800000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33041" y="3057325"/>
            <a:ext cx="3441705" cy="673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dirty="0" smtClean="0"/>
              <a:t>Breno</a:t>
            </a:r>
            <a:r>
              <a:rPr lang="pt-BR" sz="3600" dirty="0" smtClean="0"/>
              <a:t> </a:t>
            </a:r>
            <a:r>
              <a:rPr lang="pt-BR" dirty="0" smtClean="0"/>
              <a:t>Gonçalves;</a:t>
            </a: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7267382" y="3223282"/>
            <a:ext cx="3223967" cy="531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pt-BR" dirty="0"/>
              <a:t>Lucas </a:t>
            </a:r>
            <a:r>
              <a:rPr lang="pt-BR" dirty="0" smtClean="0"/>
              <a:t>Dutra</a:t>
            </a:r>
            <a:r>
              <a:rPr lang="pt-BR" dirty="0"/>
              <a:t>;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955294" y="6005954"/>
            <a:ext cx="3062994" cy="589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/>
              <a:t>Rafael </a:t>
            </a:r>
            <a:r>
              <a:rPr lang="pt-BR" dirty="0" smtClean="0"/>
              <a:t>Almeida</a:t>
            </a:r>
            <a:r>
              <a:rPr lang="pt-BR" dirty="0"/>
              <a:t>;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7403152" y="6005953"/>
            <a:ext cx="2952428" cy="589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/>
              <a:t>Vinicius </a:t>
            </a:r>
            <a:r>
              <a:rPr lang="pt-BR" dirty="0" smtClean="0"/>
              <a:t>Lopes</a:t>
            </a:r>
            <a:r>
              <a:rPr lang="pt-BR" dirty="0"/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66" y="4046954"/>
            <a:ext cx="1800000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91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339186" y="722811"/>
            <a:ext cx="8596668" cy="3403600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2060"/>
                </a:solidFill>
              </a:rPr>
              <a:t>MUITO OBRIGADO!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77335" y="4931954"/>
            <a:ext cx="8596668" cy="1570962"/>
          </a:xfrm>
        </p:spPr>
        <p:txBody>
          <a:bodyPr>
            <a:normAutofit fontScale="85000" lnSpcReduction="20000"/>
          </a:bodyPr>
          <a:lstStyle/>
          <a:p>
            <a:r>
              <a:rPr lang="pt-BR" sz="4200" b="1" dirty="0" smtClean="0"/>
              <a:t>CONTATOS</a:t>
            </a:r>
            <a:endParaRPr lang="pt-BR" sz="3600" b="1" dirty="0">
              <a:hlinkClick r:id="rId2"/>
            </a:endParaRPr>
          </a:p>
          <a:p>
            <a:pPr fontAlgn="base"/>
            <a:r>
              <a:rPr lang="pt-BR" sz="3600" dirty="0"/>
              <a:t>pegasus.contactar@gmail.com </a:t>
            </a:r>
          </a:p>
          <a:p>
            <a:pPr fontAlgn="base"/>
            <a:r>
              <a:rPr lang="pt-BR" sz="3600" dirty="0"/>
              <a:t>(31) 99453-5455 / (31) 99306-8722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6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BARRAGENS DA MINA DO ENGENHO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53" y="2188028"/>
            <a:ext cx="7979229" cy="41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AMEAÇA DE ROMPIMENTO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84" y="2110239"/>
            <a:ext cx="8179367" cy="3772380"/>
          </a:xfrm>
        </p:spPr>
      </p:pic>
      <p:sp>
        <p:nvSpPr>
          <p:cNvPr id="5" name="CaixaDeTexto 4"/>
          <p:cNvSpPr txBox="1"/>
          <p:nvPr/>
        </p:nvSpPr>
        <p:spPr>
          <a:xfrm>
            <a:off x="746646" y="6062458"/>
            <a:ext cx="876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Barragens da Mina do Engenho, em Rio Acima — Foto: Karina Almeida/G1</a:t>
            </a:r>
          </a:p>
        </p:txBody>
      </p:sp>
    </p:spTree>
    <p:extLst>
      <p:ext uri="{BB962C8B-B14F-4D97-AF65-F5344CB8AC3E}">
        <p14:creationId xmlns:p14="http://schemas.microsoft.com/office/powerpoint/2010/main" val="39765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ACONTECIMENTOS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15" y="2151881"/>
            <a:ext cx="8805987" cy="3880773"/>
          </a:xfrm>
        </p:spPr>
        <p:txBody>
          <a:bodyPr/>
          <a:lstStyle/>
          <a:p>
            <a:r>
              <a:rPr lang="pt-BR" dirty="0"/>
              <a:t>O Brasil apresenta </a:t>
            </a:r>
            <a:r>
              <a:rPr lang="pt-BR" b="1" dirty="0"/>
              <a:t>45 barragens de alto risco</a:t>
            </a:r>
            <a:r>
              <a:rPr lang="pt-BR" dirty="0"/>
              <a:t>.(Passarinho, 2019)</a:t>
            </a:r>
          </a:p>
          <a:p>
            <a:r>
              <a:rPr lang="pt-BR" dirty="0"/>
              <a:t>O último rompimento foi uma barragem de </a:t>
            </a:r>
            <a:r>
              <a:rPr lang="pt-BR" b="1" dirty="0"/>
              <a:t>baixo risco</a:t>
            </a:r>
            <a:r>
              <a:rPr lang="pt-BR" dirty="0"/>
              <a:t>. </a:t>
            </a:r>
          </a:p>
          <a:p>
            <a:r>
              <a:rPr lang="pt-BR" dirty="0"/>
              <a:t>O país ocupa </a:t>
            </a:r>
            <a:r>
              <a:rPr lang="pt-BR" b="1" dirty="0"/>
              <a:t>1º</a:t>
            </a:r>
            <a:r>
              <a:rPr lang="pt-BR" dirty="0"/>
              <a:t> e </a:t>
            </a:r>
            <a:r>
              <a:rPr lang="pt-BR" b="1" dirty="0"/>
              <a:t>2º</a:t>
            </a:r>
            <a:r>
              <a:rPr lang="pt-BR" dirty="0"/>
              <a:t> </a:t>
            </a:r>
            <a:r>
              <a:rPr lang="pt-BR" b="1" dirty="0"/>
              <a:t>lugar</a:t>
            </a:r>
            <a:r>
              <a:rPr lang="pt-BR" dirty="0"/>
              <a:t> nos maiores desastres com barragens. (Bastos, 2019)</a:t>
            </a:r>
          </a:p>
        </p:txBody>
      </p:sp>
    </p:spTree>
    <p:extLst>
      <p:ext uri="{BB962C8B-B14F-4D97-AF65-F5344CB8AC3E}">
        <p14:creationId xmlns:p14="http://schemas.microsoft.com/office/powerpoint/2010/main" val="24158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ALVOS: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/>
              <a:t>Mineradoras;</a:t>
            </a:r>
          </a:p>
          <a:p>
            <a:r>
              <a:rPr lang="pt-BR" dirty="0"/>
              <a:t>Empresas de Engenharia;</a:t>
            </a:r>
          </a:p>
          <a:p>
            <a:r>
              <a:rPr lang="pt-BR" dirty="0"/>
              <a:t>Engenheiros.</a:t>
            </a:r>
          </a:p>
        </p:txBody>
      </p:sp>
    </p:spTree>
    <p:extLst>
      <p:ext uri="{BB962C8B-B14F-4D97-AF65-F5344CB8AC3E}">
        <p14:creationId xmlns:p14="http://schemas.microsoft.com/office/powerpoint/2010/main" val="30210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Avaliações de Barragens</a:t>
            </a:r>
          </a:p>
          <a:p>
            <a:pPr lvl="1"/>
            <a:r>
              <a:rPr lang="pt-BR" dirty="0"/>
              <a:t>Mais assertivas;</a:t>
            </a:r>
          </a:p>
          <a:p>
            <a:pPr lvl="1"/>
            <a:r>
              <a:rPr lang="pt-BR" dirty="0"/>
              <a:t>Menor tempo para realização;</a:t>
            </a:r>
          </a:p>
          <a:p>
            <a:pPr lvl="1"/>
            <a:r>
              <a:rPr lang="pt-BR" dirty="0"/>
              <a:t>Maior frequência.</a:t>
            </a:r>
          </a:p>
        </p:txBody>
      </p:sp>
    </p:spTree>
    <p:extLst>
      <p:ext uri="{BB962C8B-B14F-4D97-AF65-F5344CB8AC3E}">
        <p14:creationId xmlns:p14="http://schemas.microsoft.com/office/powerpoint/2010/main" val="37889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Maior preservação das barragens</a:t>
            </a:r>
          </a:p>
          <a:p>
            <a:r>
              <a:rPr lang="pt-BR" dirty="0"/>
              <a:t>Redução de rompimentos</a:t>
            </a:r>
          </a:p>
          <a:p>
            <a:r>
              <a:rPr lang="pt-BR" dirty="0"/>
              <a:t>Redução de fatalidades por causas de desastres ambientais</a:t>
            </a:r>
          </a:p>
        </p:txBody>
      </p:sp>
    </p:spTree>
    <p:extLst>
      <p:ext uri="{BB962C8B-B14F-4D97-AF65-F5344CB8AC3E}">
        <p14:creationId xmlns:p14="http://schemas.microsoft.com/office/powerpoint/2010/main" val="29645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</a:t>
            </a:r>
            <a:endParaRPr lang="pt-BR" sz="4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7" y="1686390"/>
            <a:ext cx="8893002" cy="428718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54332" y="2928813"/>
            <a:ext cx="214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CAPTURAÇÃO DAS IMAGENS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707413" y="2911505"/>
            <a:ext cx="236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PROCESSAMENTO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36229" y="3007190"/>
            <a:ext cx="1897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APLICATIVO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58604" y="5431298"/>
            <a:ext cx="3115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AVALIAÇÕES DOS ENGENHEIROS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338924" y="3884685"/>
            <a:ext cx="71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95975" y="1582331"/>
            <a:ext cx="71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2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50331" y="1582331"/>
            <a:ext cx="71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3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836229" y="3829980"/>
            <a:ext cx="71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4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55520" y="1676568"/>
            <a:ext cx="71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719169" y="3918039"/>
            <a:ext cx="71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6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707413" y="5452561"/>
            <a:ext cx="3115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RESULTADOS DAS AVALIÇÕES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219093" y="5452561"/>
            <a:ext cx="2475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BARRAGEM VISTORIADAS</a:t>
            </a:r>
          </a:p>
        </p:txBody>
      </p:sp>
    </p:spTree>
    <p:extLst>
      <p:ext uri="{BB962C8B-B14F-4D97-AF65-F5344CB8AC3E}">
        <p14:creationId xmlns:p14="http://schemas.microsoft.com/office/powerpoint/2010/main" val="3374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1264</TotalTime>
  <Words>410</Words>
  <Application>Microsoft Office PowerPoint</Application>
  <PresentationFormat>Widescreen</PresentationFormat>
  <Paragraphs>122</Paragraphs>
  <Slides>24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Bahnschrift Light</vt:lpstr>
      <vt:lpstr>Calibri</vt:lpstr>
      <vt:lpstr>Century Gothic</vt:lpstr>
      <vt:lpstr>Times New Roman</vt:lpstr>
      <vt:lpstr>Trebuchet MS</vt:lpstr>
      <vt:lpstr>Trebuchet MS (Títulos)</vt:lpstr>
      <vt:lpstr>Wingdings 3</vt:lpstr>
      <vt:lpstr>Facetado</vt:lpstr>
      <vt:lpstr>Apresentação do PowerPoint</vt:lpstr>
      <vt:lpstr>PORQUE O APLICATIVO PEGASUS É NECESSÁRIO?</vt:lpstr>
      <vt:lpstr>BARRAGENS DA MINA DO ENGENHO</vt:lpstr>
      <vt:lpstr>AMEAÇA DE ROMPIMENTO</vt:lpstr>
      <vt:lpstr>ACONTECIMENTOS</vt:lpstr>
      <vt:lpstr>CLIENTES ALVOS:</vt:lpstr>
      <vt:lpstr>OBJETIVO</vt:lpstr>
      <vt:lpstr>BENEFÍCIOS</vt:lpstr>
      <vt:lpstr>PRODUTO</vt:lpstr>
      <vt:lpstr>CAPTAÇÃO DAS IMAGENS</vt:lpstr>
      <vt:lpstr>AVALIAÇÃO</vt:lpstr>
      <vt:lpstr>AVALIAÇÃO</vt:lpstr>
      <vt:lpstr>AVALIAÇÃO</vt:lpstr>
      <vt:lpstr>AVALIAÇÃO</vt:lpstr>
      <vt:lpstr>AVALIAÇÃO</vt:lpstr>
      <vt:lpstr>PROTÓTIPO</vt:lpstr>
      <vt:lpstr>Apresentação do PowerPoint</vt:lpstr>
      <vt:lpstr>PROTÓTIPO</vt:lpstr>
      <vt:lpstr>Apresentação do PowerPoint</vt:lpstr>
      <vt:lpstr>Apresentação do PowerPoint</vt:lpstr>
      <vt:lpstr>Apresentação do PowerPoint</vt:lpstr>
      <vt:lpstr>PRÓXIMOS PASSOS:</vt:lpstr>
      <vt:lpstr>EQUIPE PEGASUS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Henrique dos Santos</dc:creator>
  <cp:lastModifiedBy>Paulo Henrique</cp:lastModifiedBy>
  <cp:revision>70</cp:revision>
  <dcterms:created xsi:type="dcterms:W3CDTF">2019-04-12T16:50:05Z</dcterms:created>
  <dcterms:modified xsi:type="dcterms:W3CDTF">2019-06-17T03:01:48Z</dcterms:modified>
</cp:coreProperties>
</file>