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95" r:id="rId5"/>
    <p:sldId id="296" r:id="rId6"/>
    <p:sldId id="297" r:id="rId7"/>
    <p:sldId id="259" r:id="rId8"/>
    <p:sldId id="260" r:id="rId9"/>
    <p:sldId id="261" r:id="rId10"/>
    <p:sldId id="262" r:id="rId11"/>
    <p:sldId id="263" r:id="rId12"/>
    <p:sldId id="264" r:id="rId13"/>
    <p:sldId id="298" r:id="rId14"/>
    <p:sldId id="299" r:id="rId15"/>
    <p:sldId id="266" r:id="rId16"/>
    <p:sldId id="267" r:id="rId17"/>
    <p:sldId id="268" r:id="rId18"/>
    <p:sldId id="300" r:id="rId19"/>
    <p:sldId id="269" r:id="rId20"/>
    <p:sldId id="270" r:id="rId21"/>
    <p:sldId id="301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302" r:id="rId31"/>
    <p:sldId id="279" r:id="rId32"/>
    <p:sldId id="280" r:id="rId33"/>
    <p:sldId id="303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304" r:id="rId48"/>
    <p:sldId id="311" r:id="rId49"/>
    <p:sldId id="305" r:id="rId50"/>
    <p:sldId id="312" r:id="rId51"/>
    <p:sldId id="306" r:id="rId52"/>
    <p:sldId id="313" r:id="rId53"/>
    <p:sldId id="307" r:id="rId54"/>
    <p:sldId id="314" r:id="rId55"/>
    <p:sldId id="308" r:id="rId56"/>
    <p:sldId id="315" r:id="rId57"/>
    <p:sldId id="309" r:id="rId58"/>
    <p:sldId id="316" r:id="rId59"/>
    <p:sldId id="310" r:id="rId60"/>
    <p:sldId id="317" r:id="rId61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70" d="100"/>
          <a:sy n="70" d="100"/>
        </p:scale>
        <p:origin x="6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438C64C-5455-4557-9A37-15AD731CAB73}"/>
              </a:ext>
            </a:extLst>
          </p:cNvPr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C164C3B-CEF9-498C-BC61-3AE7A746E2A4}"/>
              </a:ext>
            </a:extLst>
          </p:cNvPr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6133B1A-148E-4A0C-8D9E-A571AFEFD2D2}"/>
              </a:ext>
            </a:extLst>
          </p:cNvPr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5C08CF7-4EE2-4283-AEE7-101A0C0BF2FA}"/>
              </a:ext>
            </a:extLst>
          </p:cNvPr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06B62CC-5DEF-4C0C-8DC7-EDED6BDBF4D3}"/>
              </a:ext>
            </a:extLst>
          </p:cNvPr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1AF46E2-660E-469F-8FF1-83D2A5552639}"/>
              </a:ext>
            </a:extLst>
          </p:cNvPr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E7975A0-A24B-4AD3-A976-7BD45D05FC06}"/>
              </a:ext>
            </a:extLst>
          </p:cNvPr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281A1EA-ED6C-4C9F-8590-D5A0067BD4B3}"/>
              </a:ext>
            </a:extLst>
          </p:cNvPr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5C3E3EC-F494-44FA-89AF-3702F06850BB}"/>
              </a:ext>
            </a:extLst>
          </p:cNvPr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5" name="Espaço Reservado para Data 27">
            <a:extLst>
              <a:ext uri="{FF2B5EF4-FFF2-40B4-BE49-F238E27FC236}">
                <a16:creationId xmlns:a16="http://schemas.microsoft.com/office/drawing/2014/main" id="{29EE5F1F-2CEB-48E1-9A4C-23DD4B6A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Espaço Reservado para Rodapé 16">
            <a:extLst>
              <a:ext uri="{FF2B5EF4-FFF2-40B4-BE49-F238E27FC236}">
                <a16:creationId xmlns:a16="http://schemas.microsoft.com/office/drawing/2014/main" id="{5314E468-D9FF-4AC2-AB80-43D91FC6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" name="Espaço Reservado para Número de Slide 28">
            <a:extLst>
              <a:ext uri="{FF2B5EF4-FFF2-40B4-BE49-F238E27FC236}">
                <a16:creationId xmlns:a16="http://schemas.microsoft.com/office/drawing/2014/main" id="{B4EACE1D-8068-49CE-A894-0545E918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C537AE-21AD-4283-8BB3-3FD069FF87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1238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7ECFC6F8-99DA-4475-8F64-CE4EEF58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FDE6BEC8-8A65-44F7-A13B-C77D2868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7F832923-2CA3-42ED-9B1D-9AC649F2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82E9B-172E-4574-9B72-AF2898F3341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9786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14304686-AB5E-4108-AB5E-8EA2F043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14EF5647-001E-4614-BD89-29E08BB5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3A338E5B-E520-43AF-8C9B-B4A905D6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72FFA-C64F-41FC-A761-A7F91144DB9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9685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A093B0E8-3285-4B86-8AA3-C234A236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6E9B9825-83CF-4A7A-AB91-383353E7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189E9A07-E1F4-467E-B09C-F4104127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D18AE-596A-4AE5-ABBD-E0C4176B937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250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17">
            <a:extLst>
              <a:ext uri="{FF2B5EF4-FFF2-40B4-BE49-F238E27FC236}">
                <a16:creationId xmlns:a16="http://schemas.microsoft.com/office/drawing/2014/main" id="{AC10708F-F60A-427A-AFA8-9B134F21EC9A}"/>
              </a:ext>
            </a:extLst>
          </p:cNvPr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/>
            <a:gdLst>
              <a:gd name="T0" fmla="*/ 0 w 2736"/>
              <a:gd name="T1" fmla="*/ 3648 h 3648"/>
              <a:gd name="T2" fmla="*/ 720 w 2736"/>
              <a:gd name="T3" fmla="*/ 2016 h 3648"/>
              <a:gd name="T4" fmla="*/ 2736 w 2736"/>
              <a:gd name="T5" fmla="*/ 0 h 3648"/>
              <a:gd name="T6" fmla="*/ 2736 w 2736"/>
              <a:gd name="T7" fmla="*/ 96 h 3648"/>
              <a:gd name="T8" fmla="*/ 744 w 2736"/>
              <a:gd name="T9" fmla="*/ 2038 h 3648"/>
              <a:gd name="T10" fmla="*/ 48 w 2736"/>
              <a:gd name="T11" fmla="*/ 3648 h 3648"/>
              <a:gd name="T12" fmla="*/ 0 w 2736"/>
              <a:gd name="T13" fmla="*/ 3648 h 36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6"/>
              <a:gd name="T22" fmla="*/ 0 h 3648"/>
              <a:gd name="T23" fmla="*/ 2736 w 2736"/>
              <a:gd name="T24" fmla="*/ 3648 h 36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0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Forma livre 18">
            <a:extLst>
              <a:ext uri="{FF2B5EF4-FFF2-40B4-BE49-F238E27FC236}">
                <a16:creationId xmlns:a16="http://schemas.microsoft.com/office/drawing/2014/main" id="{97B9AC72-EB6F-472E-B7F5-7D238FA0A2AE}"/>
              </a:ext>
            </a:extLst>
          </p:cNvPr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/>
            <a:gdLst>
              <a:gd name="T0" fmla="*/ 0 w 3504"/>
              <a:gd name="T1" fmla="*/ 4080 h 4128"/>
              <a:gd name="T2" fmla="*/ 0 w 3504"/>
              <a:gd name="T3" fmla="*/ 4128 h 4128"/>
              <a:gd name="T4" fmla="*/ 3504 w 3504"/>
              <a:gd name="T5" fmla="*/ 2640 h 4128"/>
              <a:gd name="T6" fmla="*/ 2880 w 3504"/>
              <a:gd name="T7" fmla="*/ 0 h 4128"/>
              <a:gd name="T8" fmla="*/ 2832 w 3504"/>
              <a:gd name="T9" fmla="*/ 0 h 4128"/>
              <a:gd name="T10" fmla="*/ 3465 w 3504"/>
              <a:gd name="T11" fmla="*/ 2619 h 4128"/>
              <a:gd name="T12" fmla="*/ 0 w 3504"/>
              <a:gd name="T13" fmla="*/ 4080 h 4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04"/>
              <a:gd name="T22" fmla="*/ 0 h 4128"/>
              <a:gd name="T23" fmla="*/ 3504 w 3504"/>
              <a:gd name="T24" fmla="*/ 4128 h 41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Forma livre 19">
            <a:extLst>
              <a:ext uri="{FF2B5EF4-FFF2-40B4-BE49-F238E27FC236}">
                <a16:creationId xmlns:a16="http://schemas.microsoft.com/office/drawing/2014/main" id="{0B09BDD5-943D-4C52-9270-98F189FC92C3}"/>
              </a:ext>
            </a:extLst>
          </p:cNvPr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7" name="Forma livre 20">
            <a:extLst>
              <a:ext uri="{FF2B5EF4-FFF2-40B4-BE49-F238E27FC236}">
                <a16:creationId xmlns:a16="http://schemas.microsoft.com/office/drawing/2014/main" id="{6301A76D-E352-4F91-A60B-7236BFBD352A}"/>
              </a:ext>
            </a:extLst>
          </p:cNvPr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8" name="Forma livre 23">
            <a:extLst>
              <a:ext uri="{FF2B5EF4-FFF2-40B4-BE49-F238E27FC236}">
                <a16:creationId xmlns:a16="http://schemas.microsoft.com/office/drawing/2014/main" id="{948B859A-2E81-44A9-B383-E3CBD91B5149}"/>
              </a:ext>
            </a:extLst>
          </p:cNvPr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" name="Forma livre 24">
            <a:extLst>
              <a:ext uri="{FF2B5EF4-FFF2-40B4-BE49-F238E27FC236}">
                <a16:creationId xmlns:a16="http://schemas.microsoft.com/office/drawing/2014/main" id="{6F9CD165-DF1F-4297-886E-C1229CC31904}"/>
              </a:ext>
            </a:extLst>
          </p:cNvPr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Forma livre 25">
            <a:extLst>
              <a:ext uri="{FF2B5EF4-FFF2-40B4-BE49-F238E27FC236}">
                <a16:creationId xmlns:a16="http://schemas.microsoft.com/office/drawing/2014/main" id="{249CBEFE-D157-4B86-B41B-4439FC450E48}"/>
              </a:ext>
            </a:extLst>
          </p:cNvPr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Forma livre 26">
            <a:extLst>
              <a:ext uri="{FF2B5EF4-FFF2-40B4-BE49-F238E27FC236}">
                <a16:creationId xmlns:a16="http://schemas.microsoft.com/office/drawing/2014/main" id="{5D5674A0-C5EF-4C18-A57A-3BFA10502C75}"/>
              </a:ext>
            </a:extLst>
          </p:cNvPr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Forma livre 27">
            <a:extLst>
              <a:ext uri="{FF2B5EF4-FFF2-40B4-BE49-F238E27FC236}">
                <a16:creationId xmlns:a16="http://schemas.microsoft.com/office/drawing/2014/main" id="{76B48881-DC67-450B-AD34-4EFE6393E16C}"/>
              </a:ext>
            </a:extLst>
          </p:cNvPr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Forma livre 28">
            <a:extLst>
              <a:ext uri="{FF2B5EF4-FFF2-40B4-BE49-F238E27FC236}">
                <a16:creationId xmlns:a16="http://schemas.microsoft.com/office/drawing/2014/main" id="{8903DF96-3479-449B-BFD3-9D67643B06E9}"/>
              </a:ext>
            </a:extLst>
          </p:cNvPr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Forma livre 29">
            <a:extLst>
              <a:ext uri="{FF2B5EF4-FFF2-40B4-BE49-F238E27FC236}">
                <a16:creationId xmlns:a16="http://schemas.microsoft.com/office/drawing/2014/main" id="{06057C8E-02C2-4569-9265-F3A2622EF7A0}"/>
              </a:ext>
            </a:extLst>
          </p:cNvPr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Forma livre 30">
            <a:extLst>
              <a:ext uri="{FF2B5EF4-FFF2-40B4-BE49-F238E27FC236}">
                <a16:creationId xmlns:a16="http://schemas.microsoft.com/office/drawing/2014/main" id="{C8AC33A7-22AC-42D1-84AA-C42CF8A5D2A4}"/>
              </a:ext>
            </a:extLst>
          </p:cNvPr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6" name="Forma livre 31">
            <a:extLst>
              <a:ext uri="{FF2B5EF4-FFF2-40B4-BE49-F238E27FC236}">
                <a16:creationId xmlns:a16="http://schemas.microsoft.com/office/drawing/2014/main" id="{53006753-4379-48A6-B717-76A513424AF8}"/>
              </a:ext>
            </a:extLst>
          </p:cNvPr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7" name="Forma livre 32">
            <a:extLst>
              <a:ext uri="{FF2B5EF4-FFF2-40B4-BE49-F238E27FC236}">
                <a16:creationId xmlns:a16="http://schemas.microsoft.com/office/drawing/2014/main" id="{3B63E5A3-CED0-463F-B4D0-C0C5B9DCA639}"/>
              </a:ext>
            </a:extLst>
          </p:cNvPr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8" name="Forma livre 33">
            <a:extLst>
              <a:ext uri="{FF2B5EF4-FFF2-40B4-BE49-F238E27FC236}">
                <a16:creationId xmlns:a16="http://schemas.microsoft.com/office/drawing/2014/main" id="{C3F8622C-B15A-44A0-B15D-CACD871C2C04}"/>
              </a:ext>
            </a:extLst>
          </p:cNvPr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911677A-EC23-466C-93FC-6895111681AF}"/>
              </a:ext>
            </a:extLst>
          </p:cNvPr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C412BFA-04F9-43A7-8B0C-63697E9BBE6C}"/>
              </a:ext>
            </a:extLst>
          </p:cNvPr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BF594FE-A7AF-4650-BB25-638422F428EA}"/>
              </a:ext>
            </a:extLst>
          </p:cNvPr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3B0EF79-83C3-4224-A862-D3B310044FA5}"/>
              </a:ext>
            </a:extLst>
          </p:cNvPr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598A1E7-0A2D-4896-8F8B-AC69CB5A46EB}"/>
              </a:ext>
            </a:extLst>
          </p:cNvPr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E3662E7-94E5-4292-8967-6127A25B93CC}"/>
              </a:ext>
            </a:extLst>
          </p:cNvPr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25" name="Espaço Reservado para Data 3">
            <a:extLst>
              <a:ext uri="{FF2B5EF4-FFF2-40B4-BE49-F238E27FC236}">
                <a16:creationId xmlns:a16="http://schemas.microsoft.com/office/drawing/2014/main" id="{46321FF2-D089-49BE-97F9-1252D1F2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6" name="Espaço Reservado para Rodapé 4">
            <a:extLst>
              <a:ext uri="{FF2B5EF4-FFF2-40B4-BE49-F238E27FC236}">
                <a16:creationId xmlns:a16="http://schemas.microsoft.com/office/drawing/2014/main" id="{6CE8D35B-7F5C-4290-B281-EBA77F40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C888CAA4-81FE-42F5-B32A-B093D5B9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989224-DF53-4279-BD90-84CB068F67B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3231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A798CB-CE12-422D-BD15-8D0022DB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C6F6A1-D947-44C9-998B-F715EC19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E3D0EE-9ED2-4239-97D5-4E100F76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EB58D7-29C9-4662-BBA7-5EF7A094661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9594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6058975-F62C-43DC-A969-C942D49015C2}"/>
              </a:ext>
            </a:extLst>
          </p:cNvPr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47F8B4F-B883-4C8F-9EE8-BC0BBE9AACE2}"/>
              </a:ext>
            </a:extLst>
          </p:cNvPr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18BDD17-A5D9-44AC-BC6B-A39F09C9025B}"/>
              </a:ext>
            </a:extLst>
          </p:cNvPr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A4E68F4-DF32-4941-A52F-FE4476D3B68F}"/>
              </a:ext>
            </a:extLst>
          </p:cNvPr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26ECBA7-C651-4DBD-A514-6648BA48277D}"/>
              </a:ext>
            </a:extLst>
          </p:cNvPr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B1A398F-BEE6-4920-B79D-8EEAAF8043F6}"/>
              </a:ext>
            </a:extLst>
          </p:cNvPr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F28AA5-7ACB-4EFD-9596-E9FA6892730B}"/>
              </a:ext>
            </a:extLst>
          </p:cNvPr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AE7FAE0-98C5-4B73-898F-0C24BEC47817}"/>
              </a:ext>
            </a:extLst>
          </p:cNvPr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ABA906B-77F2-46D9-B759-4051C3D3B3EF}"/>
              </a:ext>
            </a:extLst>
          </p:cNvPr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8FCEAC0-F6E5-44B3-9CD7-F7B5163914B8}"/>
              </a:ext>
            </a:extLst>
          </p:cNvPr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7" name="Espaço Reservado para Data 6">
            <a:extLst>
              <a:ext uri="{FF2B5EF4-FFF2-40B4-BE49-F238E27FC236}">
                <a16:creationId xmlns:a16="http://schemas.microsoft.com/office/drawing/2014/main" id="{E08F53DA-12A2-4CF7-9AF6-93F30853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Rodapé 7">
            <a:extLst>
              <a:ext uri="{FF2B5EF4-FFF2-40B4-BE49-F238E27FC236}">
                <a16:creationId xmlns:a16="http://schemas.microsoft.com/office/drawing/2014/main" id="{B93F004E-C309-4760-A8E5-00EFF254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" name="Espaço Reservado para Número de Slide 8">
            <a:extLst>
              <a:ext uri="{FF2B5EF4-FFF2-40B4-BE49-F238E27FC236}">
                <a16:creationId xmlns:a16="http://schemas.microsoft.com/office/drawing/2014/main" id="{544E67B2-65FD-4B75-A11C-B549319E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42EA86-E223-4271-9005-C8BDB13A00B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127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>
            <a:extLst>
              <a:ext uri="{FF2B5EF4-FFF2-40B4-BE49-F238E27FC236}">
                <a16:creationId xmlns:a16="http://schemas.microsoft.com/office/drawing/2014/main" id="{161E2D08-489C-471B-BDE4-8A63F9BB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52BC7973-8345-408A-A7CC-84E1016F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>
            <a:extLst>
              <a:ext uri="{FF2B5EF4-FFF2-40B4-BE49-F238E27FC236}">
                <a16:creationId xmlns:a16="http://schemas.microsoft.com/office/drawing/2014/main" id="{887F7D5D-11A5-4898-9F77-08444CB3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06EC3-CDED-4058-B537-12E0A28F831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8052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1EE618-D737-4E70-97F5-040D8EF5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86B81C-7EBE-44BA-985C-F525F0C1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174795-AD17-4790-BA2D-01E0F7F1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D10EE5-BBC7-4953-8088-5CB09E3931C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3166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2E252626-62A6-483A-BA5B-F84D0E17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2">
            <a:extLst>
              <a:ext uri="{FF2B5EF4-FFF2-40B4-BE49-F238E27FC236}">
                <a16:creationId xmlns:a16="http://schemas.microsoft.com/office/drawing/2014/main" id="{AB4127EA-864A-458D-BCDE-FBF65FC0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>
            <a:extLst>
              <a:ext uri="{FF2B5EF4-FFF2-40B4-BE49-F238E27FC236}">
                <a16:creationId xmlns:a16="http://schemas.microsoft.com/office/drawing/2014/main" id="{396C8E9F-9591-4E21-8CC8-05738AC1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66B2A-6F6A-4D07-9659-2C9AFD1792C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3704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1ABE644-BCE2-4A12-AD3B-90C8577EDBAB}"/>
              </a:ext>
            </a:extLst>
          </p:cNvPr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CC9C629-B2E5-483C-B728-24E98FABCBB8}"/>
              </a:ext>
            </a:extLst>
          </p:cNvPr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o 19">
            <a:extLst>
              <a:ext uri="{FF2B5EF4-FFF2-40B4-BE49-F238E27FC236}">
                <a16:creationId xmlns:a16="http://schemas.microsoft.com/office/drawing/2014/main" id="{984E7CE6-F056-42A6-A5E2-5143F47BECAF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02C152E6-FF71-4BCE-937C-5ED97090BB3F}"/>
                </a:ext>
              </a:extLst>
            </p:cNvPr>
            <p:cNvCxnSpPr/>
            <p:nvPr/>
          </p:nvCxnSpPr>
          <p:spPr>
            <a:xfrm rot="16200000">
              <a:off x="6663593" y="1298375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AAE8D4D1-D304-4DDF-A4B2-52460C973274}"/>
                </a:ext>
              </a:extLst>
            </p:cNvPr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06A73889-92BD-4BEF-B206-89C4BF3832B4}"/>
                </a:ext>
              </a:extLst>
            </p:cNvPr>
            <p:cNvCxnSpPr/>
            <p:nvPr/>
          </p:nvCxnSpPr>
          <p:spPr>
            <a:xfrm rot="5400000" flipH="1">
              <a:off x="6744513" y="1297400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25">
            <a:extLst>
              <a:ext uri="{FF2B5EF4-FFF2-40B4-BE49-F238E27FC236}">
                <a16:creationId xmlns:a16="http://schemas.microsoft.com/office/drawing/2014/main" id="{F49CE43E-9393-46A5-99C4-25F79E38D2C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CE2CCDDB-C38E-4C1F-B9CD-0368C4745D80}"/>
                </a:ext>
              </a:extLst>
            </p:cNvPr>
            <p:cNvCxnSpPr/>
            <p:nvPr/>
          </p:nvCxnSpPr>
          <p:spPr>
            <a:xfrm rot="16200000">
              <a:off x="6663593" y="1298375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ABE1EA5B-AD56-4C46-BBA4-29C939A630B7}"/>
                </a:ext>
              </a:extLst>
            </p:cNvPr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D3B1B5D4-3D31-4C1F-B252-9E00637B12E3}"/>
                </a:ext>
              </a:extLst>
            </p:cNvPr>
            <p:cNvCxnSpPr/>
            <p:nvPr/>
          </p:nvCxnSpPr>
          <p:spPr>
            <a:xfrm rot="5400000" flipH="1">
              <a:off x="6744513" y="1297400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29">
            <a:extLst>
              <a:ext uri="{FF2B5EF4-FFF2-40B4-BE49-F238E27FC236}">
                <a16:creationId xmlns:a16="http://schemas.microsoft.com/office/drawing/2014/main" id="{0F9C88F6-ADD9-443E-B165-7E7C34B4A1C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831D7FA3-1F70-4E8E-96F8-48EE936D5899}"/>
                </a:ext>
              </a:extLst>
            </p:cNvPr>
            <p:cNvCxnSpPr/>
            <p:nvPr/>
          </p:nvCxnSpPr>
          <p:spPr>
            <a:xfrm rot="16200000">
              <a:off x="6663592" y="1298373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148D420F-AAE0-4085-ACA3-613C780A787A}"/>
                </a:ext>
              </a:extLst>
            </p:cNvPr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B2830D6-3F06-4129-BB75-41005C1FDA35}"/>
                </a:ext>
              </a:extLst>
            </p:cNvPr>
            <p:cNvCxnSpPr/>
            <p:nvPr/>
          </p:nvCxnSpPr>
          <p:spPr>
            <a:xfrm rot="5400000" flipH="1">
              <a:off x="6744512" y="1297398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9" name="Espaço Reservado para Data 4">
            <a:extLst>
              <a:ext uri="{FF2B5EF4-FFF2-40B4-BE49-F238E27FC236}">
                <a16:creationId xmlns:a16="http://schemas.microsoft.com/office/drawing/2014/main" id="{35E330F0-5045-4EE8-88FF-E69B9084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" name="Espaço Reservado para Rodapé 5">
            <a:extLst>
              <a:ext uri="{FF2B5EF4-FFF2-40B4-BE49-F238E27FC236}">
                <a16:creationId xmlns:a16="http://schemas.microsoft.com/office/drawing/2014/main" id="{978C862E-AD3B-4194-9D2C-1409EF5C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" name="Espaço Reservado para Número de Slide 6">
            <a:extLst>
              <a:ext uri="{FF2B5EF4-FFF2-40B4-BE49-F238E27FC236}">
                <a16:creationId xmlns:a16="http://schemas.microsoft.com/office/drawing/2014/main" id="{1F21FCD4-21CB-4C84-AD7D-570089B7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1A943-6A55-440C-B003-FF464A045E4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7338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/>
            </a:gs>
            <a:gs pos="64999">
              <a:srgbClr val="000000"/>
            </a:gs>
            <a:gs pos="100000">
              <a:srgbClr val="5A77A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9FD8EC0-EE7B-41B8-9171-17007F28322D}"/>
              </a:ext>
            </a:extLst>
          </p:cNvPr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3F54005-570E-4B61-A571-7F544B38F748}"/>
              </a:ext>
            </a:extLst>
          </p:cNvPr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1010144-0EEB-40D5-8071-01CD5BA31EBC}"/>
              </a:ext>
            </a:extLst>
          </p:cNvPr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392F925-DA6F-46A7-9027-38C62FCBAEC0}"/>
              </a:ext>
            </a:extLst>
          </p:cNvPr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88869F9-6E30-4C62-8092-99101C343CF8}"/>
              </a:ext>
            </a:extLst>
          </p:cNvPr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C19555-B74A-4716-840A-C407F659B53D}"/>
              </a:ext>
            </a:extLst>
          </p:cNvPr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94B6CAE-8CFF-4CF9-9965-616E9811CBA0}"/>
              </a:ext>
            </a:extLst>
          </p:cNvPr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F44FB87-7D2D-473A-ADE9-60B2CACD7EB4}"/>
              </a:ext>
            </a:extLst>
          </p:cNvPr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4CF1219-6029-4356-AD61-060DFFD5D430}"/>
              </a:ext>
            </a:extLst>
          </p:cNvPr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Espaço Reservado para Título 21">
            <a:extLst>
              <a:ext uri="{FF2B5EF4-FFF2-40B4-BE49-F238E27FC236}">
                <a16:creationId xmlns:a16="http://schemas.microsoft.com/office/drawing/2014/main" id="{850D153F-3955-4245-91E9-772D992E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36" name="Espaço Reservado para Texto 12">
            <a:extLst>
              <a:ext uri="{FF2B5EF4-FFF2-40B4-BE49-F238E27FC236}">
                <a16:creationId xmlns:a16="http://schemas.microsoft.com/office/drawing/2014/main" id="{27DF47AB-2D7D-4E93-A4B3-130CE7525B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622423B1-E24A-4529-9F90-3CB1AE64B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D73E6-8ED7-429C-A4E8-4CD2A9E88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0A684404-7F42-4516-A78C-11A8277B3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8D2265D-D304-490A-9AF4-D511387BFC3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96" r:id="rId2"/>
    <p:sldLayoutId id="2147483702" r:id="rId3"/>
    <p:sldLayoutId id="2147483703" r:id="rId4"/>
    <p:sldLayoutId id="2147483704" r:id="rId5"/>
    <p:sldLayoutId id="2147483697" r:id="rId6"/>
    <p:sldLayoutId id="2147483705" r:id="rId7"/>
    <p:sldLayoutId id="2147483698" r:id="rId8"/>
    <p:sldLayoutId id="2147483706" r:id="rId9"/>
    <p:sldLayoutId id="2147483699" r:id="rId10"/>
    <p:sldLayoutId id="21474837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anose="05040102010807070707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C3168B0-7203-412A-9167-81C47542E7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1600" y="2204864"/>
            <a:ext cx="7772400" cy="1975104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800" dirty="0">
                <a:solidFill>
                  <a:schemeClr val="tx2">
                    <a:satMod val="200000"/>
                  </a:schemeClr>
                </a:solidFill>
              </a:rPr>
              <a:t>Aplicações Web I</a:t>
            </a:r>
            <a:br>
              <a:rPr lang="pt-BR" sz="4800" dirty="0">
                <a:solidFill>
                  <a:schemeClr val="tx2">
                    <a:satMod val="200000"/>
                  </a:schemeClr>
                </a:solidFill>
              </a:rPr>
            </a:br>
            <a:br>
              <a:rPr lang="pt-BR" sz="48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pt-BR" sz="6600" dirty="0">
                <a:solidFill>
                  <a:schemeClr val="tx2">
                    <a:satMod val="200000"/>
                  </a:schemeClr>
                </a:solidFill>
              </a:rPr>
              <a:t>CSS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667697E-9677-4F4D-AC5D-4FBEE17278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14400" y="2835275"/>
            <a:ext cx="7772400" cy="15081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F4F8E3C-7668-413A-96D1-EAF19CC94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Exemplo 2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FDF13D0-74D2-4C91-B551-34BF526D1A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>
                <a:solidFill>
                  <a:srgbClr val="FF0000"/>
                </a:solidFill>
              </a:rPr>
              <a:t>&lt;p style="font-size:10pt;color:red;"&gt;Este parágrafo foi definido com tamanho de fonte de 10pts e cor de texto vermelho. No meio deste texto uma palavra foi colocada em &lt;b style="font-size:120%;color:blue;"&gt;</a:t>
            </a:r>
            <a:r>
              <a:rPr lang="pt-BR" altLang="pt-BR" sz="3800" b="1">
                <a:solidFill>
                  <a:srgbClr val="0000FF"/>
                </a:solidFill>
              </a:rPr>
              <a:t>negrito</a:t>
            </a:r>
            <a:r>
              <a:rPr lang="pt-BR" altLang="pt-BR">
                <a:solidFill>
                  <a:srgbClr val="FF0000"/>
                </a:solidFill>
              </a:rPr>
              <a:t>&lt;/b&gt; mas foi alterada sua cor para azul e o tamanho de fonte aumentado em 20%.&lt;/p&gt;.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977DF28-7934-4077-8B1D-FD289669F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Sintaxe CSS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A3DE9E5-D5BB-4A23-BF2C-4882C69A2A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/>
              <a:t>A sintaxe CSS compoe-se de três partes: um seletor, uma propriedade e um valor.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 b="1"/>
              <a:t>selector {property: value}</a:t>
            </a:r>
            <a:endParaRPr lang="pt-BR" altLang="pt-BR" sz="2800"/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O </a:t>
            </a:r>
            <a:r>
              <a:rPr lang="pt-BR" altLang="pt-BR" sz="2800" b="1"/>
              <a:t>seletor</a:t>
            </a:r>
            <a:r>
              <a:rPr lang="pt-BR" altLang="pt-BR" sz="2800"/>
              <a:t> é o elemento/tag que definimos (maioria das vezes trata-se de uma tag HTML), a </a:t>
            </a:r>
            <a:r>
              <a:rPr lang="pt-BR" altLang="pt-BR" sz="2800" b="1"/>
              <a:t>propriedade</a:t>
            </a:r>
            <a:r>
              <a:rPr lang="pt-BR" altLang="pt-BR" sz="2800"/>
              <a:t> é o atributo que desejamos inserir para este elemento, e cada propriedade tem um </a:t>
            </a:r>
            <a:r>
              <a:rPr lang="pt-BR" altLang="pt-BR" sz="2800" b="1"/>
              <a:t>valor</a:t>
            </a:r>
            <a:r>
              <a:rPr lang="pt-BR" altLang="pt-BR" sz="2800"/>
              <a:t> atribuído. A propriedade e o valor são separados por dois pontos ":" e delimitados por chaves "{}"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FCD19E3-239C-4CE0-A274-6BBAEA8981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Sintaxe CSS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7D882AD-90DE-4E2F-A7E5-FD4AADE80C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Ex:</a:t>
            </a:r>
            <a:r>
              <a:rPr lang="pt-BR" altLang="pt-BR" b="1"/>
              <a:t> body {color: #000000}</a:t>
            </a:r>
            <a:endParaRPr lang="pt-BR" altLang="pt-BR"/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Se o valor tem múltiplas palavras ele deve ser colocado entre aspas "" : If the value is multiple words, put quotes around the value:</a:t>
            </a:r>
            <a:br>
              <a:rPr lang="pt-BR" altLang="pt-BR"/>
            </a:br>
            <a:endParaRPr lang="pt-BR" altLang="pt-BR"/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Ex:</a:t>
            </a:r>
            <a:r>
              <a:rPr lang="pt-BR" altLang="pt-BR" b="1"/>
              <a:t> p {font-family: "Comic Sans MS"}</a:t>
            </a:r>
            <a:endParaRPr lang="pt-BR" altLang="pt-BR"/>
          </a:p>
          <a:p>
            <a:pPr eaLnBrk="1" hangingPunct="1">
              <a:lnSpc>
                <a:spcPct val="90000"/>
              </a:lnSpc>
            </a:pPr>
            <a:endParaRPr lang="pt-BR" alt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0D15880-C23D-4979-9ACC-7D01747F1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Sintaxe CSS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31D791C-C284-481D-BCC4-BB71C7B822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2017713"/>
            <a:ext cx="7735888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Algumas aplicações de </a:t>
            </a:r>
            <a:r>
              <a:rPr lang="pt-BR" altLang="pt-BR" b="1"/>
              <a:t>CSS</a:t>
            </a:r>
            <a:r>
              <a:rPr lang="pt-BR" altLang="pt-BR"/>
              <a:t> exigem um conjunto maior de declarações, neste caso é aconselhável definir os seletores um em cada linha. Ex:</a:t>
            </a:r>
            <a:r>
              <a:rPr lang="pt-BR" altLang="pt-BR" b="1"/>
              <a:t> </a:t>
            </a:r>
            <a:endParaRPr lang="pt-BR" altLang="pt-BR"/>
          </a:p>
          <a:p>
            <a:pPr eaLnBrk="1" hangingPunct="1">
              <a:lnSpc>
                <a:spcPct val="90000"/>
              </a:lnSpc>
            </a:pPr>
            <a:r>
              <a:rPr lang="pt-BR" altLang="pt-BR" b="1"/>
              <a:t>p</a:t>
            </a:r>
            <a:br>
              <a:rPr lang="pt-BR" altLang="pt-BR" b="1"/>
            </a:br>
            <a:r>
              <a:rPr lang="pt-BR" altLang="pt-BR" b="1"/>
              <a:t>{</a:t>
            </a:r>
            <a:br>
              <a:rPr lang="pt-BR" altLang="pt-BR" b="1"/>
            </a:br>
            <a:r>
              <a:rPr lang="pt-BR" altLang="pt-BR" b="1"/>
              <a:t>text-align: center;</a:t>
            </a:r>
            <a:br>
              <a:rPr lang="pt-BR" altLang="pt-BR" b="1"/>
            </a:br>
            <a:r>
              <a:rPr lang="pt-BR" altLang="pt-BR" b="1"/>
              <a:t>color: black;</a:t>
            </a:r>
            <a:br>
              <a:rPr lang="pt-BR" altLang="pt-BR" b="1"/>
            </a:br>
            <a:r>
              <a:rPr lang="pt-BR" altLang="pt-BR" b="1"/>
              <a:t>font-family: arial</a:t>
            </a:r>
            <a:br>
              <a:rPr lang="pt-BR" altLang="pt-BR" b="1"/>
            </a:br>
            <a:r>
              <a:rPr lang="pt-BR" altLang="pt-BR" b="1"/>
              <a:t>}</a:t>
            </a:r>
            <a:endParaRPr lang="pt-BR" alt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C6C3A28-F1D3-4802-9685-7BE2983ED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Atributo class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5442472-2968-4C64-8457-552999B6F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Com o atributo "class" podemos definir diferentes estilos para um mesmo elemento. Por exemplo, se quiséssemos ter 2 tipos de parágrafos "&lt;p&gt;" em nosso documento HTML: um alinhado à direita e outro centralizado. Fazemos assim: styles: </a:t>
            </a:r>
            <a:br>
              <a:rPr lang="pt-BR" altLang="pt-BR"/>
            </a:br>
            <a:endParaRPr lang="pt-BR" alt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533188C-3C34-4354-A0D8-95DDDF098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Atributo class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5218914-3D68-4D18-B7A2-408533F2D1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/>
              <a:t>Ex: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 b="1"/>
              <a:t>p.right {text-align: right}</a:t>
            </a:r>
            <a:br>
              <a:rPr lang="pt-BR" altLang="pt-BR" sz="2800" b="1"/>
            </a:br>
            <a:r>
              <a:rPr lang="pt-BR" altLang="pt-BR" sz="2800" b="1"/>
              <a:t>p.center {text-align: center}</a:t>
            </a:r>
            <a:br>
              <a:rPr lang="pt-BR" altLang="pt-BR" sz="2800" b="1"/>
            </a:br>
            <a:endParaRPr lang="pt-BR" altLang="pt-BR" sz="2800"/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aplicando os estilos definidos na página HTML: 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 b="1"/>
              <a:t>&lt;p class="right"&gt;Este parágrafo está alinhado à direita&lt;/p&gt;</a:t>
            </a:r>
            <a:endParaRPr lang="pt-BR" altLang="pt-BR" sz="2800"/>
          </a:p>
          <a:p>
            <a:pPr eaLnBrk="1" hangingPunct="1">
              <a:lnSpc>
                <a:spcPct val="90000"/>
              </a:lnSpc>
            </a:pPr>
            <a:r>
              <a:rPr lang="pt-BR" altLang="pt-BR" sz="2800" b="1"/>
              <a:t>&lt;p class="center"&gt;Este outro parágrafo está centralizado&lt;/p&gt;</a:t>
            </a:r>
            <a:endParaRPr lang="pt-BR" altLang="pt-BR" sz="2800"/>
          </a:p>
          <a:p>
            <a:pPr eaLnBrk="1" hangingPunct="1">
              <a:lnSpc>
                <a:spcPct val="90000"/>
              </a:lnSpc>
            </a:pPr>
            <a:endParaRPr lang="pt-BR" altLang="pt-BR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6C446B6-4BAF-41A5-B34C-4E3AB9269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Atributo ID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371A912-2819-449D-973C-369CCEED4C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pt-BR" sz="2800"/>
              <a:t>Com o atributo ID podemos definir um estilo único para ser utilizado em muitos elementos.</a:t>
            </a: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pt-BR" sz="2800"/>
              <a:t>Ex: </a:t>
            </a: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pt-BR" sz="2800" b="1"/>
              <a:t>#right {text-align: right}</a:t>
            </a:r>
            <a:endParaRPr lang="pt-BR" sz="2800"/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pt-BR" sz="2800"/>
              <a:t>aplicando o estilo na página HTML :</a:t>
            </a: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pt-BR" sz="2800" b="1"/>
              <a:t>&lt;p id="right"&gt;Este parágrafo está alinhado à direita&lt;/p&gt;</a:t>
            </a:r>
            <a:br>
              <a:rPr lang="pt-BR" sz="2800" b="1"/>
            </a:br>
            <a:r>
              <a:rPr lang="pt-BR" sz="2800" b="1"/>
              <a:t>&lt;h3 id="right"&gt;Este header também ficará alinhado à direita&lt;/h3&gt;</a:t>
            </a:r>
            <a:endParaRPr lang="pt-BR" sz="2800"/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pt-BR" sz="2800"/>
              <a:t>Obs: o atributo ID deve ter valor único no documento.</a:t>
            </a: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endParaRPr lang="pt-BR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F20DFD0-3299-4DBC-B60E-EF4D33A56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Comentário no CSS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7A4C9D4-C72C-4923-8E9E-A7CDAB2336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Podemos inserir comentários entre as definições de estilos para melhor documentar a finalidade de cada uma delas. Este procedimento é extremamente saudável visto que provavelmente não lembraremos dos significados e aplicação dos estilos em um futuro próximo. </a:t>
            </a:r>
          </a:p>
          <a:p>
            <a:pPr eaLnBrk="1" hangingPunct="1"/>
            <a:r>
              <a:rPr lang="pt-BR" altLang="pt-BR" sz="2800"/>
              <a:t>O comentário irá ser ignorado pelo Browser. Ele começa com "/*", e termina com "*/" 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DB0FF6F-5953-4F86-B750-9011B53A9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Comentário no CSS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6740F30-ABD0-4036-888C-86115D2872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 b="1"/>
              <a:t>/* este é um comentário */</a:t>
            </a:r>
            <a:br>
              <a:rPr lang="pt-BR" altLang="pt-BR" sz="2800" b="1"/>
            </a:br>
            <a:endParaRPr lang="pt-BR" altLang="pt-BR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 b="1"/>
              <a:t>p</a:t>
            </a:r>
            <a:br>
              <a:rPr lang="pt-BR" altLang="pt-BR" sz="2800" b="1"/>
            </a:br>
            <a:r>
              <a:rPr lang="pt-BR" altLang="pt-BR" sz="2800" b="1"/>
              <a:t>{</a:t>
            </a:r>
            <a:br>
              <a:rPr lang="pt-BR" altLang="pt-BR" sz="2800" b="1"/>
            </a:br>
            <a:r>
              <a:rPr lang="pt-BR" altLang="pt-BR" sz="2800" b="1"/>
              <a:t>text-align: left;</a:t>
            </a:r>
            <a:br>
              <a:rPr lang="pt-BR" altLang="pt-BR" sz="2800" b="1"/>
            </a:br>
            <a:r>
              <a:rPr lang="pt-BR" altLang="pt-BR" sz="2800" b="1"/>
              <a:t>/* outro comentário */</a:t>
            </a:r>
            <a:br>
              <a:rPr lang="pt-BR" altLang="pt-BR" sz="2800" b="1"/>
            </a:br>
            <a:r>
              <a:rPr lang="pt-BR" altLang="pt-BR" sz="2800" b="1"/>
              <a:t>color: blue;</a:t>
            </a:r>
            <a:br>
              <a:rPr lang="pt-BR" altLang="pt-BR" sz="2800" b="1"/>
            </a:br>
            <a:r>
              <a:rPr lang="pt-BR" altLang="pt-BR" sz="2800" b="1"/>
              <a:t>font-family: verdana,arial,sans-serif</a:t>
            </a:r>
            <a:br>
              <a:rPr lang="pt-BR" altLang="pt-BR" sz="2800" b="1"/>
            </a:br>
            <a:r>
              <a:rPr lang="pt-BR" altLang="pt-BR" sz="2800" b="1"/>
              <a:t>}</a:t>
            </a:r>
            <a:endParaRPr lang="pt-BR" altLang="pt-BR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443DE26-872B-464E-96DE-1ECFB41E8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Aplicando CSS a página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BD83673-98C5-48AB-A952-E3A86F80BE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b="1"/>
              <a:t>CSS</a:t>
            </a:r>
            <a:r>
              <a:rPr lang="pt-BR" altLang="pt-BR"/>
              <a:t> podem ser utilizados de três maneiras diferentes: </a:t>
            </a:r>
            <a:r>
              <a:rPr lang="pt-BR" altLang="pt-BR" b="1"/>
              <a:t>local</a:t>
            </a:r>
            <a:r>
              <a:rPr lang="pt-BR" altLang="pt-BR"/>
              <a:t> (modificando uma </a:t>
            </a:r>
            <a:r>
              <a:rPr lang="pt-BR" altLang="pt-BR" i="1"/>
              <a:t>tag</a:t>
            </a:r>
            <a:r>
              <a:rPr lang="pt-BR" altLang="pt-BR"/>
              <a:t> específica de uma página), </a:t>
            </a:r>
            <a:r>
              <a:rPr lang="pt-BR" altLang="pt-BR" b="1"/>
              <a:t>geral</a:t>
            </a:r>
            <a:r>
              <a:rPr lang="pt-BR" altLang="pt-BR"/>
              <a:t> (modificando determinados atributos para a toda a página) ou </a:t>
            </a:r>
            <a:r>
              <a:rPr lang="pt-BR" altLang="pt-BR" b="1"/>
              <a:t>global</a:t>
            </a:r>
            <a:r>
              <a:rPr lang="pt-BR" altLang="pt-BR"/>
              <a:t> (quando criamos um modelo que será aplicado a várias páginas simultaneamente).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DE322A1-EC40-484F-9CE2-CB66607FC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"Style sheets" ou "Folhas de Estilo"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2397508-96BE-4AB8-BBDC-CBC6E6935F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2017713"/>
            <a:ext cx="8040688" cy="4840287"/>
          </a:xfrm>
        </p:spPr>
        <p:txBody>
          <a:bodyPr/>
          <a:lstStyle/>
          <a:p>
            <a:pPr eaLnBrk="1" hangingPunct="1"/>
            <a:r>
              <a:rPr lang="pt-BR" altLang="pt-BR" b="1"/>
              <a:t>CSS</a:t>
            </a:r>
            <a:r>
              <a:rPr lang="pt-BR" altLang="pt-BR"/>
              <a:t> é um padrão recomendado pelo </a:t>
            </a:r>
            <a:r>
              <a:rPr lang="pt-BR" altLang="pt-BR" b="1"/>
              <a:t>W3C</a:t>
            </a:r>
            <a:r>
              <a:rPr lang="pt-BR" altLang="pt-BR"/>
              <a:t> para todos os browsers (World Wide Web Consortium é a entidade que cuida do desenvolvimento e padronização das tecnologias ligadas à Web). </a:t>
            </a:r>
          </a:p>
          <a:p>
            <a:pPr eaLnBrk="1" hangingPunct="1"/>
            <a:r>
              <a:rPr lang="pt-BR" altLang="pt-BR"/>
              <a:t>"Cascading Style sheets" ou "Folhas de Estilo Encadeadas" é uma tecnologia (linguagem) criada para definir estilos (cores, tipologia, posicionamento, etc ...)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CF9C65A-5F5A-470B-865E-8433F0463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Aplicando CSS a página - Local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87C634B-E5D2-418D-9424-A93A3DD428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i="1"/>
              <a:t>Style Sheet </a:t>
            </a:r>
            <a:r>
              <a:rPr lang="pt-BR" altLang="pt-BR"/>
              <a:t>pode modificar os atributos de uma única </a:t>
            </a:r>
            <a:r>
              <a:rPr lang="pt-BR" altLang="pt-BR" i="1"/>
              <a:t>tag</a:t>
            </a:r>
            <a:r>
              <a:rPr lang="pt-BR" altLang="pt-BR"/>
              <a:t> específica, em um determinado ponto de uma página.</a:t>
            </a:r>
          </a:p>
          <a:p>
            <a:pPr eaLnBrk="1" hangingPunct="1"/>
            <a:r>
              <a:rPr lang="pt-BR" altLang="pt-BR"/>
              <a:t>Os comandos em </a:t>
            </a:r>
            <a:r>
              <a:rPr lang="pt-BR" altLang="pt-BR" b="1"/>
              <a:t>CSS</a:t>
            </a:r>
            <a:r>
              <a:rPr lang="pt-BR" altLang="pt-BR"/>
              <a:t> aplicados localmente seguem a seguinte sintaxe:</a:t>
            </a:r>
          </a:p>
          <a:p>
            <a:pPr eaLnBrk="1" hangingPunct="1"/>
            <a:r>
              <a:rPr lang="pt-BR" altLang="pt-BR"/>
              <a:t>&lt;</a:t>
            </a:r>
            <a:r>
              <a:rPr lang="pt-BR" altLang="pt-BR" i="1"/>
              <a:t>tag</a:t>
            </a:r>
            <a:r>
              <a:rPr lang="pt-BR" altLang="pt-BR"/>
              <a:t> STYLE="</a:t>
            </a:r>
            <a:r>
              <a:rPr lang="pt-BR" altLang="pt-BR" i="1"/>
              <a:t>propriedade</a:t>
            </a:r>
            <a:r>
              <a:rPr lang="pt-BR" altLang="pt-BR"/>
              <a:t>:</a:t>
            </a:r>
            <a:r>
              <a:rPr lang="pt-BR" altLang="pt-BR" i="1"/>
              <a:t>valor</a:t>
            </a:r>
            <a:r>
              <a:rPr lang="pt-BR" altLang="pt-BR"/>
              <a:t>; </a:t>
            </a:r>
            <a:r>
              <a:rPr lang="pt-BR" altLang="pt-BR" i="1"/>
              <a:t>propriedade</a:t>
            </a:r>
            <a:r>
              <a:rPr lang="pt-BR" altLang="pt-BR"/>
              <a:t>, </a:t>
            </a:r>
            <a:r>
              <a:rPr lang="pt-BR" altLang="pt-BR" i="1"/>
              <a:t>valor</a:t>
            </a:r>
            <a:r>
              <a:rPr lang="pt-BR" altLang="pt-BR"/>
              <a:t>;"...&gt;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635246A-AFE2-4B30-99C5-B94CE9022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Aplicando CSS a página - Local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3B0D063-54B5-42FD-A39D-2C3F517B98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Pelo código HTML normal, o tamanho máximo de uma fonte que podemos obter é estipulado pela </a:t>
            </a:r>
            <a:r>
              <a:rPr lang="pt-BR" altLang="pt-BR" i="1"/>
              <a:t>tag</a:t>
            </a:r>
            <a:r>
              <a:rPr lang="pt-BR" altLang="pt-BR"/>
              <a:t> &lt;FONT&gt;. Utilizando o </a:t>
            </a:r>
            <a:r>
              <a:rPr lang="pt-BR" altLang="pt-BR" i="1"/>
              <a:t>CSS</a:t>
            </a:r>
            <a:r>
              <a:rPr lang="pt-BR" altLang="pt-BR"/>
              <a:t> podemos aumentar o tamanho com que as letras seriam tradicionalmente mostradas.</a:t>
            </a:r>
          </a:p>
          <a:p>
            <a:pPr eaLnBrk="1" hangingPunct="1"/>
            <a:r>
              <a:rPr lang="pt-BR" altLang="pt-BR"/>
              <a:t>&lt;FONT FACE="verdana,arial" SIZE="7"&gt;TEXTO&lt;/FONT&gt;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D9D3A95-5AA3-4AE6-9F04-73C55423C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Aplicando CSS a página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A695583-BE7A-4F99-97BE-0027EE27C8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/>
              <a:t>Introduzindo comandos de </a:t>
            </a:r>
            <a:r>
              <a:rPr lang="pt-BR" altLang="pt-BR" sz="2800" b="1"/>
              <a:t>CSS</a:t>
            </a:r>
            <a:r>
              <a:rPr lang="pt-BR" altLang="pt-BR" sz="2800"/>
              <a:t> na </a:t>
            </a:r>
            <a:r>
              <a:rPr lang="pt-BR" altLang="pt-BR" sz="2800" i="1"/>
              <a:t>tag</a:t>
            </a:r>
            <a:r>
              <a:rPr lang="pt-BR" altLang="pt-BR" sz="2800"/>
              <a:t> podemos modificar seus atributos para mostrar a frase com outra cor e em tamanho maior.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&lt;FONT style="font-size:50pt; color:red; line-height:30pt; font-family:verdana,arial;"&gt;TEXTO&lt;/FONT&gt;, 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Com o </a:t>
            </a:r>
            <a:r>
              <a:rPr lang="pt-BR" altLang="pt-BR" sz="2800" b="1"/>
              <a:t>CSS</a:t>
            </a:r>
            <a:r>
              <a:rPr lang="pt-BR" altLang="pt-BR" sz="2800"/>
              <a:t> não há limites para o tamanho da fonte. Ele pode ser definido em pontos, pixels e outras unidades.</a:t>
            </a:r>
          </a:p>
          <a:p>
            <a:pPr eaLnBrk="1" hangingPunct="1">
              <a:lnSpc>
                <a:spcPct val="90000"/>
              </a:lnSpc>
            </a:pPr>
            <a:endParaRPr lang="pt-BR" altLang="pt-BR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13C20FD-FC1B-4B46-8CB0-D44EB8CA6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Aplicando CSS a página-Geral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8ED95FA-2A40-48A5-B6AA-39E9BB390B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 comando STYLE no cabeçalho do documento, entre a </a:t>
            </a:r>
            <a:r>
              <a:rPr lang="pt-BR" altLang="pt-BR" i="1"/>
              <a:t>tag</a:t>
            </a:r>
            <a:r>
              <a:rPr lang="pt-BR" altLang="pt-BR"/>
              <a:t> HTML e a </a:t>
            </a:r>
            <a:r>
              <a:rPr lang="pt-BR" altLang="pt-BR" i="1"/>
              <a:t>tag</a:t>
            </a:r>
            <a:r>
              <a:rPr lang="pt-BR" altLang="pt-BR"/>
              <a:t> BODY, cria um modelo padrão de </a:t>
            </a:r>
            <a:r>
              <a:rPr lang="pt-BR" altLang="pt-BR" b="1"/>
              <a:t>CSS</a:t>
            </a:r>
            <a:r>
              <a:rPr lang="pt-BR" altLang="pt-BR"/>
              <a:t> que será aplicado a toda uma página e todo o conteúdo da página obedecerá as propriedades/valores definidas neste intervalo. Por exemplo: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4B70A12-ECC1-4E0F-A878-4E71EA156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Aplicando CSS a página-Geral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083A94A-54CF-4B42-8575-34277A60A8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/>
              <a:t>&lt;HTML&gt;</a:t>
            </a:r>
            <a:br>
              <a:rPr lang="pt-BR" altLang="pt-BR" sz="2800"/>
            </a:br>
            <a:r>
              <a:rPr lang="pt-BR" altLang="pt-BR" sz="2800"/>
              <a:t>&lt;TITLE&gt; ... &lt;/TITLE&gt;</a:t>
            </a:r>
            <a:br>
              <a:rPr lang="pt-BR" altLang="pt-BR" sz="2800"/>
            </a:br>
            <a:r>
              <a:rPr lang="pt-BR" altLang="pt-BR" sz="2800"/>
              <a:t>&lt;HEAD&gt;</a:t>
            </a:r>
            <a:br>
              <a:rPr lang="pt-BR" altLang="pt-BR" sz="2800"/>
            </a:br>
            <a:r>
              <a:rPr lang="pt-BR" altLang="pt-BR" sz="2800"/>
              <a:t>&lt;STYLE type="text/css"&gt;</a:t>
            </a:r>
            <a:br>
              <a:rPr lang="pt-BR" altLang="pt-BR" sz="2800"/>
            </a:br>
            <a:r>
              <a:rPr lang="pt-BR" altLang="pt-BR" sz="2800"/>
              <a:t>&lt;!--</a:t>
            </a:r>
            <a:br>
              <a:rPr lang="pt-BR" altLang="pt-BR" sz="2800"/>
            </a:br>
            <a:r>
              <a:rPr lang="pt-BR" altLang="pt-BR" sz="2800"/>
              <a:t>p {font: 12pt "Corrier, Times"; color: black}</a:t>
            </a:r>
            <a:br>
              <a:rPr lang="pt-BR" altLang="pt-BR" sz="2800"/>
            </a:br>
            <a:r>
              <a:rPr lang="pt-BR" altLang="pt-BR" sz="2800"/>
              <a:t>h1 {font: 15px "arial,verdana"; color: #00cc00}</a:t>
            </a:r>
            <a:br>
              <a:rPr lang="pt-BR" altLang="pt-BR" sz="2800"/>
            </a:br>
            <a:r>
              <a:rPr lang="pt-BR" altLang="pt-BR" sz="2800"/>
              <a:t>-- &gt;</a:t>
            </a:r>
            <a:br>
              <a:rPr lang="pt-BR" altLang="pt-BR" sz="2800"/>
            </a:br>
            <a:r>
              <a:rPr lang="pt-BR" altLang="pt-BR" sz="2800"/>
              <a:t>&lt;/STYLE&gt;</a:t>
            </a:r>
            <a:br>
              <a:rPr lang="pt-BR" altLang="pt-BR" sz="2800"/>
            </a:br>
            <a:r>
              <a:rPr lang="pt-BR" altLang="pt-BR" sz="2800"/>
              <a:t>&lt;/HEAD&gt;</a:t>
            </a:r>
            <a:br>
              <a:rPr lang="pt-BR" altLang="pt-BR" sz="2800"/>
            </a:br>
            <a:r>
              <a:rPr lang="pt-BR" altLang="pt-BR" sz="2800"/>
              <a:t>&lt;BODY&gt; ..... &lt;/BODY&gt; &lt;/HTML&gt;</a:t>
            </a:r>
          </a:p>
          <a:p>
            <a:pPr eaLnBrk="1" hangingPunct="1">
              <a:lnSpc>
                <a:spcPct val="90000"/>
              </a:lnSpc>
            </a:pPr>
            <a:endParaRPr lang="pt-BR" altLang="pt-BR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0AE2E52-DB96-43DF-A225-43FD60D80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Aplicando CSS a página-Geral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5BB2B1C-0511-4454-9781-3487E8BAC4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Obs: O que está dentro da </a:t>
            </a:r>
            <a:r>
              <a:rPr lang="pt-BR" altLang="pt-BR" i="1"/>
              <a:t>tag</a:t>
            </a:r>
            <a:r>
              <a:rPr lang="pt-BR" altLang="pt-BR"/>
              <a:t> STYLE aparece em comentário &lt;!-- --&gt;. Isso serve para evitar problemas com </a:t>
            </a:r>
            <a:r>
              <a:rPr lang="pt-BR" altLang="pt-BR" i="1"/>
              <a:t>browsers</a:t>
            </a:r>
            <a:r>
              <a:rPr lang="pt-BR" altLang="pt-BR"/>
              <a:t> que não suportam </a:t>
            </a:r>
            <a:r>
              <a:rPr lang="pt-BR" altLang="pt-BR" b="1"/>
              <a:t>CSS</a:t>
            </a:r>
            <a:r>
              <a:rPr lang="pt-BR" altLang="pt-BR"/>
              <a:t>. Estando entre comentários, os atributos funcionarão normalmente em browsers com capacidade para </a:t>
            </a:r>
            <a:r>
              <a:rPr lang="pt-BR" altLang="pt-BR" b="1"/>
              <a:t>CSS</a:t>
            </a:r>
            <a:r>
              <a:rPr lang="pt-BR" altLang="pt-BR"/>
              <a:t> e serão desprezados por </a:t>
            </a:r>
            <a:r>
              <a:rPr lang="pt-BR" altLang="pt-BR" i="1"/>
              <a:t>browsers</a:t>
            </a:r>
            <a:r>
              <a:rPr lang="pt-BR" altLang="pt-BR"/>
              <a:t> mais antigos.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5C144EC-CAEE-44DF-A5EA-1D4C6971A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Aplicando CSS a página-Global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D04B65B-9BE0-480F-A682-B29DAA75BA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Podemos criar um único modelo de </a:t>
            </a:r>
            <a:r>
              <a:rPr lang="pt-BR" altLang="pt-BR" i="1"/>
              <a:t>Style Sheets</a:t>
            </a:r>
            <a:r>
              <a:rPr lang="pt-BR" altLang="pt-BR"/>
              <a:t> para ser aplicado a múltiplas páginas. Para tanto, devemos construir um modelo separado de </a:t>
            </a:r>
            <a:r>
              <a:rPr lang="pt-BR" altLang="pt-BR" i="1"/>
              <a:t>Style Sheets</a:t>
            </a:r>
            <a:r>
              <a:rPr lang="pt-BR" altLang="pt-BR"/>
              <a:t> e salvá-lo em um arquivo de terminação </a:t>
            </a:r>
            <a:r>
              <a:rPr lang="pt-BR" altLang="pt-BR" b="1"/>
              <a:t>".css". </a:t>
            </a:r>
            <a:r>
              <a:rPr lang="pt-BR" altLang="pt-BR"/>
              <a:t>Esse modelo pode ser aplicado a qualquer página, apenas referindo-se ao arquivo ".css" no seu cabeçalho, como a seguir:</a:t>
            </a:r>
          </a:p>
          <a:p>
            <a:pPr eaLnBrk="1" hangingPunct="1">
              <a:lnSpc>
                <a:spcPct val="90000"/>
              </a:lnSpc>
            </a:pPr>
            <a:endParaRPr lang="pt-BR" alt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CAB6C37-7C19-4E30-A8A4-7C3F2EC63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Aplicando CSS a página-Global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9E6D6B1-4B76-4690-8A87-6DB39334C2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&lt;HEAD&gt;</a:t>
            </a:r>
            <a:br>
              <a:rPr lang="pt-BR" altLang="pt-BR"/>
            </a:br>
            <a:br>
              <a:rPr lang="pt-BR" altLang="pt-BR"/>
            </a:br>
            <a:r>
              <a:rPr lang="pt-BR" altLang="pt-BR"/>
              <a:t>&lt; </a:t>
            </a:r>
            <a:r>
              <a:rPr lang="pt-BR" altLang="pt-BR" b="1"/>
              <a:t>link</a:t>
            </a:r>
            <a:r>
              <a:rPr lang="pt-BR" altLang="pt-BR"/>
              <a:t> rel=stylesheet href="</a:t>
            </a:r>
            <a:r>
              <a:rPr lang="pt-BR" altLang="pt-BR" b="1"/>
              <a:t>exemplo1.css</a:t>
            </a:r>
            <a:r>
              <a:rPr lang="pt-BR" altLang="pt-BR"/>
              <a:t>" type="text/css"&gt;</a:t>
            </a:r>
            <a:br>
              <a:rPr lang="pt-BR" altLang="pt-BR"/>
            </a:br>
            <a:br>
              <a:rPr lang="pt-BR" altLang="pt-BR"/>
            </a:br>
            <a:r>
              <a:rPr lang="pt-BR" altLang="pt-BR"/>
              <a:t>&lt;/HEAD&gt;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C486B90-1005-44C1-9DCC-C802D9225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Aplicando CSS a página-Global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998BA54-2EBF-49BC-9B9F-64AB1E11DB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Outra maneira de aplicar o modelo </a:t>
            </a:r>
            <a:r>
              <a:rPr lang="pt-BR" altLang="pt-BR" b="1"/>
              <a:t>CSS</a:t>
            </a:r>
            <a:r>
              <a:rPr lang="pt-BR" altLang="pt-BR"/>
              <a:t> é importá-lo. A diferença do exemplo acima e importá-lo é que a segunda maneira permite acrescentar estilos na própria página que está editando, sem precisar alterar o modelo global (o arquivo .css). 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E8918BD-3894-42C6-BFE1-32A00FF03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Aplicando CSS a página-Global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2A44F38-E34C-4F22-97A8-8E1FE6987D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/>
              <a:t>&lt;HTML&gt;</a:t>
            </a:r>
            <a:br>
              <a:rPr lang="pt-BR" altLang="pt-BR" sz="2800"/>
            </a:br>
            <a:r>
              <a:rPr lang="pt-BR" altLang="pt-BR" sz="2800"/>
              <a:t>&lt;STYLE TYPE="text/css"&gt;</a:t>
            </a:r>
            <a:br>
              <a:rPr lang="pt-BR" altLang="pt-BR" sz="2800"/>
            </a:br>
            <a:r>
              <a:rPr lang="pt-BR" altLang="pt-BR" sz="2800"/>
              <a:t>&lt;!--</a:t>
            </a:r>
            <a:br>
              <a:rPr lang="pt-BR" altLang="pt-BR" sz="2800"/>
            </a:br>
            <a:r>
              <a:rPr lang="pt-BR" altLang="pt-BR" sz="2800"/>
              <a:t>@import url (exemplo1.css);</a:t>
            </a:r>
            <a:br>
              <a:rPr lang="pt-BR" altLang="pt-BR" sz="2800"/>
            </a:br>
            <a:r>
              <a:rPr lang="pt-BR" altLang="pt-BR" sz="2800"/>
              <a:t>B { font-family: arial; color:black; font-size:10px; }</a:t>
            </a:r>
            <a:br>
              <a:rPr lang="pt-BR" altLang="pt-BR" sz="2800"/>
            </a:br>
            <a:r>
              <a:rPr lang="pt-BR" altLang="pt-BR" sz="2800"/>
              <a:t>&lt;/STYLE&gt;</a:t>
            </a:r>
            <a:br>
              <a:rPr lang="pt-BR" altLang="pt-BR" sz="2800"/>
            </a:br>
            <a:r>
              <a:rPr lang="pt-BR" altLang="pt-BR" sz="2800"/>
              <a:t>&lt;HEAD&gt;</a:t>
            </a:r>
            <a:br>
              <a:rPr lang="pt-BR" altLang="pt-BR" sz="2800"/>
            </a:br>
            <a:r>
              <a:rPr lang="pt-BR" altLang="pt-BR" sz="2800"/>
              <a:t>&lt;TITLE&gt;Exemplo 1&lt;/TITLE&gt;</a:t>
            </a:r>
            <a:br>
              <a:rPr lang="pt-BR" altLang="pt-BR" sz="2800"/>
            </a:br>
            <a:r>
              <a:rPr lang="pt-BR" altLang="pt-BR" sz="2800"/>
              <a:t>&lt;/HEAD&gt;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60200BE-47DC-4BDD-ABBB-72AD2AF9E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Recomendações para o desenvolvedor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7EED2DC-B5A9-4747-A5BB-F3E173F9D2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Com </a:t>
            </a:r>
            <a:r>
              <a:rPr lang="pt-BR" altLang="pt-BR" b="1"/>
              <a:t>CSS</a:t>
            </a:r>
            <a:r>
              <a:rPr lang="pt-BR" altLang="pt-BR"/>
              <a:t> economiza-se tempo de criação e manutenção (isola os códigos de formatação aplicado a várias páginas HTML em um único arquivo ".css");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Reduz código de descritores HTML da página (tags);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os navegadores (browsers) carregam mais rápido;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FD7E1AC-BC0A-40CE-B104-61F2A5771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Aplicando CSS a página-Global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81D9B13-D438-43B3-A56D-2129AC5CAD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&lt;BODY&gt;</a:t>
            </a:r>
            <a:br>
              <a:rPr lang="pt-BR" altLang="pt-BR"/>
            </a:br>
            <a:r>
              <a:rPr lang="pt-BR" altLang="pt-BR"/>
              <a:t>&lt;P&gt;</a:t>
            </a:r>
            <a:br>
              <a:rPr lang="pt-BR" altLang="pt-BR"/>
            </a:br>
            <a:r>
              <a:rPr lang="pt-BR" altLang="pt-BR"/>
              <a:t>O texto segue o modelo de CSS exemplo1.css, mas os &lt;B&gt;</a:t>
            </a:r>
            <a:r>
              <a:rPr lang="pt-BR" altLang="pt-BR" b="1"/>
              <a:t>negritos serão alterados</a:t>
            </a:r>
            <a:r>
              <a:rPr lang="pt-BR" altLang="pt-BR"/>
              <a:t>&lt;/B&gt;.</a:t>
            </a:r>
            <a:br>
              <a:rPr lang="pt-BR" altLang="pt-BR"/>
            </a:br>
            <a:r>
              <a:rPr lang="pt-BR" altLang="pt-BR"/>
              <a:t>&lt;/P&gt;</a:t>
            </a:r>
            <a:br>
              <a:rPr lang="pt-BR" altLang="pt-BR"/>
            </a:br>
            <a:r>
              <a:rPr lang="pt-BR" altLang="pt-BR"/>
              <a:t>&lt;/BODY&gt;</a:t>
            </a:r>
            <a:br>
              <a:rPr lang="pt-BR" altLang="pt-BR"/>
            </a:br>
            <a:r>
              <a:rPr lang="pt-BR" altLang="pt-BR"/>
              <a:t>&lt;/HTML&gt;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723E112-9830-4E0B-9BC5-006A79198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Aplicando CSS a página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C70A219-5E11-4683-BD03-24B75A6864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b="1"/>
              <a:t>OBS:</a:t>
            </a:r>
            <a:r>
              <a:rPr lang="pt-BR" altLang="pt-BR"/>
              <a:t> No caso de uma mesma página ter mais de um estilo aplicado, para saber qual predominará deve-se adotar as regras de "cascata" citadas anteriormente.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FC4FE46-8A9E-44E9-95C8-1C5E6E8E0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Regras aplicadas em fontes 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43EB098-4AC4-48C1-892E-E345AC01F0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pt-BR" sz="2800" b="1"/>
              <a:t>font-family - </a:t>
            </a:r>
            <a:r>
              <a:rPr lang="pt-BR" sz="2800"/>
              <a:t>utilizado para indicar qual a fonte que uma </a:t>
            </a:r>
            <a:r>
              <a:rPr lang="pt-BR" sz="2800" i="1"/>
              <a:t>tag</a:t>
            </a:r>
            <a:r>
              <a:rPr lang="pt-BR" sz="2800"/>
              <a:t> ou documento HTML irá mostrar. De forma geral:</a:t>
            </a: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pt-BR" sz="2800"/>
              <a:t>P { font-family: Verdana, Arial, Helvetica }</a:t>
            </a: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pt-BR" sz="2800"/>
              <a:t>Neste exemplo, tudo o que estiver entre as </a:t>
            </a:r>
            <a:r>
              <a:rPr lang="pt-BR" sz="2800" i="1"/>
              <a:t>tag</a:t>
            </a:r>
            <a:r>
              <a:rPr lang="pt-BR" sz="2800"/>
              <a:t> &lt;P&gt; e &lt;/P&gt; no documento HTML será visualizado na fonte </a:t>
            </a:r>
            <a:r>
              <a:rPr lang="pt-BR" sz="2800" i="1"/>
              <a:t>Verdana</a:t>
            </a:r>
            <a:r>
              <a:rPr lang="pt-BR" sz="2800"/>
              <a:t>. A razão de definir mais de uma fonte deve-se ao fato de que nem todos os computadores possuem as mesmas fontes instaladas. No caso, se o computador não possuir a </a:t>
            </a:r>
            <a:r>
              <a:rPr lang="pt-BR" sz="2800" i="1"/>
              <a:t>Verdana</a:t>
            </a:r>
            <a:r>
              <a:rPr lang="pt-BR" sz="2800"/>
              <a:t> instalada, automaticamente passará para a </a:t>
            </a:r>
            <a:r>
              <a:rPr lang="pt-BR" sz="2800" i="1"/>
              <a:t>Arial</a:t>
            </a:r>
            <a:r>
              <a:rPr lang="pt-BR" sz="2800"/>
              <a:t>.</a:t>
            </a: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endParaRPr lang="pt-BR"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107899B-78F7-479E-98E6-9F3033E98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Regras aplicadas em fontes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A417470-9925-49FB-A6D3-AAE6CFFFE6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b="1"/>
              <a:t>font-size</a:t>
            </a:r>
            <a:r>
              <a:rPr lang="pt-BR" altLang="pt-BR"/>
              <a:t> - utilizado para definir o tamanho das fontes. Existem 3 formas para definição de tamanho:</a:t>
            </a:r>
          </a:p>
          <a:p>
            <a:pPr lvl="1" eaLnBrk="1" hangingPunct="1"/>
            <a:r>
              <a:rPr lang="pt-BR" altLang="pt-BR"/>
              <a:t>em pontos (pt), pixels (px), cm (cm) e outras unidades de medida; </a:t>
            </a:r>
          </a:p>
          <a:p>
            <a:pPr lvl="1" eaLnBrk="1" hangingPunct="1"/>
            <a:r>
              <a:rPr lang="pt-BR" altLang="pt-BR"/>
              <a:t>através de palavras-chave; </a:t>
            </a:r>
          </a:p>
          <a:p>
            <a:pPr lvl="1" eaLnBrk="1" hangingPunct="1"/>
            <a:r>
              <a:rPr lang="pt-BR" altLang="pt-BR"/>
              <a:t>em percentagem (%)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4166B29-C64D-4DEE-A911-C1633DB49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Regras aplicadas em fontes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96726EE-DB0D-4341-9D90-765F2FD9B6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b="1"/>
              <a:t>Ponto</a:t>
            </a:r>
            <a:r>
              <a:rPr lang="pt-BR" altLang="pt-BR"/>
              <a:t> - pode ser usada para definir o tamanho de um elemento em uma página HTML. Tem sido a medida mais utilizada na programação em </a:t>
            </a:r>
            <a:r>
              <a:rPr lang="pt-BR" altLang="pt-BR" b="1"/>
              <a:t>CSS</a:t>
            </a:r>
            <a:r>
              <a:rPr lang="pt-BR" altLang="pt-BR"/>
              <a:t> pois funcionam bem em todos os </a:t>
            </a:r>
            <a:r>
              <a:rPr lang="pt-BR" altLang="pt-BR" i="1"/>
              <a:t>browsers</a:t>
            </a:r>
            <a:r>
              <a:rPr lang="pt-BR" altLang="pt-BR"/>
              <a:t> e plataformas operacionais. </a:t>
            </a:r>
          </a:p>
          <a:p>
            <a:pPr eaLnBrk="1" hangingPunct="1"/>
            <a:r>
              <a:rPr lang="pt-BR" altLang="pt-BR"/>
              <a:t>Ex: </a:t>
            </a:r>
            <a:r>
              <a:rPr lang="pt-BR" altLang="pt-BR" b="1"/>
              <a:t>P { font-size: 20pt }</a:t>
            </a:r>
            <a:r>
              <a:rPr lang="pt-BR" altLang="pt-BR"/>
              <a:t> para pontos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48374DF-E3A1-4CCB-BE4F-5D2683294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Regras aplicadas em fontes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A20313E-6A87-4818-9616-6EED913554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b="1"/>
              <a:t>Pixel</a:t>
            </a:r>
            <a:r>
              <a:rPr lang="pt-BR" altLang="pt-BR"/>
              <a:t> é uma medida familiar aos </a:t>
            </a:r>
            <a:r>
              <a:rPr lang="pt-BR" altLang="pt-BR" i="1"/>
              <a:t>web designers</a:t>
            </a:r>
            <a:r>
              <a:rPr lang="pt-BR" altLang="pt-BR"/>
              <a:t>. Pode dar uma boa noção do tamanho que a fonte aparecerá na tela, mas infelizmente a utilização dessa medida tem causado problemas para na impressão das páginas em papel.</a:t>
            </a:r>
          </a:p>
          <a:p>
            <a:pPr eaLnBrk="1" hangingPunct="1"/>
            <a:r>
              <a:rPr lang="pt-BR" altLang="pt-BR" b="1"/>
              <a:t>B { font-size: 20px }</a:t>
            </a:r>
            <a:r>
              <a:rPr lang="pt-BR" altLang="pt-BR"/>
              <a:t> para pixels, por exemplo.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35A8927-B0A6-4951-9521-6EE291F59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Regras aplicadas em fontes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7F1232E-A103-498D-A4CB-177ECA743A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As unidades de medida que podem ser utilizadas são:</a:t>
            </a:r>
          </a:p>
          <a:p>
            <a:pPr lvl="1" eaLnBrk="1" hangingPunct="1"/>
            <a:r>
              <a:rPr lang="pt-BR" altLang="pt-BR"/>
              <a:t>pt: pontos </a:t>
            </a:r>
          </a:p>
          <a:p>
            <a:pPr lvl="1" eaLnBrk="1" hangingPunct="1"/>
            <a:r>
              <a:rPr lang="pt-BR" altLang="pt-BR"/>
              <a:t>px: pixels </a:t>
            </a:r>
          </a:p>
          <a:p>
            <a:pPr lvl="1" eaLnBrk="1" hangingPunct="1"/>
            <a:r>
              <a:rPr lang="pt-BR" altLang="pt-BR"/>
              <a:t>in: inches </a:t>
            </a:r>
          </a:p>
          <a:p>
            <a:pPr lvl="1" eaLnBrk="1" hangingPunct="1"/>
            <a:r>
              <a:rPr lang="pt-BR" altLang="pt-BR"/>
              <a:t>cm: centímetros </a:t>
            </a:r>
          </a:p>
          <a:p>
            <a:pPr lvl="1" eaLnBrk="1" hangingPunct="1"/>
            <a:r>
              <a:rPr lang="pt-BR" altLang="pt-BR"/>
              <a:t>mm: milímetros, e outras.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CAD0B55-1F8E-4668-BFB1-8054F1DE4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Regras aplicadas em fontes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0BC1F86-F87B-4117-B011-BCA675F900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z="2800" b="1"/>
              <a:t>Palavras-chave - </a:t>
            </a:r>
            <a:r>
              <a:rPr lang="pt-BR" altLang="pt-BR" sz="2800"/>
              <a:t>é outra maneira de determinar tamanhos de fonte em </a:t>
            </a:r>
            <a:r>
              <a:rPr lang="pt-BR" altLang="pt-BR" sz="2800" b="1"/>
              <a:t>CSS</a:t>
            </a:r>
            <a:r>
              <a:rPr lang="pt-BR" altLang="pt-BR" sz="2800"/>
              <a:t> :</a:t>
            </a:r>
          </a:p>
          <a:p>
            <a:pPr lvl="1" eaLnBrk="1" hangingPunct="1"/>
            <a:r>
              <a:rPr lang="pt-BR" altLang="pt-BR" sz="2400"/>
              <a:t>xx-small </a:t>
            </a:r>
          </a:p>
          <a:p>
            <a:pPr lvl="1" eaLnBrk="1" hangingPunct="1"/>
            <a:r>
              <a:rPr lang="pt-BR" altLang="pt-BR" sz="2400"/>
              <a:t>x-small </a:t>
            </a:r>
          </a:p>
          <a:p>
            <a:pPr lvl="1" eaLnBrk="1" hangingPunct="1"/>
            <a:r>
              <a:rPr lang="pt-BR" altLang="pt-BR" sz="2400"/>
              <a:t>small </a:t>
            </a:r>
          </a:p>
          <a:p>
            <a:pPr lvl="1" eaLnBrk="1" hangingPunct="1"/>
            <a:r>
              <a:rPr lang="pt-BR" altLang="pt-BR" sz="2400"/>
              <a:t>medium </a:t>
            </a:r>
          </a:p>
          <a:p>
            <a:pPr lvl="1" eaLnBrk="1" hangingPunct="1"/>
            <a:r>
              <a:rPr lang="pt-BR" altLang="pt-BR" sz="2400"/>
              <a:t>large </a:t>
            </a:r>
          </a:p>
          <a:p>
            <a:pPr lvl="1" eaLnBrk="1" hangingPunct="1"/>
            <a:r>
              <a:rPr lang="pt-BR" altLang="pt-BR" sz="2400"/>
              <a:t>x-large </a:t>
            </a:r>
          </a:p>
          <a:p>
            <a:pPr lvl="1" eaLnBrk="1" hangingPunct="1"/>
            <a:r>
              <a:rPr lang="pt-BR" altLang="pt-BR" sz="2400"/>
              <a:t>xx-large </a:t>
            </a:r>
          </a:p>
          <a:p>
            <a:pPr eaLnBrk="1" hangingPunct="1"/>
            <a:endParaRPr lang="pt-BR" altLang="pt-BR"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D86A976-0B32-4021-966A-CB2F92A45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Regras aplicadas em fontes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38AA1A4-17EC-4F54-BAC3-EDA3D3EDD5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 b="1"/>
              <a:t>Percentagem - </a:t>
            </a:r>
            <a:r>
              <a:rPr lang="pt-BR" altLang="pt-BR" sz="2800"/>
              <a:t>o tamanho das fontes também pode ser determinado segundo regras de percentagem: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P { font-size: 12pt }</a:t>
            </a:r>
            <a:br>
              <a:rPr lang="pt-BR" altLang="pt-BR" sz="2800"/>
            </a:br>
            <a:r>
              <a:rPr lang="pt-BR" altLang="pt-BR" sz="2800"/>
              <a:t>B { font-size: 150% }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No exemplo acima, todo o texto que estiver compreendido entre as </a:t>
            </a:r>
            <a:r>
              <a:rPr lang="pt-BR" altLang="pt-BR" sz="2800" i="1"/>
              <a:t>tags</a:t>
            </a:r>
            <a:r>
              <a:rPr lang="pt-BR" altLang="pt-BR" sz="2800"/>
              <a:t> &lt;P&gt; e &lt;/P&gt; no corpo da página será mostrados em 12 pontos, assim como todas as palavras em negrito (&lt;b&gt;) entre as duas </a:t>
            </a:r>
            <a:r>
              <a:rPr lang="pt-BR" altLang="pt-BR" sz="2800" i="1"/>
              <a:t>tags</a:t>
            </a:r>
            <a:r>
              <a:rPr lang="pt-BR" altLang="pt-BR" sz="2800"/>
              <a:t> serão apresentadas em um tamanho 50% maior.</a:t>
            </a:r>
          </a:p>
          <a:p>
            <a:pPr eaLnBrk="1" hangingPunct="1">
              <a:lnSpc>
                <a:spcPct val="90000"/>
              </a:lnSpc>
            </a:pPr>
            <a:endParaRPr lang="pt-BR" altLang="pt-BR"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AF16A3F-4C6D-4F42-9421-48C7F93A1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Regras aplicadas em fontes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847982A-B93F-472E-A4FE-0CFDA768E7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b="1"/>
              <a:t>font-weight</a:t>
            </a:r>
            <a:r>
              <a:rPr lang="pt-BR" altLang="pt-BR"/>
              <a:t> é o comando </a:t>
            </a:r>
            <a:r>
              <a:rPr lang="pt-BR" altLang="pt-BR" b="1"/>
              <a:t>CSS</a:t>
            </a:r>
            <a:r>
              <a:rPr lang="pt-BR" altLang="pt-BR"/>
              <a:t> que controla a propriedade bold (negrito) de uma </a:t>
            </a:r>
            <a:r>
              <a:rPr lang="pt-BR" altLang="pt-BR" i="1"/>
              <a:t>tag</a:t>
            </a:r>
            <a:r>
              <a:rPr lang="pt-BR" altLang="pt-BR"/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H1 { font-weight: bold }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No exemplo acima, todas as palavras da página que estiverem compreendidas entre as </a:t>
            </a:r>
            <a:r>
              <a:rPr lang="pt-BR" altLang="pt-BR" i="1"/>
              <a:t>tags</a:t>
            </a:r>
            <a:r>
              <a:rPr lang="pt-BR" altLang="pt-BR"/>
              <a:t> &lt;H1&gt; e &lt;/H1&gt; serão mostradas em negrito. </a:t>
            </a:r>
          </a:p>
          <a:p>
            <a:pPr eaLnBrk="1" hangingPunct="1">
              <a:lnSpc>
                <a:spcPct val="90000"/>
              </a:lnSpc>
            </a:pPr>
            <a:endParaRPr lang="pt-BR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749B736-1F07-4F86-8605-09A61607A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Recomendações para o desenvolvedor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B2BD369-493B-42F2-B20B-3AE8292924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2017713"/>
            <a:ext cx="7812088" cy="4002087"/>
          </a:xfrm>
        </p:spPr>
        <p:txBody>
          <a:bodyPr/>
          <a:lstStyle/>
          <a:p>
            <a:pPr eaLnBrk="1" hangingPunct="1"/>
            <a:r>
              <a:rPr lang="pt-BR" altLang="pt-BR"/>
              <a:t>maior eficiência no gerenciamento do layout;</a:t>
            </a:r>
          </a:p>
          <a:p>
            <a:pPr eaLnBrk="1" hangingPunct="1"/>
            <a:r>
              <a:rPr lang="pt-BR" altLang="pt-BR" b="1"/>
              <a:t>CSS</a:t>
            </a:r>
            <a:r>
              <a:rPr lang="pt-BR" altLang="pt-BR"/>
              <a:t> é simples pois descreve apenas estilos;</a:t>
            </a:r>
          </a:p>
          <a:p>
            <a:pPr eaLnBrk="1" hangingPunct="1"/>
            <a:r>
              <a:rPr lang="pt-BR" altLang="pt-BR"/>
              <a:t>Com recursos mais avançados de </a:t>
            </a:r>
            <a:r>
              <a:rPr lang="pt-BR" altLang="pt-BR" b="1"/>
              <a:t>CSS</a:t>
            </a:r>
            <a:r>
              <a:rPr lang="pt-BR" altLang="pt-BR"/>
              <a:t> pode-se conseguir um design sofisticado sem utilização de imagens e tabelas.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44E012C-158C-45DF-AAAB-7FEEF199C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Regras aplicadas em fontes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38E727E-7E5D-43D0-AA18-3AC7B9077F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b="1"/>
              <a:t>font-style</a:t>
            </a:r>
            <a:r>
              <a:rPr lang="pt-BR" altLang="pt-BR"/>
              <a:t> é o comando </a:t>
            </a:r>
            <a:r>
              <a:rPr lang="pt-BR" altLang="pt-BR" b="1"/>
              <a:t>CSS</a:t>
            </a:r>
            <a:r>
              <a:rPr lang="pt-BR" altLang="pt-BR"/>
              <a:t> que controla a propriedade italic de uma </a:t>
            </a:r>
            <a:r>
              <a:rPr lang="pt-BR" altLang="pt-BR" i="1"/>
              <a:t>tag</a:t>
            </a:r>
            <a:r>
              <a:rPr lang="pt-BR" altLang="pt-BR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H1 { font-style: italic }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No exemplo acima o browser irá procurar uma versão itálico da fonte para apresentar o texto compreendido entre as </a:t>
            </a:r>
            <a:r>
              <a:rPr lang="pt-BR" altLang="pt-BR" i="1"/>
              <a:t>tags</a:t>
            </a:r>
            <a:r>
              <a:rPr lang="pt-BR" altLang="pt-BR"/>
              <a:t> &lt;H1&gt; e&lt;/H1&gt;.  </a:t>
            </a:r>
          </a:p>
          <a:p>
            <a:pPr eaLnBrk="1" hangingPunct="1">
              <a:lnSpc>
                <a:spcPct val="90000"/>
              </a:lnSpc>
            </a:pPr>
            <a:endParaRPr lang="pt-BR" alt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C26693A-E750-491B-9A4C-711C9005C7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Regras aplicadas em fontes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1D5F2C1-64E6-4761-8FF0-30A92C3F48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b="1"/>
              <a:t>text-transform</a:t>
            </a:r>
            <a:r>
              <a:rPr lang="pt-BR" altLang="pt-BR"/>
              <a:t> serve para controlar os atributos maiúsculas e minúsculas de um texto: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P { text-transform: uppercase }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No exemplo, tudo o que estiver compreendido entre as </a:t>
            </a:r>
            <a:r>
              <a:rPr lang="pt-BR" altLang="pt-BR" i="1"/>
              <a:t>tags</a:t>
            </a:r>
            <a:r>
              <a:rPr lang="pt-BR" altLang="pt-BR"/>
              <a:t> &lt;P&gt; e &lt;/P&gt; será mostrado em maiúsculas </a:t>
            </a:r>
            <a:r>
              <a:rPr lang="pt-BR" altLang="pt-BR" b="1"/>
              <a:t>COMO NESTE EXEMPLO.</a:t>
            </a:r>
            <a:endParaRPr lang="pt-BR" altLang="pt-BR"/>
          </a:p>
          <a:p>
            <a:pPr eaLnBrk="1" hangingPunct="1">
              <a:lnSpc>
                <a:spcPct val="90000"/>
              </a:lnSpc>
            </a:pPr>
            <a:endParaRPr lang="pt-BR" altLang="pt-B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B009DA9-73D5-4123-BDCD-31A397177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Regras aplicadas em fontes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5343293-AF7B-4F19-964A-A1B49FFD64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b="1"/>
              <a:t>text-decoration - </a:t>
            </a:r>
            <a:r>
              <a:rPr lang="pt-BR" altLang="pt-BR"/>
              <a:t>serve para controlar o sublinhado das palavras.</a:t>
            </a:r>
          </a:p>
          <a:p>
            <a:pPr eaLnBrk="1" hangingPunct="1"/>
            <a:r>
              <a:rPr lang="pt-BR" altLang="pt-BR"/>
              <a:t>B { text-decoration: underline }</a:t>
            </a:r>
          </a:p>
          <a:p>
            <a:pPr eaLnBrk="1" hangingPunct="1"/>
            <a:r>
              <a:rPr lang="pt-BR" altLang="pt-BR"/>
              <a:t>No exemplo acima todas as palavras em negrito da página aparecerão também sublinhadas. 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FB74598-84E0-42C5-AB5C-49E4CF2F5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Regras aplicadas em fontes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EE099FD-AE58-4683-BAA5-0FBAC4E024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O mais interessante do comando </a:t>
            </a:r>
            <a:r>
              <a:rPr lang="pt-BR" altLang="pt-BR" sz="2800" b="1"/>
              <a:t>text-decoration</a:t>
            </a:r>
            <a:r>
              <a:rPr lang="pt-BR" altLang="pt-BR" sz="2800"/>
              <a:t> é que utilizando o atributo </a:t>
            </a:r>
            <a:r>
              <a:rPr lang="pt-BR" altLang="pt-BR" sz="2800" b="1"/>
              <a:t>none</a:t>
            </a:r>
            <a:r>
              <a:rPr lang="pt-BR" altLang="pt-BR" sz="2800"/>
              <a:t> podemos eliminar o sublinhado de um link. Como abaixo:</a:t>
            </a:r>
          </a:p>
          <a:p>
            <a:pPr eaLnBrk="1" hangingPunct="1"/>
            <a:r>
              <a:rPr lang="pt-BR" altLang="pt-BR" sz="2800"/>
              <a:t>&lt;style type="text/css"&gt;</a:t>
            </a:r>
            <a:br>
              <a:rPr lang="pt-BR" altLang="pt-BR" sz="2800"/>
            </a:br>
            <a:r>
              <a:rPr lang="pt-BR" altLang="pt-BR" sz="2800"/>
              <a:t>&lt;!--</a:t>
            </a:r>
            <a:br>
              <a:rPr lang="pt-BR" altLang="pt-BR" sz="2800"/>
            </a:br>
            <a:r>
              <a:rPr lang="pt-BR" altLang="pt-BR" sz="2800"/>
              <a:t>A { text-decoration: none }</a:t>
            </a:r>
            <a:br>
              <a:rPr lang="pt-BR" altLang="pt-BR" sz="2800"/>
            </a:br>
            <a:r>
              <a:rPr lang="pt-BR" altLang="pt-BR" sz="2800"/>
              <a:t>--&gt;</a:t>
            </a:r>
            <a:br>
              <a:rPr lang="pt-BR" altLang="pt-BR" sz="2800"/>
            </a:br>
            <a:r>
              <a:rPr lang="pt-BR" altLang="pt-BR" sz="2800"/>
              <a:t>&lt;/style&gt;</a:t>
            </a:r>
          </a:p>
          <a:p>
            <a:pPr eaLnBrk="1" hangingPunct="1"/>
            <a:endParaRPr lang="pt-BR" altLang="pt-BR" sz="2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5FB09D8-E8EA-4257-9140-8E76FED64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99306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200">
                <a:solidFill>
                  <a:schemeClr val="tx2">
                    <a:satMod val="200000"/>
                  </a:schemeClr>
                </a:solidFill>
              </a:rPr>
              <a:t>Regras aplicadas em parágrafos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E332D19-BCF1-47FF-ABD3-DC693996EB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z="2800" b="1"/>
              <a:t>line-height - </a:t>
            </a:r>
            <a:r>
              <a:rPr lang="pt-BR" altLang="pt-BR" sz="2800"/>
              <a:t>é o comando que controla o espaçamento entre as linhas de um texto. O espaço é definido pela distância entre a base das linhas de um texto. </a:t>
            </a:r>
          </a:p>
          <a:p>
            <a:pPr eaLnBrk="1" hangingPunct="1"/>
            <a:r>
              <a:rPr lang="pt-BR" altLang="pt-BR" sz="2800" b="1"/>
              <a:t>P { line-height: 14pt }</a:t>
            </a:r>
            <a:endParaRPr lang="pt-BR" altLang="pt-BR" sz="2800"/>
          </a:p>
          <a:p>
            <a:pPr eaLnBrk="1" hangingPunct="1"/>
            <a:r>
              <a:rPr lang="pt-BR" altLang="pt-BR" sz="2800"/>
              <a:t>Obs: as unidades de medida são as mesmas explicadas para o comando </a:t>
            </a:r>
            <a:r>
              <a:rPr lang="pt-BR" altLang="pt-BR" sz="2800" b="1"/>
              <a:t>font-size</a:t>
            </a:r>
            <a:r>
              <a:rPr lang="pt-BR" altLang="pt-BR" sz="2800"/>
              <a:t>: pt, px, in, cm, mm, pc, ex, em.</a:t>
            </a:r>
          </a:p>
          <a:p>
            <a:pPr eaLnBrk="1" hangingPunct="1"/>
            <a:endParaRPr lang="pt-BR" altLang="pt-BR"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A363DAF-37BD-45F5-BF88-C4B381879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200">
                <a:solidFill>
                  <a:schemeClr val="tx2">
                    <a:satMod val="200000"/>
                  </a:schemeClr>
                </a:solidFill>
              </a:rPr>
              <a:t>Regras aplicadas em parágrafos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538FF25-17B9-468D-B2D2-77F753AACE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b="1"/>
              <a:t>text-align </a:t>
            </a:r>
            <a:r>
              <a:rPr lang="pt-BR" altLang="pt-BR"/>
              <a:t>é a comando utilizado para o alinhamento de parágrafos em </a:t>
            </a:r>
            <a:r>
              <a:rPr lang="pt-BR" altLang="pt-BR" b="1"/>
              <a:t>CSS</a:t>
            </a:r>
            <a:r>
              <a:rPr lang="pt-BR" altLang="pt-BR"/>
              <a:t>. Ela só funciona em elementos que definam parágrafos, como &lt;P&gt;, &lt;H1&gt;, &lt;H2&gt;, &lt;BLOCKQUOTE&gt; e &lt;UL&gt;. Os valores que podem ser aplicados são: left, right, center e justify (justificado).</a:t>
            </a:r>
          </a:p>
          <a:p>
            <a:pPr eaLnBrk="1" hangingPunct="1"/>
            <a:r>
              <a:rPr lang="pt-BR" altLang="pt-BR" b="1"/>
              <a:t>P { text-align:justify }</a:t>
            </a:r>
            <a:endParaRPr lang="pt-BR" altLang="pt-BR"/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23A3043-F337-4EB3-9FE8-4506B4B57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200">
                <a:solidFill>
                  <a:schemeClr val="tx2">
                    <a:satMod val="200000"/>
                  </a:schemeClr>
                </a:solidFill>
              </a:rPr>
              <a:t>Regras aplicadas em parágrafos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CB50214-13B4-43D2-B7F4-FE7F58240C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b="1"/>
              <a:t>text-indent </a:t>
            </a:r>
            <a:r>
              <a:rPr lang="pt-BR" altLang="pt-BR"/>
              <a:t>é o comando que permite configurar o valor da indentação de um parágrafo. Também só funciona em elementos que definam parágrafos, como os descritos para o text-align.</a:t>
            </a:r>
          </a:p>
          <a:p>
            <a:pPr eaLnBrk="1" hangingPunct="1"/>
            <a:r>
              <a:rPr lang="pt-BR" altLang="pt-BR" b="1"/>
              <a:t>P { text-indent:40pt }</a:t>
            </a:r>
            <a:endParaRPr lang="pt-BR" altLang="pt-BR"/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78DBF3F-A64B-49A1-B696-7B391B611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Teste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F11D8C4-F0C8-4BFF-8622-0A55C9A20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b="1">
                <a:latin typeface="Verdana" panose="020B0604030504040204" pitchFamily="34" charset="0"/>
              </a:rPr>
              <a:t>1. Qual o significado de CSS?</a:t>
            </a: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a. Creative Style Sheets</a:t>
            </a: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b. Colorful Style Sheets</a:t>
            </a: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c. Cascading Style Sheets</a:t>
            </a: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d. Computer Style Sheets</a:t>
            </a:r>
            <a:r>
              <a:rPr lang="pt-BR" altLang="pt-BR"/>
              <a:t>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3B12189-EBBF-4C13-87B7-D9165F9DF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Teste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A1EF153-8797-4F74-8C19-70C71291E8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 b="1">
              <a:latin typeface="Verdana" panose="020B0604030504040204" pitchFamily="34" charset="0"/>
            </a:endParaRPr>
          </a:p>
          <a:p>
            <a:pPr eaLnBrk="1" hangingPunct="1"/>
            <a:r>
              <a:rPr lang="pt-BR" altLang="pt-BR" b="1">
                <a:latin typeface="Verdana" panose="020B0604030504040204" pitchFamily="34" charset="0"/>
              </a:rPr>
              <a:t>1. Qual o significado de CSS?</a:t>
            </a:r>
            <a:br>
              <a:rPr lang="pt-BR" altLang="pt-BR">
                <a:latin typeface="Verdana" panose="020B0604030504040204" pitchFamily="34" charset="0"/>
              </a:rPr>
            </a:b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c. Cascading Style Sheets</a:t>
            </a:r>
            <a:endParaRPr lang="pt-BR" altLang="pt-BR"/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E19C591-1D31-4466-A6B5-82ABAC2B7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Teste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571CF34-F668-4A49-8DE4-906C0A1634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b="1">
                <a:latin typeface="Verdana" panose="020B0604030504040204" pitchFamily="34" charset="0"/>
              </a:rPr>
              <a:t>2. Qual é a opção correta para referenciarmos um CSS externo?</a:t>
            </a: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 sz="2600">
                <a:latin typeface="Verdana" panose="020B0604030504040204" pitchFamily="34" charset="0"/>
              </a:rPr>
              <a:t>a. &lt;link rel="stylesheet" type="text/css" href="mystyle.css"&gt;</a:t>
            </a:r>
            <a:br>
              <a:rPr lang="pt-BR" altLang="pt-BR" sz="2600">
                <a:latin typeface="Verdana" panose="020B0604030504040204" pitchFamily="34" charset="0"/>
              </a:rPr>
            </a:br>
            <a:r>
              <a:rPr lang="pt-BR" altLang="pt-BR" sz="2600">
                <a:latin typeface="Verdana" panose="020B0604030504040204" pitchFamily="34" charset="0"/>
              </a:rPr>
              <a:t>b. &lt;style src="mystyle.css"&gt;</a:t>
            </a:r>
            <a:br>
              <a:rPr lang="pt-BR" altLang="pt-BR" sz="2600">
                <a:latin typeface="Verdana" panose="020B0604030504040204" pitchFamily="34" charset="0"/>
              </a:rPr>
            </a:br>
            <a:r>
              <a:rPr lang="pt-BR" altLang="pt-BR" sz="2600">
                <a:latin typeface="Verdana" panose="020B0604030504040204" pitchFamily="34" charset="0"/>
              </a:rPr>
              <a:t>c. &lt;stylesheet&gt;mystyle.css&lt;/stylesheet&gt;</a:t>
            </a:r>
            <a:endParaRPr lang="pt-BR" altLang="pt-BR" sz="2600"/>
          </a:p>
          <a:p>
            <a:pPr eaLnBrk="1" hangingPunct="1">
              <a:lnSpc>
                <a:spcPct val="90000"/>
              </a:lnSpc>
            </a:pPr>
            <a:endParaRPr lang="pt-BR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64E19A9-E3F9-49B7-BFDF-F536025E4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Ordem de prioridade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6B694E8-15ED-4A17-A05A-9EF50A3185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default </a:t>
            </a:r>
          </a:p>
          <a:p>
            <a:pPr eaLnBrk="1" hangingPunct="1"/>
            <a:r>
              <a:rPr lang="pt-BR" altLang="pt-BR"/>
              <a:t>do Browser </a:t>
            </a:r>
          </a:p>
          <a:p>
            <a:pPr eaLnBrk="1" hangingPunct="1"/>
            <a:r>
              <a:rPr lang="pt-BR" altLang="pt-BR"/>
              <a:t>CSS externo (arquivo ".css") </a:t>
            </a:r>
          </a:p>
          <a:p>
            <a:pPr eaLnBrk="1" hangingPunct="1"/>
            <a:r>
              <a:rPr lang="pt-BR" altLang="pt-BR"/>
              <a:t>CSS interno (dentro da tag &lt;head&gt;) </a:t>
            </a:r>
          </a:p>
          <a:p>
            <a:pPr eaLnBrk="1" hangingPunct="1"/>
            <a:r>
              <a:rPr lang="pt-BR" altLang="pt-BR"/>
              <a:t>Estilos inline (dentro do elemento HTML) 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4F354D60-A01E-4967-8253-244E71665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Teste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AEB07B2-D972-487E-9AF7-EE44C3E308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b="1">
                <a:latin typeface="Verdana" panose="020B0604030504040204" pitchFamily="34" charset="0"/>
              </a:rPr>
              <a:t>2. Qual é a opção correta para referenciarmos um CSS externo?</a:t>
            </a:r>
            <a:br>
              <a:rPr lang="pt-BR" altLang="pt-BR">
                <a:latin typeface="Verdana" panose="020B0604030504040204" pitchFamily="34" charset="0"/>
              </a:rPr>
            </a:b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 sz="2600">
                <a:latin typeface="Verdana" panose="020B0604030504040204" pitchFamily="34" charset="0"/>
              </a:rPr>
              <a:t>a. &lt;link rel="stylesheet" type="text/css" href="mystyle.css"&gt;</a:t>
            </a:r>
            <a:endParaRPr lang="pt-BR" altLang="pt-BR" sz="2600"/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5314C58-9BAC-4B94-9196-AC983033E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Teste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543D1BD-EC5D-435E-9815-9EBC1A2E59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b="1">
                <a:latin typeface="Verdana" panose="020B0604030504040204" pitchFamily="34" charset="0"/>
              </a:rPr>
              <a:t>3. Em que parte do documento HTML é correto referenciar um arquivo CSS externo?</a:t>
            </a: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a. At the top of the document</a:t>
            </a: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b. In the &lt;head&gt; section</a:t>
            </a: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c. In the &lt;body&gt; section</a:t>
            </a: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d. At the end of the document</a:t>
            </a:r>
            <a:endParaRPr lang="pt-BR" altLang="pt-BR"/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FD23E1F-4BA5-4703-B19A-5916C9AA6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Teste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21200C0-C230-4AAD-AF58-446E0D42D5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b="1">
                <a:latin typeface="Verdana" panose="020B0604030504040204" pitchFamily="34" charset="0"/>
              </a:rPr>
              <a:t>3. Em que parte do documento HTML é correto referenciar um arquivo CSS externo?</a:t>
            </a:r>
            <a:br>
              <a:rPr lang="pt-BR" altLang="pt-BR">
                <a:latin typeface="Verdana" panose="020B0604030504040204" pitchFamily="34" charset="0"/>
              </a:rPr>
            </a:b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b. In the &lt;head&gt; section</a:t>
            </a:r>
            <a:endParaRPr lang="pt-BR" altLang="pt-BR"/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10CAD9D-6D05-4885-8C53-28AA6CF0D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Teste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117673E-7A3B-4D8E-BD4C-4CC5827CA1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b="1">
                <a:latin typeface="Verdana" panose="020B0604030504040204" pitchFamily="34" charset="0"/>
              </a:rPr>
              <a:t>4. Qual tag HTML é utilizada para definir um CSS interno?</a:t>
            </a: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a. &lt;css&gt;</a:t>
            </a: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b. &lt;style&gt;</a:t>
            </a: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c. &lt;script&gt;</a:t>
            </a:r>
            <a:endParaRPr lang="pt-BR" altLang="pt-BR"/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FE580E6-A2FC-4902-A04A-9670E7533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Teste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58228EE-78A3-4D14-91DD-17B048ECE5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b="1">
                <a:latin typeface="Verdana" panose="020B0604030504040204" pitchFamily="34" charset="0"/>
              </a:rPr>
              <a:t>4. Qual tag HTML é utilizada para definir um CSS interno?</a:t>
            </a:r>
            <a:br>
              <a:rPr lang="pt-BR" altLang="pt-BR">
                <a:latin typeface="Verdana" panose="020B0604030504040204" pitchFamily="34" charset="0"/>
              </a:rPr>
            </a:b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b. &lt;style&gt;</a:t>
            </a:r>
            <a:endParaRPr lang="pt-BR" altLang="pt-BR"/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0F6EF5D-B4BA-427A-96FC-F78946485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Teste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8FC068F-DAF3-401E-93CC-6593728F23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b="1">
                <a:latin typeface="Verdana" panose="020B0604030504040204" pitchFamily="34" charset="0"/>
              </a:rPr>
              <a:t>5. Qual atributo HTML é utilizado para definir estilos inline?</a:t>
            </a: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a. Styles</a:t>
            </a: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b. Style</a:t>
            </a: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c. Font</a:t>
            </a: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d. class</a:t>
            </a:r>
            <a:endParaRPr lang="pt-BR" altLang="pt-BR"/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01C323B-6A4E-40F9-9E26-340DAD0D0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Teste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5FB104C-09B1-40E8-A24B-3A8B57EF98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b="1">
                <a:latin typeface="Verdana" panose="020B0604030504040204" pitchFamily="34" charset="0"/>
              </a:rPr>
              <a:t>5. Qual atributo HTML é utilizado para definir estilos inline?</a:t>
            </a:r>
            <a:br>
              <a:rPr lang="pt-BR" altLang="pt-BR">
                <a:latin typeface="Verdana" panose="020B0604030504040204" pitchFamily="34" charset="0"/>
              </a:rPr>
            </a:b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b. Style</a:t>
            </a:r>
            <a:endParaRPr lang="pt-BR" altLang="pt-BR"/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208BC60-D71F-4646-B503-6433300D3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Teste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F1B3BD2-436D-4CFA-B826-45B338307A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b="1">
                <a:latin typeface="Verdana" panose="020B0604030504040204" pitchFamily="34" charset="0"/>
              </a:rPr>
              <a:t>6. Qual é a sintaxe correta CSS?</a:t>
            </a: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a. {body;color:black}</a:t>
            </a: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b. body {color: black}</a:t>
            </a: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c. body:color=black</a:t>
            </a: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d. {body:color=black(body}</a:t>
            </a:r>
            <a:endParaRPr lang="pt-BR" altLang="pt-BR"/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AE94F83-B068-46BF-AEF2-0A2C28582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Teste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3F88B15-B2DC-4E41-9139-8FA323378A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b="1">
                <a:latin typeface="Verdana" panose="020B0604030504040204" pitchFamily="34" charset="0"/>
              </a:rPr>
              <a:t>6. Qual é a sintaxe correta CSS?</a:t>
            </a:r>
            <a:br>
              <a:rPr lang="pt-BR" altLang="pt-BR">
                <a:latin typeface="Verdana" panose="020B0604030504040204" pitchFamily="34" charset="0"/>
              </a:rPr>
            </a:b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b. body {color: black}</a:t>
            </a:r>
            <a:endParaRPr lang="pt-BR" altLang="pt-BR"/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44770CC-6772-41AF-A5E9-A397D0E1F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Teste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59625FC-13D9-4028-AF2D-62B2F5A2D6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b="1">
                <a:latin typeface="Verdana" panose="020B0604030504040204" pitchFamily="34" charset="0"/>
              </a:rPr>
              <a:t>7. Como inserir comentários no arquivo de CSS?</a:t>
            </a: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a. /* this is a comment */</a:t>
            </a: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b. ' this is a comment' </a:t>
            </a: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c. // this is a comment</a:t>
            </a: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d. // this is a comment //</a:t>
            </a:r>
            <a:endParaRPr lang="pt-BR" altLang="pt-BR"/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056F970-2F55-488C-BFEE-54FF4A5E4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Herança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073DFD1-2D34-4D48-8906-F2A2995684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Herança significa que você pode especificar estilos variados (</a:t>
            </a:r>
            <a:r>
              <a:rPr lang="pt-BR" altLang="pt-BR" i="1"/>
              <a:t>classes) </a:t>
            </a:r>
            <a:r>
              <a:rPr lang="pt-BR" altLang="pt-BR"/>
              <a:t>para cada elemento na página, e cada </a:t>
            </a:r>
            <a:r>
              <a:rPr lang="pt-BR" altLang="pt-BR" i="1"/>
              <a:t>classe</a:t>
            </a:r>
            <a:r>
              <a:rPr lang="pt-BR" altLang="pt-BR"/>
              <a:t> herdará algumas características de estilo de seu elemento básico ou de seu elemento pai na estrutura do documento HTML.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5693BC7D-935F-4314-8115-0E3B7BBB4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Teste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97D2FF3-24C9-4566-ABEF-D63F953C04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b="1">
                <a:latin typeface="Verdana" panose="020B0604030504040204" pitchFamily="34" charset="0"/>
              </a:rPr>
              <a:t>7. Como inserir comentários no arquivo de CSS?</a:t>
            </a:r>
            <a:br>
              <a:rPr lang="pt-BR" altLang="pt-BR">
                <a:latin typeface="Verdana" panose="020B0604030504040204" pitchFamily="34" charset="0"/>
              </a:rPr>
            </a:br>
            <a:br>
              <a:rPr lang="pt-BR" altLang="pt-BR">
                <a:latin typeface="Verdana" panose="020B0604030504040204" pitchFamily="34" charset="0"/>
              </a:rPr>
            </a:br>
            <a:r>
              <a:rPr lang="pt-BR" altLang="pt-BR">
                <a:latin typeface="Verdana" panose="020B0604030504040204" pitchFamily="34" charset="0"/>
              </a:rPr>
              <a:t>a. /* this is a comment */</a:t>
            </a:r>
            <a:endParaRPr lang="pt-BR" altLang="pt-BR"/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FCCC496-1749-4EDC-A41C-F4EEE9307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Exemplo 1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B377ACF-FD1C-45EC-B7B0-DBC39BBEAF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Para produzir um parágrafo básico, você deve usar simplesmente uma tag </a:t>
            </a:r>
            <a:r>
              <a:rPr lang="pt-BR" altLang="pt-BR" i="1"/>
              <a:t>&lt;p&gt;</a:t>
            </a:r>
            <a:r>
              <a:rPr lang="pt-BR" altLang="pt-BR"/>
              <a:t>, e para produzir o parágrafo pequeno e centralizado, você deve acrescentar o atributo </a:t>
            </a:r>
            <a:r>
              <a:rPr lang="pt-BR" altLang="pt-BR" i="1"/>
              <a:t>class=small</a:t>
            </a:r>
            <a:r>
              <a:rPr lang="pt-BR" altLang="pt-BR"/>
              <a:t> (</a:t>
            </a:r>
            <a:r>
              <a:rPr lang="pt-BR" altLang="pt-BR" i="1"/>
              <a:t>&lt;p class=small&gt;</a:t>
            </a:r>
            <a:r>
              <a:rPr lang="pt-BR" altLang="pt-BR"/>
              <a:t>). 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Os parágrafos na página que utilizarem </a:t>
            </a:r>
            <a:r>
              <a:rPr lang="pt-BR" altLang="pt-BR" i="1"/>
              <a:t>&lt;p class=small&gt;</a:t>
            </a:r>
            <a:r>
              <a:rPr lang="pt-BR" altLang="pt-BR"/>
              <a:t> herdarão os estilos </a:t>
            </a:r>
            <a:r>
              <a:rPr lang="pt-BR" altLang="pt-BR" i="1"/>
              <a:t>font-family, fontweight e color </a:t>
            </a:r>
            <a:r>
              <a:rPr lang="pt-BR" altLang="pt-BR"/>
              <a:t>definidos para a tag </a:t>
            </a:r>
            <a:r>
              <a:rPr lang="pt-BR" altLang="pt-BR" i="1"/>
              <a:t>&lt;p&gt;.</a:t>
            </a:r>
            <a:endParaRPr lang="pt-BR" altLang="pt-BR"/>
          </a:p>
          <a:p>
            <a:pPr eaLnBrk="1" hangingPunct="1">
              <a:lnSpc>
                <a:spcPct val="90000"/>
              </a:lnSpc>
            </a:pPr>
            <a:endParaRPr lang="pt-BR" alt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7413DD8-E1ED-4A22-882F-3DA943B6D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Exemplo 1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CEFFB60-24B3-408E-8E23-F4ADFAB8AB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752600"/>
            <a:ext cx="7812088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b="1"/>
              <a:t>P</a:t>
            </a:r>
            <a:r>
              <a:rPr lang="pt-BR" altLang="pt-BR"/>
              <a:t> {</a:t>
            </a:r>
            <a:br>
              <a:rPr lang="pt-BR" altLang="pt-BR"/>
            </a:br>
            <a:r>
              <a:rPr lang="pt-BR" altLang="pt-BR"/>
              <a:t>font-family: verdana,arial,sans-serif;</a:t>
            </a:r>
            <a:br>
              <a:rPr lang="pt-BR" altLang="pt-BR"/>
            </a:br>
            <a:r>
              <a:rPr lang="pt-BR" altLang="pt-BR"/>
              <a:t>font-weight: bold;</a:t>
            </a:r>
            <a:br>
              <a:rPr lang="pt-BR" altLang="pt-BR"/>
            </a:br>
            <a:r>
              <a:rPr lang="pt-BR" altLang="pt-BR"/>
              <a:t>font-size: 12pt;</a:t>
            </a:r>
            <a:br>
              <a:rPr lang="pt-BR" altLang="pt-BR"/>
            </a:br>
            <a:r>
              <a:rPr lang="pt-BR" altLang="pt-BR"/>
              <a:t>color: #00cc00;</a:t>
            </a:r>
            <a:br>
              <a:rPr lang="pt-BR" altLang="pt-BR"/>
            </a:br>
            <a:r>
              <a:rPr lang="pt-BR" altLang="pt-BR"/>
              <a:t>}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b="1"/>
              <a:t>P.small</a:t>
            </a:r>
            <a:br>
              <a:rPr lang="pt-BR" altLang="pt-BR"/>
            </a:br>
            <a:r>
              <a:rPr lang="pt-BR" altLang="pt-BR"/>
              <a:t>{</a:t>
            </a:r>
            <a:br>
              <a:rPr lang="pt-BR" altLang="pt-BR"/>
            </a:br>
            <a:r>
              <a:rPr lang="pt-BR" altLang="pt-BR"/>
              <a:t>font-size: 8pt;</a:t>
            </a:r>
            <a:br>
              <a:rPr lang="pt-BR" altLang="pt-BR"/>
            </a:br>
            <a:r>
              <a:rPr lang="pt-BR" altLang="pt-BR"/>
              <a:t>text-align: center;</a:t>
            </a:r>
            <a:br>
              <a:rPr lang="pt-BR" altLang="pt-BR"/>
            </a:br>
            <a:r>
              <a:rPr lang="pt-BR" altLang="pt-BR"/>
              <a:t>} </a:t>
            </a:r>
          </a:p>
          <a:p>
            <a:pPr eaLnBrk="1" hangingPunct="1">
              <a:lnSpc>
                <a:spcPct val="90000"/>
              </a:lnSpc>
            </a:pPr>
            <a:endParaRPr lang="pt-BR" alt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397F90C-3342-4502-AD72-FECB7AF21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2">
                    <a:satMod val="200000"/>
                  </a:schemeClr>
                </a:solidFill>
              </a:rPr>
              <a:t>Exemplo 2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FADF372-016B-4C84-84AB-2C1787165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 tag &lt;b&gt; herda a característica "font-size" da tag &lt;p&gt; pois é filha dentro da estrutura do HTML.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195</TotalTime>
  <Words>1979</Words>
  <Application>Microsoft Office PowerPoint</Application>
  <PresentationFormat>Apresentação na tela (4:3)</PresentationFormat>
  <Paragraphs>187</Paragraphs>
  <Slides>60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1" baseType="lpstr">
      <vt:lpstr>Metrô</vt:lpstr>
      <vt:lpstr>Aplicações Web I  CSS</vt:lpstr>
      <vt:lpstr>"Style sheets" ou "Folhas de Estilo" </vt:lpstr>
      <vt:lpstr>Recomendações para o desenvolvedor</vt:lpstr>
      <vt:lpstr>Recomendações para o desenvolvedor</vt:lpstr>
      <vt:lpstr>Ordem de prioridade</vt:lpstr>
      <vt:lpstr>Herança</vt:lpstr>
      <vt:lpstr>Exemplo 1</vt:lpstr>
      <vt:lpstr>Exemplo 1</vt:lpstr>
      <vt:lpstr>Exemplo 2</vt:lpstr>
      <vt:lpstr>Exemplo 2</vt:lpstr>
      <vt:lpstr>Sintaxe CSS</vt:lpstr>
      <vt:lpstr>Sintaxe CSS</vt:lpstr>
      <vt:lpstr>Sintaxe CSS</vt:lpstr>
      <vt:lpstr>Atributo class</vt:lpstr>
      <vt:lpstr>Atributo class</vt:lpstr>
      <vt:lpstr>Atributo ID</vt:lpstr>
      <vt:lpstr>Comentário no CSS</vt:lpstr>
      <vt:lpstr>Comentário no CSS</vt:lpstr>
      <vt:lpstr>Aplicando CSS a página</vt:lpstr>
      <vt:lpstr>Aplicando CSS a página - Local </vt:lpstr>
      <vt:lpstr>Aplicando CSS a página - Local</vt:lpstr>
      <vt:lpstr>Aplicando CSS a página</vt:lpstr>
      <vt:lpstr>Aplicando CSS a página-Geral</vt:lpstr>
      <vt:lpstr>Aplicando CSS a página-Geral</vt:lpstr>
      <vt:lpstr>Aplicando CSS a página-Geral</vt:lpstr>
      <vt:lpstr>Aplicando CSS a página-Global</vt:lpstr>
      <vt:lpstr>Aplicando CSS a página-Global</vt:lpstr>
      <vt:lpstr>Aplicando CSS a página-Global</vt:lpstr>
      <vt:lpstr>Aplicando CSS a página-Global</vt:lpstr>
      <vt:lpstr>Aplicando CSS a página-Global</vt:lpstr>
      <vt:lpstr>Aplicando CSS a página</vt:lpstr>
      <vt:lpstr>Regras aplicadas em fontes </vt:lpstr>
      <vt:lpstr>Regras aplicadas em fontes</vt:lpstr>
      <vt:lpstr>Regras aplicadas em fontes</vt:lpstr>
      <vt:lpstr>Regras aplicadas em fontes</vt:lpstr>
      <vt:lpstr>Regras aplicadas em fontes</vt:lpstr>
      <vt:lpstr>Regras aplicadas em fontes</vt:lpstr>
      <vt:lpstr>Regras aplicadas em fontes</vt:lpstr>
      <vt:lpstr>Regras aplicadas em fontes</vt:lpstr>
      <vt:lpstr>Regras aplicadas em fontes</vt:lpstr>
      <vt:lpstr>Regras aplicadas em fontes</vt:lpstr>
      <vt:lpstr>Regras aplicadas em fontes</vt:lpstr>
      <vt:lpstr>Regras aplicadas em fontes</vt:lpstr>
      <vt:lpstr>Regras aplicadas em parágrafos</vt:lpstr>
      <vt:lpstr>Regras aplicadas em parágrafos</vt:lpstr>
      <vt:lpstr>Regras aplicadas em parágrafos</vt:lpstr>
      <vt:lpstr>Teste</vt:lpstr>
      <vt:lpstr>Teste</vt:lpstr>
      <vt:lpstr>Teste</vt:lpstr>
      <vt:lpstr>Teste</vt:lpstr>
      <vt:lpstr>Teste</vt:lpstr>
      <vt:lpstr>Teste</vt:lpstr>
      <vt:lpstr>Teste</vt:lpstr>
      <vt:lpstr>Teste</vt:lpstr>
      <vt:lpstr>Teste</vt:lpstr>
      <vt:lpstr>Teste</vt:lpstr>
      <vt:lpstr>Teste</vt:lpstr>
      <vt:lpstr>Teste</vt:lpstr>
      <vt:lpstr>Teste</vt:lpstr>
      <vt:lpstr>Teste</vt:lpstr>
    </vt:vector>
  </TitlesOfParts>
  <Company>fb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CSS</dc:subject>
  <dc:creator>Márcio R. Rizzatto</dc:creator>
  <cp:lastModifiedBy>unifai</cp:lastModifiedBy>
  <cp:revision>14</cp:revision>
  <dcterms:created xsi:type="dcterms:W3CDTF">2004-04-23T03:08:32Z</dcterms:created>
  <dcterms:modified xsi:type="dcterms:W3CDTF">2019-06-07T20:39:58Z</dcterms:modified>
</cp:coreProperties>
</file>