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9" r:id="rId6"/>
    <p:sldId id="260" r:id="rId7"/>
    <p:sldId id="267" r:id="rId8"/>
    <p:sldId id="261" r:id="rId9"/>
    <p:sldId id="268" r:id="rId10"/>
    <p:sldId id="263" r:id="rId11"/>
    <p:sldId id="270" r:id="rId12"/>
    <p:sldId id="272" r:id="rId13"/>
    <p:sldId id="277" r:id="rId14"/>
    <p:sldId id="278" r:id="rId15"/>
    <p:sldId id="271" r:id="rId16"/>
    <p:sldId id="264" r:id="rId17"/>
    <p:sldId id="273" r:id="rId18"/>
    <p:sldId id="262" r:id="rId19"/>
    <p:sldId id="265" r:id="rId20"/>
    <p:sldId id="274" r:id="rId21"/>
    <p:sldId id="275" r:id="rId22"/>
    <p:sldId id="276" r:id="rId23"/>
    <p:sldId id="279" r:id="rId24"/>
    <p:sldId id="280" r:id="rId25"/>
    <p:sldId id="281" r:id="rId26"/>
    <p:sldId id="29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2" autoAdjust="0"/>
    <p:restoredTop sz="94660"/>
  </p:normalViewPr>
  <p:slideViewPr>
    <p:cSldViewPr snapToGrid="0">
      <p:cViewPr>
        <p:scale>
          <a:sx n="60" d="100"/>
          <a:sy n="60" d="100"/>
        </p:scale>
        <p:origin x="22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3618-BBD2-4D08-9A58-D68A78CBFC54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6B2A-7AAC-4C73-8FAD-628F964A5F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Desenho_vetorial" TargetMode="External"/><Relationship Id="rId2" Type="http://schemas.openxmlformats.org/officeDocument/2006/relationships/hyperlink" Target="http://pt.wikipedia.org/wiki/L%C3%ADngua_inglesa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527" y="1932854"/>
            <a:ext cx="9144000" cy="2387600"/>
          </a:xfrm>
        </p:spPr>
        <p:txBody>
          <a:bodyPr>
            <a:normAutofit/>
          </a:bodyPr>
          <a:lstStyle/>
          <a:p>
            <a:r>
              <a:rPr lang="pt-BR" sz="4900" i="1" dirty="0" smtClean="0"/>
              <a:t>Aplicações WEB I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8527" y="4704918"/>
            <a:ext cx="9144000" cy="165576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CSS e  HTML5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19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6830" y="301604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Inserindo uma Imagem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01697" y="1770079"/>
            <a:ext cx="8890111" cy="427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&lt;html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dirty="0" smtClean="0"/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&lt;head&gt;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endParaRPr lang="en-US" dirty="0">
              <a:solidFill>
                <a:schemeClr val="accent2"/>
              </a:solidFill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&lt;/head&gt;</a:t>
            </a:r>
            <a:endParaRPr lang="en-US" b="1" dirty="0">
              <a:solidFill>
                <a:schemeClr val="accent2"/>
              </a:solidFill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&lt;</a:t>
            </a:r>
            <a:r>
              <a:rPr lang="en-US" b="1" dirty="0">
                <a:solidFill>
                  <a:schemeClr val="accent1"/>
                </a:solidFill>
              </a:rPr>
              <a:t>body</a:t>
            </a:r>
            <a:r>
              <a:rPr lang="en-US" b="1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  </a:t>
            </a:r>
          </a:p>
          <a:p>
            <a:pPr algn="l"/>
            <a:endParaRPr lang="pt-BR" dirty="0" smtClean="0"/>
          </a:p>
          <a:p>
            <a:pPr algn="l"/>
            <a:r>
              <a:rPr lang="pt-BR" dirty="0" err="1" smtClean="0"/>
              <a:t>Saturday</a:t>
            </a:r>
            <a:r>
              <a:rPr lang="pt-BR" dirty="0" smtClean="0"/>
              <a:t> </a:t>
            </a:r>
            <a:r>
              <a:rPr lang="pt-BR" dirty="0"/>
              <a:t>Night </a:t>
            </a:r>
            <a:r>
              <a:rPr lang="pt-BR" dirty="0" err="1"/>
              <a:t>Fever</a:t>
            </a:r>
            <a:r>
              <a:rPr lang="pt-BR" dirty="0"/>
              <a:t>!! &lt;</a:t>
            </a:r>
            <a:r>
              <a:rPr lang="pt-BR" dirty="0" err="1"/>
              <a:t>br</a:t>
            </a:r>
            <a:r>
              <a:rPr lang="pt-BR" dirty="0" smtClean="0"/>
              <a:t>&gt;</a:t>
            </a:r>
          </a:p>
          <a:p>
            <a:pPr algn="l"/>
            <a:endParaRPr lang="pt-BR" dirty="0" smtClean="0"/>
          </a:p>
          <a:p>
            <a:pPr algn="l"/>
            <a:r>
              <a:rPr lang="en-US" dirty="0" smtClean="0"/>
              <a:t>&lt;</a:t>
            </a:r>
            <a:r>
              <a:rPr lang="en-US" dirty="0"/>
              <a:t>audio </a:t>
            </a:r>
            <a:r>
              <a:rPr lang="en-US" dirty="0" err="1" smtClean="0"/>
              <a:t>src</a:t>
            </a:r>
            <a:r>
              <a:rPr lang="en-US" dirty="0" smtClean="0"/>
              <a:t>=“mus.mp3” controls=“true” </a:t>
            </a:r>
            <a:r>
              <a:rPr lang="en-US" dirty="0" err="1" smtClean="0"/>
              <a:t>autoplay</a:t>
            </a:r>
            <a:r>
              <a:rPr lang="en-US" dirty="0" smtClean="0"/>
              <a:t>=“true”&gt; </a:t>
            </a:r>
          </a:p>
          <a:p>
            <a:pPr algn="l"/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  <a:endParaRPr lang="pt-BR" dirty="0"/>
          </a:p>
          <a:p>
            <a:pPr algn="l"/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=“img25.jpg”&gt;</a:t>
            </a:r>
            <a:endParaRPr lang="en-US" dirty="0"/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    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&lt;/</a:t>
            </a:r>
            <a:r>
              <a:rPr lang="en-US" b="1" dirty="0">
                <a:solidFill>
                  <a:schemeClr val="accent1"/>
                </a:solidFill>
              </a:rPr>
              <a:t>body&gt;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2022" y="2656770"/>
            <a:ext cx="4332112" cy="1325563"/>
          </a:xfrm>
        </p:spPr>
        <p:txBody>
          <a:bodyPr/>
          <a:lstStyle/>
          <a:p>
            <a:r>
              <a:rPr lang="pt-BR" dirty="0" smtClean="0"/>
              <a:t>Inserindo </a:t>
            </a:r>
            <a:r>
              <a:rPr lang="pt-BR" dirty="0"/>
              <a:t>u</a:t>
            </a:r>
            <a:r>
              <a:rPr lang="pt-BR" dirty="0" smtClean="0"/>
              <a:t>m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1697" y="369820"/>
            <a:ext cx="9884816" cy="66602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Inserindo um link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370812" y="2178756"/>
            <a:ext cx="8890111" cy="427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&lt;html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dirty="0" smtClean="0"/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&lt;head&gt;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endParaRPr lang="en-US" dirty="0">
              <a:solidFill>
                <a:schemeClr val="accent2"/>
              </a:solidFill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&lt;/head&gt;</a:t>
            </a:r>
            <a:endParaRPr lang="en-US" b="1" dirty="0">
              <a:solidFill>
                <a:schemeClr val="accent2"/>
              </a:solidFill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&lt;</a:t>
            </a:r>
            <a:r>
              <a:rPr lang="en-US" b="1" dirty="0">
                <a:solidFill>
                  <a:schemeClr val="accent1"/>
                </a:solidFill>
              </a:rPr>
              <a:t>body</a:t>
            </a:r>
            <a:r>
              <a:rPr lang="en-US" b="1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  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      Visite a Nossa &lt;a </a:t>
            </a:r>
            <a:r>
              <a:rPr lang="pt-BR" dirty="0" err="1" smtClean="0"/>
              <a:t>href</a:t>
            </a:r>
            <a:r>
              <a:rPr lang="pt-BR" dirty="0" smtClean="0"/>
              <a:t>=“http://www.fei.edu.br”&gt; Homepage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    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&lt;/</a:t>
            </a:r>
            <a:r>
              <a:rPr lang="en-US" b="1" dirty="0">
                <a:solidFill>
                  <a:schemeClr val="accent1"/>
                </a:solidFill>
              </a:rPr>
              <a:t>body&gt;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algn="l"/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61311" y="1145615"/>
            <a:ext cx="9884816" cy="923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Para inserir um link, você deve usar o elemento </a:t>
            </a:r>
            <a:r>
              <a:rPr lang="pt-BR" sz="3600" b="1" dirty="0" smtClean="0"/>
              <a:t>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660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2021" y="2656770"/>
            <a:ext cx="5043311" cy="1325563"/>
          </a:xfrm>
        </p:spPr>
        <p:txBody>
          <a:bodyPr/>
          <a:lstStyle/>
          <a:p>
            <a:r>
              <a:rPr lang="pt-BR" dirty="0" smtClean="0"/>
              <a:t>Inserindo uma Tabela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468" y="365126"/>
            <a:ext cx="9956800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Para inserir uma Tabela, use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&lt;</a:t>
            </a:r>
            <a:r>
              <a:rPr lang="pt-BR" b="1" dirty="0" err="1" smtClean="0">
                <a:solidFill>
                  <a:srgbClr val="FF0000"/>
                </a:solidFill>
              </a:rPr>
              <a:t>table</a:t>
            </a:r>
            <a:r>
              <a:rPr lang="pt-BR" b="1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, e as 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&lt;</a:t>
            </a:r>
            <a:r>
              <a:rPr lang="pt-BR" b="1" dirty="0" err="1" smtClean="0">
                <a:solidFill>
                  <a:srgbClr val="FF0000"/>
                </a:solidFill>
              </a:rPr>
              <a:t>tr</a:t>
            </a:r>
            <a:r>
              <a:rPr lang="pt-BR" b="1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FF0000"/>
                </a:solidFill>
              </a:rPr>
              <a:t>&lt;</a:t>
            </a:r>
            <a:r>
              <a:rPr lang="pt-BR" b="1" dirty="0" err="1" smtClean="0">
                <a:solidFill>
                  <a:srgbClr val="FF0000"/>
                </a:solidFill>
              </a:rPr>
              <a:t>td</a:t>
            </a:r>
            <a:r>
              <a:rPr lang="pt-BR" b="1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 para formatação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6712" y="2698045"/>
            <a:ext cx="57368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&lt;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/>
              <a:t> </a:t>
            </a:r>
            <a:r>
              <a:rPr lang="pt-BR" dirty="0" smtClean="0"/>
              <a:t>       &lt;</a:t>
            </a:r>
            <a:r>
              <a:rPr lang="pt-BR" dirty="0" err="1" smtClean="0"/>
              <a:t>td</a:t>
            </a:r>
            <a:r>
              <a:rPr lang="pt-BR" dirty="0" smtClean="0"/>
              <a:t>&gt;  Linha1-Coluna1 &lt;/</a:t>
            </a:r>
            <a:r>
              <a:rPr lang="pt-BR" dirty="0" err="1" smtClean="0"/>
              <a:t>td</a:t>
            </a:r>
            <a:r>
              <a:rPr lang="pt-BR" dirty="0" smtClean="0"/>
              <a:t>&gt; &lt;</a:t>
            </a:r>
            <a:r>
              <a:rPr lang="pt-BR" dirty="0" err="1" smtClean="0"/>
              <a:t>td</a:t>
            </a:r>
            <a:r>
              <a:rPr lang="pt-BR" dirty="0" smtClean="0"/>
              <a:t>&gt; Linha1-Coluna2  &lt;/</a:t>
            </a:r>
            <a:r>
              <a:rPr lang="pt-BR" dirty="0" err="1"/>
              <a:t>td</a:t>
            </a:r>
            <a:r>
              <a:rPr lang="pt-BR" dirty="0"/>
              <a:t>&gt;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r>
              <a:rPr lang="pt-BR" dirty="0"/>
              <a:t> </a:t>
            </a:r>
            <a:r>
              <a:rPr lang="pt-BR" dirty="0" smtClean="0"/>
              <a:t>  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td</a:t>
            </a:r>
            <a:r>
              <a:rPr lang="pt-BR" dirty="0"/>
              <a:t>&gt;  </a:t>
            </a:r>
            <a:r>
              <a:rPr lang="pt-BR" dirty="0" smtClean="0"/>
              <a:t>Linha2-Coluna1 </a:t>
            </a:r>
            <a:r>
              <a:rPr lang="pt-BR" dirty="0"/>
              <a:t>&lt;/</a:t>
            </a:r>
            <a:r>
              <a:rPr lang="pt-BR" dirty="0" err="1"/>
              <a:t>td</a:t>
            </a:r>
            <a:r>
              <a:rPr lang="pt-BR" dirty="0"/>
              <a:t>&gt; </a:t>
            </a:r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 Linha2-Coluna2  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&lt;/</a:t>
            </a:r>
            <a:r>
              <a:rPr lang="pt-BR" dirty="0" err="1"/>
              <a:t>tr</a:t>
            </a:r>
            <a:r>
              <a:rPr lang="pt-BR" dirty="0" smtClean="0"/>
              <a:t>&gt;</a:t>
            </a:r>
          </a:p>
          <a:p>
            <a:endParaRPr lang="pt-BR" dirty="0"/>
          </a:p>
          <a:p>
            <a:r>
              <a:rPr lang="pt-BR" dirty="0" smtClean="0"/>
              <a:t>&lt;/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65955" y="2178756"/>
            <a:ext cx="24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 seguinte código 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851422" y="2178756"/>
            <a:ext cx="347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Produz o seguinte efeito na página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7380" y="3806040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Linha1-Coluna1   Linha1-Coluna2</a:t>
            </a:r>
          </a:p>
          <a:p>
            <a:r>
              <a:rPr lang="pt-BR" dirty="0"/>
              <a:t>Linha1-Coluna1   Linha1-Coluna2</a:t>
            </a:r>
          </a:p>
        </p:txBody>
      </p:sp>
    </p:spTree>
    <p:extLst>
      <p:ext uri="{BB962C8B-B14F-4D97-AF65-F5344CB8AC3E}">
        <p14:creationId xmlns:p14="http://schemas.microsoft.com/office/powerpoint/2010/main" val="12524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6910" y="2735792"/>
            <a:ext cx="5619045" cy="1325563"/>
          </a:xfrm>
        </p:spPr>
        <p:txBody>
          <a:bodyPr/>
          <a:lstStyle/>
          <a:p>
            <a:r>
              <a:rPr lang="pt-BR" dirty="0" smtClean="0"/>
              <a:t>Adicionando Estética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6830" y="301604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Inserindo Formatação (como usar o CSS)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931719" y="1748391"/>
            <a:ext cx="10981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CSS  </a:t>
            </a:r>
            <a:r>
              <a:rPr lang="pt-BR" dirty="0" smtClean="0"/>
              <a:t>(</a:t>
            </a:r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heets </a:t>
            </a:r>
            <a:r>
              <a:rPr lang="pt-BR" dirty="0" smtClean="0"/>
              <a:t>) formata </a:t>
            </a:r>
            <a:r>
              <a:rPr lang="pt-BR" dirty="0"/>
              <a:t>a Informação que é entregue ao HTML. </a:t>
            </a:r>
            <a:r>
              <a:rPr lang="pt-BR" dirty="0" smtClean="0"/>
              <a:t> O CSS </a:t>
            </a:r>
            <a:r>
              <a:rPr lang="pt-BR" dirty="0"/>
              <a:t>lida com </a:t>
            </a:r>
            <a:r>
              <a:rPr lang="pt-BR" dirty="0" smtClean="0"/>
              <a:t>a ESTÈTICA de </a:t>
            </a:r>
            <a:r>
              <a:rPr lang="pt-BR" dirty="0"/>
              <a:t>uma página web. Usando CSS, você pode controlar a cor do texto, o estilo das fontes, o espaçamento entre parágrafos, como as colunas são dimensionadas e </a:t>
            </a:r>
            <a:r>
              <a:rPr lang="pt-BR" dirty="0" smtClean="0"/>
              <a:t>dispostas, como as </a:t>
            </a:r>
            <a:r>
              <a:rPr lang="pt-BR" dirty="0"/>
              <a:t>imagens de fundo ou cores são usadas, bem como uma variedade de outros </a:t>
            </a:r>
            <a:r>
              <a:rPr lang="pt-BR" dirty="0" smtClean="0"/>
              <a:t>efeitos especiais.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Todo esse controle via CSS  pode ser  descrito em um arquivo a parte, com extensão .</a:t>
            </a:r>
            <a:r>
              <a:rPr lang="pt-BR" dirty="0" err="1" smtClean="0"/>
              <a:t>css</a:t>
            </a:r>
            <a:r>
              <a:rPr lang="pt-BR" dirty="0" smtClean="0"/>
              <a:t>, que é chamado de dentro do marcador  &lt;</a:t>
            </a:r>
            <a:r>
              <a:rPr lang="pt-BR" dirty="0" err="1" smtClean="0"/>
              <a:t>head</a:t>
            </a:r>
            <a:r>
              <a:rPr lang="pt-BR" dirty="0" smtClean="0"/>
              <a:t>&gt; ... &lt;/</a:t>
            </a:r>
            <a:r>
              <a:rPr lang="pt-BR" dirty="0" err="1" smtClean="0"/>
              <a:t>head</a:t>
            </a:r>
            <a:r>
              <a:rPr lang="pt-BR" dirty="0" smtClean="0"/>
              <a:t>&gt;  do seu código.  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931719" y="4566228"/>
            <a:ext cx="10981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Portanto, o  CSS  está relacionado mais com a ESTÉTICA dos elementos que aparecerão na página do que com o seu</a:t>
            </a:r>
          </a:p>
          <a:p>
            <a:r>
              <a:rPr lang="pt-BR" dirty="0" smtClean="0"/>
              <a:t>conteúdo informativo.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6830" y="301604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 Sintaxe do CSS (Seletores)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551" y="1651251"/>
            <a:ext cx="1043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CSS é </a:t>
            </a:r>
            <a:r>
              <a:rPr lang="pt-BR" dirty="0" smtClean="0"/>
              <a:t>composto </a:t>
            </a:r>
            <a:r>
              <a:rPr lang="pt-BR" dirty="0"/>
              <a:t>por regras de estilo que são </a:t>
            </a:r>
            <a:r>
              <a:rPr lang="pt-BR" dirty="0" smtClean="0"/>
              <a:t>interpretadas </a:t>
            </a:r>
            <a:r>
              <a:rPr lang="pt-BR" dirty="0"/>
              <a:t>pelo </a:t>
            </a:r>
            <a:r>
              <a:rPr lang="pt-BR" dirty="0" smtClean="0"/>
              <a:t>seu navegador </a:t>
            </a:r>
            <a:r>
              <a:rPr lang="pt-BR" dirty="0"/>
              <a:t>e, em seguida, </a:t>
            </a:r>
            <a:r>
              <a:rPr lang="pt-BR" dirty="0" smtClean="0"/>
              <a:t>aplicadas </a:t>
            </a:r>
            <a:r>
              <a:rPr lang="pt-BR" dirty="0"/>
              <a:t>aos </a:t>
            </a:r>
            <a:endParaRPr lang="pt-BR" dirty="0" smtClean="0"/>
          </a:p>
          <a:p>
            <a:r>
              <a:rPr lang="pt-BR" dirty="0" smtClean="0"/>
              <a:t>elementos </a:t>
            </a:r>
            <a:r>
              <a:rPr lang="pt-BR" dirty="0"/>
              <a:t>correspondentes em </a:t>
            </a:r>
            <a:r>
              <a:rPr lang="pt-BR" dirty="0" smtClean="0"/>
              <a:t>sua página. </a:t>
            </a:r>
            <a:r>
              <a:rPr lang="pt-BR" dirty="0"/>
              <a:t>Uma regra de estilo é </a:t>
            </a:r>
            <a:r>
              <a:rPr lang="pt-BR" dirty="0" smtClean="0"/>
              <a:t>feita </a:t>
            </a:r>
            <a:r>
              <a:rPr lang="pt-BR" dirty="0"/>
              <a:t>de três partes: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5551" y="2620748"/>
            <a:ext cx="11674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Seletor ou Nome de Classe:</a:t>
            </a:r>
            <a:r>
              <a:rPr lang="pt-BR" dirty="0" smtClean="0"/>
              <a:t> </a:t>
            </a:r>
            <a:r>
              <a:rPr lang="pt-BR" dirty="0"/>
              <a:t>Um </a:t>
            </a:r>
            <a:r>
              <a:rPr lang="pt-BR" b="1" dirty="0"/>
              <a:t>seletor</a:t>
            </a:r>
            <a:r>
              <a:rPr lang="pt-BR" dirty="0"/>
              <a:t> é uma </a:t>
            </a:r>
            <a:r>
              <a:rPr lang="pt-BR" dirty="0" err="1"/>
              <a:t>tag</a:t>
            </a:r>
            <a:r>
              <a:rPr lang="pt-BR" dirty="0"/>
              <a:t> HTML na qual </a:t>
            </a:r>
            <a:r>
              <a:rPr lang="pt-BR" dirty="0" smtClean="0"/>
              <a:t>o estilo </a:t>
            </a:r>
            <a:r>
              <a:rPr lang="pt-BR" dirty="0"/>
              <a:t>será aplicado</a:t>
            </a:r>
            <a:r>
              <a:rPr lang="pt-BR" dirty="0" smtClean="0"/>
              <a:t>. Um </a:t>
            </a:r>
            <a:r>
              <a:rPr lang="pt-BR" b="1" dirty="0" smtClean="0"/>
              <a:t>Nome de Classe </a:t>
            </a:r>
            <a:r>
              <a:rPr lang="pt-BR" dirty="0" smtClean="0"/>
              <a:t>é um nome</a:t>
            </a:r>
          </a:p>
          <a:p>
            <a:r>
              <a:rPr lang="pt-BR" dirty="0" smtClean="0"/>
              <a:t>personalizado de um estilo, que inicia com um “.”(ponto) (ele pode ser aplicado em qualquer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r>
              <a:rPr lang="pt-BR" dirty="0" smtClean="0"/>
              <a:t>).</a:t>
            </a:r>
          </a:p>
          <a:p>
            <a:r>
              <a:rPr lang="pt-BR" dirty="0" smtClean="0"/>
              <a:t>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</a:t>
            </a:r>
            <a:r>
              <a:rPr lang="pt-BR" b="1" dirty="0" smtClean="0"/>
              <a:t>ropriedade</a:t>
            </a:r>
            <a:r>
              <a:rPr lang="pt-BR" b="1" dirty="0"/>
              <a:t>:</a:t>
            </a:r>
            <a:r>
              <a:rPr lang="pt-BR" dirty="0"/>
              <a:t> A propriedade é um tipo de atributo de </a:t>
            </a:r>
            <a:r>
              <a:rPr lang="pt-BR" dirty="0" err="1"/>
              <a:t>tag</a:t>
            </a:r>
            <a:r>
              <a:rPr lang="pt-BR" dirty="0"/>
              <a:t> HTML. Simplificando, todos os atributos HTML são </a:t>
            </a:r>
            <a:endParaRPr lang="pt-BR" dirty="0" smtClean="0"/>
          </a:p>
          <a:p>
            <a:r>
              <a:rPr lang="pt-BR" dirty="0" smtClean="0"/>
              <a:t>convertidos </a:t>
            </a:r>
            <a:r>
              <a:rPr lang="pt-BR" dirty="0"/>
              <a:t>em propriedades CSS. Eles poderiam ser a cor ou a beira </a:t>
            </a:r>
            <a:r>
              <a:rPr lang="pt-BR" dirty="0" smtClean="0"/>
              <a:t>etc.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Valor</a:t>
            </a:r>
            <a:r>
              <a:rPr lang="pt-BR" b="1" dirty="0"/>
              <a:t>:</a:t>
            </a:r>
            <a:r>
              <a:rPr lang="pt-BR" dirty="0"/>
              <a:t> Os valores são atribuídos às propriedades. Por </a:t>
            </a:r>
            <a:r>
              <a:rPr lang="pt-BR" dirty="0" smtClean="0"/>
              <a:t>exemplo, a </a:t>
            </a:r>
            <a:r>
              <a:rPr lang="pt-BR" dirty="0"/>
              <a:t>propriedade de cor pode ter valor de vermelho ou </a:t>
            </a:r>
            <a:endParaRPr lang="pt-BR" dirty="0" smtClean="0"/>
          </a:p>
          <a:p>
            <a:r>
              <a:rPr lang="pt-BR" dirty="0" smtClean="0"/>
              <a:t># </a:t>
            </a:r>
            <a:r>
              <a:rPr lang="pt-BR" dirty="0"/>
              <a:t>F1F1F1 etc.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5551" y="4887207"/>
            <a:ext cx="1043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Considerando essas três partes, a sintaxe de um código CSS fica assim:</a:t>
            </a:r>
          </a:p>
          <a:p>
            <a:endParaRPr lang="pt-BR" dirty="0"/>
          </a:p>
          <a:p>
            <a:r>
              <a:rPr lang="pt-BR" sz="2800" b="1" dirty="0" smtClean="0"/>
              <a:t>                                seletor {propriedade: valor}</a:t>
            </a:r>
          </a:p>
          <a:p>
            <a:r>
              <a:rPr lang="pt-BR" sz="2800" b="1" dirty="0"/>
              <a:t>p</a:t>
            </a:r>
            <a:r>
              <a:rPr lang="pt-BR" sz="2800" b="1" dirty="0" smtClean="0"/>
              <a:t>or exemplo:        </a:t>
            </a:r>
            <a:r>
              <a:rPr lang="pt-BR" sz="2800" b="1" dirty="0" err="1" smtClean="0"/>
              <a:t>p</a:t>
            </a:r>
            <a:r>
              <a:rPr lang="pt-BR" sz="2800" b="1" dirty="0" smtClean="0"/>
              <a:t> {color: </a:t>
            </a:r>
            <a:r>
              <a:rPr lang="pt-BR" sz="2800" b="1" dirty="0" err="1" smtClean="0"/>
              <a:t>red</a:t>
            </a:r>
            <a:r>
              <a:rPr lang="pt-BR" sz="2800" b="1" dirty="0" smtClean="0"/>
              <a:t>}</a:t>
            </a:r>
          </a:p>
          <a:p>
            <a:r>
              <a:rPr lang="pt-BR" sz="2800" b="1" dirty="0"/>
              <a:t>	</a:t>
            </a:r>
            <a:r>
              <a:rPr lang="pt-BR" sz="2800" b="1" dirty="0" smtClean="0"/>
              <a:t>	         .verde {color: </a:t>
            </a:r>
            <a:r>
              <a:rPr lang="pt-BR" sz="2800" b="1" dirty="0" err="1" smtClean="0"/>
              <a:t>green</a:t>
            </a:r>
            <a:r>
              <a:rPr lang="pt-BR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89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652" y="0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Como implementar e usar o CSS?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6818" y="1081864"/>
            <a:ext cx="10294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 trecho abaixo, o elemento link foi definido com os atributos </a:t>
            </a:r>
            <a:r>
              <a:rPr lang="pt-BR" dirty="0" err="1" smtClean="0"/>
              <a:t>rel</a:t>
            </a:r>
            <a:r>
              <a:rPr lang="pt-BR" dirty="0" smtClean="0"/>
              <a:t>=“</a:t>
            </a:r>
            <a:r>
              <a:rPr lang="pt-BR" dirty="0" err="1" smtClean="0"/>
              <a:t>stylesheet</a:t>
            </a:r>
            <a:r>
              <a:rPr lang="pt-BR" dirty="0" smtClean="0"/>
              <a:t>”, que quer dizer que trata-se</a:t>
            </a:r>
          </a:p>
          <a:p>
            <a:r>
              <a:rPr lang="pt-BR" dirty="0"/>
              <a:t>d</a:t>
            </a:r>
            <a:r>
              <a:rPr lang="pt-BR" dirty="0" smtClean="0"/>
              <a:t>e um arquivo de estilo, que será do tipo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” e está no arquivo de referência </a:t>
            </a:r>
            <a:r>
              <a:rPr lang="pt-BR" dirty="0" err="1" smtClean="0"/>
              <a:t>href</a:t>
            </a:r>
            <a:r>
              <a:rPr lang="pt-BR" dirty="0" smtClean="0"/>
              <a:t>=“estilo1.css”. </a:t>
            </a:r>
          </a:p>
          <a:p>
            <a:r>
              <a:rPr lang="pt-BR" dirty="0" smtClean="0"/>
              <a:t>Esse arquivo, que contém todo código de estilo </a:t>
            </a:r>
            <a:r>
              <a:rPr lang="pt-BR" dirty="0" err="1" smtClean="0"/>
              <a:t>css</a:t>
            </a:r>
            <a:r>
              <a:rPr lang="pt-BR" dirty="0" smtClean="0"/>
              <a:t>, deve ser criado por você e posto no mesmo lugar que o </a:t>
            </a:r>
          </a:p>
          <a:p>
            <a:r>
              <a:rPr lang="pt-BR" dirty="0" smtClean="0"/>
              <a:t>arquivo </a:t>
            </a:r>
            <a:r>
              <a:rPr lang="pt-BR" dirty="0" err="1" smtClean="0"/>
              <a:t>htlm</a:t>
            </a:r>
            <a:r>
              <a:rPr lang="pt-BR" dirty="0" smtClean="0"/>
              <a:t>. 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51006" y="2474478"/>
            <a:ext cx="9495628" cy="3794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&lt;html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</a:p>
          <a:p>
            <a:pPr algn="l"/>
            <a:endParaRPr lang="pt-BR" b="1" dirty="0" smtClean="0">
              <a:latin typeface="Courier New"/>
              <a:cs typeface="Courier New"/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&lt;head&gt;  </a:t>
            </a:r>
          </a:p>
          <a:p>
            <a:pPr algn="l"/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r>
              <a:rPr lang="en-US" b="1" dirty="0">
                <a:latin typeface="Courier New"/>
                <a:cs typeface="Courier New"/>
              </a:rPr>
              <a:t>&lt;link </a:t>
            </a:r>
            <a:r>
              <a:rPr lang="en-US" b="1" dirty="0" err="1" smtClean="0">
                <a:latin typeface="Courier New"/>
                <a:cs typeface="Courier New"/>
              </a:rPr>
              <a:t>rel</a:t>
            </a:r>
            <a:r>
              <a:rPr lang="en-US" b="1" dirty="0" smtClean="0">
                <a:latin typeface="Courier New"/>
                <a:cs typeface="Courier New"/>
              </a:rPr>
              <a:t>=“stylesheet” type=“text/</a:t>
            </a:r>
            <a:r>
              <a:rPr lang="en-US" b="1" dirty="0" err="1" smtClean="0">
                <a:latin typeface="Courier New"/>
                <a:cs typeface="Courier New"/>
              </a:rPr>
              <a:t>css</a:t>
            </a:r>
            <a:r>
              <a:rPr lang="en-US" b="1" dirty="0" smtClean="0">
                <a:latin typeface="Courier New"/>
                <a:cs typeface="Courier New"/>
              </a:rPr>
              <a:t>” </a:t>
            </a:r>
            <a:r>
              <a:rPr lang="en-US" b="1" dirty="0" err="1" smtClean="0">
                <a:latin typeface="Courier New"/>
                <a:cs typeface="Courier New"/>
              </a:rPr>
              <a:t>href</a:t>
            </a:r>
            <a:r>
              <a:rPr lang="en-US" b="1" dirty="0" smtClean="0">
                <a:latin typeface="Courier New"/>
                <a:cs typeface="Courier New"/>
              </a:rPr>
              <a:t>=“estilo1.css”&gt; </a:t>
            </a:r>
            <a:endParaRPr lang="en-US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endParaRPr lang="en-US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&lt;/head&gt;</a:t>
            </a:r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endParaRPr lang="en-US" b="1" dirty="0">
              <a:latin typeface="Courier New"/>
              <a:cs typeface="Courier New"/>
            </a:endParaRPr>
          </a:p>
          <a:p>
            <a:pPr algn="l"/>
            <a:r>
              <a:rPr lang="en-US" b="1" dirty="0">
                <a:latin typeface="Courier New"/>
                <a:cs typeface="Courier New"/>
              </a:rPr>
              <a:t>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  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body&gt;</a:t>
            </a:r>
          </a:p>
          <a:p>
            <a:pPr algn="l"/>
            <a:endParaRPr lang="en-US" b="1" dirty="0">
              <a:latin typeface="Courier New"/>
              <a:cs typeface="Courier New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&lt;/html&gt;</a:t>
            </a:r>
          </a:p>
          <a:p>
            <a:pPr algn="l"/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23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363" y="631428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O que tem dentro do arquivo estilo1.css?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73778" y="2491862"/>
            <a:ext cx="728757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Arquivo  estilo1.css</a:t>
            </a:r>
          </a:p>
          <a:p>
            <a:endParaRPr lang="pt-BR" sz="4400" dirty="0"/>
          </a:p>
          <a:p>
            <a:r>
              <a:rPr lang="pt-BR" sz="4400" b="1" dirty="0" err="1">
                <a:latin typeface="Courier New"/>
                <a:cs typeface="Courier New"/>
              </a:rPr>
              <a:t>p</a:t>
            </a:r>
            <a:r>
              <a:rPr lang="pt-BR" sz="4400" b="1" dirty="0" smtClean="0">
                <a:latin typeface="Courier New"/>
                <a:cs typeface="Courier New"/>
              </a:rPr>
              <a:t> {color: </a:t>
            </a:r>
            <a:r>
              <a:rPr lang="pt-BR" sz="4400" b="1" dirty="0" err="1" smtClean="0">
                <a:latin typeface="Courier New"/>
                <a:cs typeface="Courier New"/>
              </a:rPr>
              <a:t>red</a:t>
            </a:r>
            <a:r>
              <a:rPr lang="pt-BR" sz="4400" b="1" dirty="0" smtClean="0">
                <a:latin typeface="Courier New"/>
                <a:cs typeface="Courier New"/>
              </a:rPr>
              <a:t>} </a:t>
            </a:r>
          </a:p>
          <a:p>
            <a:r>
              <a:rPr lang="pt-BR" sz="4400" b="1" dirty="0" smtClean="0">
                <a:latin typeface="Courier New"/>
                <a:cs typeface="Courier New"/>
              </a:rPr>
              <a:t>.verde {color: </a:t>
            </a:r>
            <a:r>
              <a:rPr lang="pt-BR" sz="4400" b="1" dirty="0" err="1" smtClean="0">
                <a:latin typeface="Courier New"/>
                <a:cs typeface="Courier New"/>
              </a:rPr>
              <a:t>green</a:t>
            </a:r>
            <a:r>
              <a:rPr lang="pt-BR" sz="4400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0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9843" y="2645481"/>
            <a:ext cx="6307668" cy="1325563"/>
          </a:xfrm>
        </p:spPr>
        <p:txBody>
          <a:bodyPr/>
          <a:lstStyle/>
          <a:p>
            <a:r>
              <a:rPr lang="pt-BR" dirty="0" smtClean="0"/>
              <a:t>Estrutura Básica do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363" y="631428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Utilizando o arquivo estilo1.css?</a:t>
            </a:r>
            <a:endParaRPr lang="en-US" sz="3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10464" y="2076258"/>
            <a:ext cx="10834869" cy="4212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&lt;html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endParaRPr lang="pt-BR" sz="2000" b="1" dirty="0" smtClean="0">
              <a:latin typeface="Courier New"/>
              <a:cs typeface="Courier New"/>
            </a:endParaRPr>
          </a:p>
          <a:p>
            <a:pPr algn="l"/>
            <a:r>
              <a:rPr lang="en-US" sz="20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&lt;head&gt;  </a:t>
            </a:r>
            <a:endParaRPr lang="en-US" sz="20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&lt;link </a:t>
            </a:r>
            <a:r>
              <a:rPr lang="en-US" sz="2000" b="1" dirty="0" err="1" smtClean="0">
                <a:latin typeface="Courier New"/>
                <a:cs typeface="Courier New"/>
              </a:rPr>
              <a:t>rel</a:t>
            </a:r>
            <a:r>
              <a:rPr lang="en-US" sz="2000" b="1" dirty="0" smtClean="0">
                <a:latin typeface="Courier New"/>
                <a:cs typeface="Courier New"/>
              </a:rPr>
              <a:t>=“stylesheet” type=“text/</a:t>
            </a:r>
            <a:r>
              <a:rPr lang="en-US" sz="2000" b="1" dirty="0" err="1" smtClean="0">
                <a:latin typeface="Courier New"/>
                <a:cs typeface="Courier New"/>
              </a:rPr>
              <a:t>css</a:t>
            </a:r>
            <a:r>
              <a:rPr lang="en-US" sz="2000" b="1" dirty="0" smtClean="0">
                <a:latin typeface="Courier New"/>
                <a:cs typeface="Courier New"/>
              </a:rPr>
              <a:t>” </a:t>
            </a:r>
            <a:r>
              <a:rPr lang="en-US" sz="2000" b="1" dirty="0" err="1" smtClean="0">
                <a:latin typeface="Courier New"/>
                <a:cs typeface="Courier New"/>
              </a:rPr>
              <a:t>href</a:t>
            </a:r>
            <a:r>
              <a:rPr lang="en-US" sz="2000" b="1" dirty="0" smtClean="0">
                <a:latin typeface="Courier New"/>
                <a:cs typeface="Courier New"/>
              </a:rPr>
              <a:t>=“estilo1.css”&gt; </a:t>
            </a:r>
            <a:endParaRPr lang="en-US" sz="2000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r>
              <a:rPr lang="en-US" sz="20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&lt;/head&gt;</a:t>
            </a:r>
            <a:endParaRPr lang="en-US" sz="2000" b="1" dirty="0">
              <a:latin typeface="Courier New"/>
              <a:cs typeface="Courier New"/>
            </a:endParaRPr>
          </a:p>
          <a:p>
            <a:pPr algn="l"/>
            <a:r>
              <a:rPr lang="en-US" sz="2000" b="1" dirty="0">
                <a:latin typeface="Courier New"/>
                <a:cs typeface="Courier New"/>
              </a:rPr>
              <a:t>  </a:t>
            </a: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body</a:t>
            </a:r>
            <a:r>
              <a:rPr lang="en-US" sz="20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&gt;</a:t>
            </a:r>
            <a:r>
              <a:rPr lang="en-US" sz="2000" b="1" dirty="0" smtClean="0">
                <a:latin typeface="Courier New"/>
                <a:cs typeface="Courier New"/>
              </a:rPr>
              <a:t>  </a:t>
            </a:r>
            <a:endParaRPr lang="pt-BR" sz="2000" b="1" dirty="0" smtClean="0">
              <a:latin typeface="Courier New"/>
              <a:cs typeface="Courier New"/>
            </a:endParaRPr>
          </a:p>
          <a:p>
            <a:pPr algn="l"/>
            <a:r>
              <a:rPr lang="pt-BR" sz="2000" b="1" dirty="0">
                <a:latin typeface="Courier New"/>
                <a:cs typeface="Courier New"/>
              </a:rPr>
              <a:t> </a:t>
            </a:r>
            <a:r>
              <a:rPr lang="pt-BR" sz="2000" b="1" dirty="0" smtClean="0">
                <a:latin typeface="Courier New"/>
                <a:cs typeface="Courier New"/>
              </a:rPr>
              <a:t>         &lt;</a:t>
            </a:r>
            <a:r>
              <a:rPr lang="pt-BR" sz="2000" b="1" dirty="0" err="1" smtClean="0">
                <a:latin typeface="Courier New"/>
                <a:cs typeface="Courier New"/>
              </a:rPr>
              <a:t>p</a:t>
            </a:r>
            <a:r>
              <a:rPr lang="pt-BR" sz="2000" b="1" dirty="0" smtClean="0">
                <a:latin typeface="Courier New"/>
                <a:cs typeface="Courier New"/>
              </a:rPr>
              <a:t>&gt; Texto Formatado com CSS &lt;/</a:t>
            </a:r>
            <a:r>
              <a:rPr lang="pt-BR" sz="2000" b="1" dirty="0" err="1" smtClean="0">
                <a:latin typeface="Courier New"/>
                <a:cs typeface="Courier New"/>
              </a:rPr>
              <a:t>p</a:t>
            </a:r>
            <a:r>
              <a:rPr lang="pt-BR" sz="2000" b="1" dirty="0" smtClean="0">
                <a:latin typeface="Courier New"/>
                <a:cs typeface="Courier New"/>
              </a:rPr>
              <a:t>&gt;</a:t>
            </a:r>
          </a:p>
          <a:p>
            <a:pPr algn="l"/>
            <a:r>
              <a:rPr lang="pt-BR" sz="2000" b="1" dirty="0" smtClean="0">
                <a:latin typeface="Courier New"/>
                <a:cs typeface="Courier New"/>
              </a:rPr>
              <a:t>          &lt;</a:t>
            </a:r>
            <a:r>
              <a:rPr lang="pt-BR" sz="2000" b="1" dirty="0" err="1" smtClean="0">
                <a:latin typeface="Courier New"/>
                <a:cs typeface="Courier New"/>
              </a:rPr>
              <a:t>p</a:t>
            </a:r>
            <a:r>
              <a:rPr lang="pt-BR" sz="2000" b="1" dirty="0" smtClean="0">
                <a:latin typeface="Courier New"/>
                <a:cs typeface="Courier New"/>
              </a:rPr>
              <a:t> </a:t>
            </a:r>
            <a:r>
              <a:rPr lang="pt-BR" sz="2000" b="1" dirty="0" err="1" smtClean="0">
                <a:latin typeface="Courier New"/>
                <a:cs typeface="Courier New"/>
              </a:rPr>
              <a:t>class</a:t>
            </a:r>
            <a:r>
              <a:rPr lang="pt-BR" sz="2000" b="1" dirty="0" smtClean="0">
                <a:latin typeface="Courier New"/>
                <a:cs typeface="Courier New"/>
              </a:rPr>
              <a:t>=“verde”&gt; Texto utilizando a classe verde&lt;/</a:t>
            </a:r>
            <a:r>
              <a:rPr lang="pt-BR" sz="2000" b="1" dirty="0" err="1" smtClean="0">
                <a:latin typeface="Courier New"/>
                <a:cs typeface="Courier New"/>
              </a:rPr>
              <a:t>p</a:t>
            </a:r>
            <a:r>
              <a:rPr lang="pt-BR" sz="2000" b="1" dirty="0" smtClean="0">
                <a:latin typeface="Courier New"/>
                <a:cs typeface="Courier New"/>
              </a:rPr>
              <a:t>&gt;</a:t>
            </a:r>
            <a:endParaRPr lang="en-US" sz="20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algn="l"/>
            <a:r>
              <a:rPr lang="en-US" sz="20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&lt;/</a:t>
            </a: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body&gt;</a:t>
            </a:r>
          </a:p>
          <a:p>
            <a:pPr algn="l"/>
            <a:endParaRPr lang="en-US" sz="2000" b="1" dirty="0">
              <a:latin typeface="Courier New"/>
              <a:cs typeface="Courier New"/>
            </a:endParaRP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&lt;/html&gt;</a:t>
            </a:r>
          </a:p>
          <a:p>
            <a:pPr algn="l"/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80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363" y="631428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Alterando a cor do fundo de um parágrafo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1244" y="1840686"/>
            <a:ext cx="11311468" cy="923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FF0000"/>
                </a:solidFill>
              </a:rPr>
              <a:t>Primeiro, altere o arquivo estilo1.css, incluindo o atributo  </a:t>
            </a:r>
            <a:r>
              <a:rPr lang="pt-BR" sz="2800" b="1" dirty="0" smtClean="0">
                <a:solidFill>
                  <a:srgbClr val="FF0000"/>
                </a:solidFill>
              </a:rPr>
              <a:t>background-color</a:t>
            </a:r>
            <a:r>
              <a:rPr lang="pt-BR" sz="2800" dirty="0" smtClean="0">
                <a:solidFill>
                  <a:srgbClr val="FF0000"/>
                </a:solidFill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25480" y="3247364"/>
            <a:ext cx="89819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Arquivo  estilo1.css</a:t>
            </a:r>
          </a:p>
          <a:p>
            <a:endParaRPr lang="pt-BR" sz="4400" dirty="0"/>
          </a:p>
          <a:p>
            <a:r>
              <a:rPr lang="pt-BR" sz="4400" dirty="0" smtClean="0"/>
              <a:t>.</a:t>
            </a:r>
            <a:r>
              <a:rPr lang="pt-BR" sz="4400" dirty="0" err="1" smtClean="0"/>
              <a:t>minhacor</a:t>
            </a:r>
            <a:r>
              <a:rPr lang="pt-BR" sz="4400" dirty="0" smtClean="0"/>
              <a:t>  {color: </a:t>
            </a:r>
            <a:r>
              <a:rPr lang="pt-BR" sz="4400" dirty="0" err="1" smtClean="0"/>
              <a:t>red</a:t>
            </a:r>
            <a:r>
              <a:rPr lang="pt-BR" sz="4400" dirty="0" smtClean="0"/>
              <a:t>} </a:t>
            </a:r>
          </a:p>
          <a:p>
            <a:r>
              <a:rPr lang="pt-BR" sz="4400" dirty="0" smtClean="0"/>
              <a:t>.</a:t>
            </a:r>
            <a:r>
              <a:rPr lang="pt-BR" sz="4400" dirty="0" err="1" smtClean="0"/>
              <a:t>corfundo</a:t>
            </a:r>
            <a:r>
              <a:rPr lang="pt-BR" sz="4400" dirty="0" smtClean="0"/>
              <a:t>   {background-color: </a:t>
            </a:r>
            <a:r>
              <a:rPr lang="pt-BR" sz="4400" dirty="0" err="1" smtClean="0"/>
              <a:t>yellow</a:t>
            </a:r>
            <a:r>
              <a:rPr lang="pt-BR" sz="4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58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1674" y="421618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Alterando a cor do fundo de um parágrafo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89740" y="1554796"/>
            <a:ext cx="11005727" cy="5977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FF0000"/>
                </a:solidFill>
              </a:rPr>
              <a:t>depois, aplique o estilo no seu código </a:t>
            </a:r>
            <a:r>
              <a:rPr lang="pt-BR" sz="2800" dirty="0" err="1" smtClean="0">
                <a:solidFill>
                  <a:srgbClr val="FF0000"/>
                </a:solidFill>
              </a:rPr>
              <a:t>html</a:t>
            </a:r>
            <a:r>
              <a:rPr lang="pt-BR" sz="2800" dirty="0" smtClean="0">
                <a:solidFill>
                  <a:srgbClr val="FF0000"/>
                </a:solidFill>
              </a:rPr>
              <a:t>, dentro da </a:t>
            </a:r>
            <a:r>
              <a:rPr lang="pt-BR" sz="2800" dirty="0" err="1" smtClean="0">
                <a:solidFill>
                  <a:srgbClr val="FF0000"/>
                </a:solidFill>
              </a:rPr>
              <a:t>tag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b="1" dirty="0" smtClean="0"/>
              <a:t>&lt;p</a:t>
            </a:r>
            <a:r>
              <a:rPr lang="pt-BR" sz="2800" dirty="0" smtClean="0"/>
              <a:t>&gt;</a:t>
            </a:r>
            <a:r>
              <a:rPr lang="pt-BR" sz="2800" dirty="0" smtClean="0">
                <a:solidFill>
                  <a:srgbClr val="FF0000"/>
                </a:solidFill>
              </a:rPr>
              <a:t>,  de parágrafo: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61244" y="2572131"/>
            <a:ext cx="11424356" cy="409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&lt;html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</a:p>
          <a:p>
            <a:pPr algn="l"/>
            <a:endParaRPr lang="pt-BR" b="1" dirty="0" smtClean="0">
              <a:latin typeface="Courier New"/>
              <a:cs typeface="Courier New"/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&lt;head&gt;  </a:t>
            </a:r>
          </a:p>
          <a:p>
            <a:pPr algn="l"/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r>
              <a:rPr lang="en-US" b="1" dirty="0">
                <a:latin typeface="Courier New"/>
                <a:cs typeface="Courier New"/>
              </a:rPr>
              <a:t>&lt;link </a:t>
            </a:r>
            <a:r>
              <a:rPr lang="en-US" b="1" dirty="0" err="1" smtClean="0">
                <a:latin typeface="Courier New"/>
                <a:cs typeface="Courier New"/>
              </a:rPr>
              <a:t>rel</a:t>
            </a:r>
            <a:r>
              <a:rPr lang="en-US" b="1" dirty="0" smtClean="0">
                <a:latin typeface="Courier New"/>
                <a:cs typeface="Courier New"/>
              </a:rPr>
              <a:t>=“stylesheet” type=“text/</a:t>
            </a:r>
            <a:r>
              <a:rPr lang="en-US" b="1" dirty="0" err="1" smtClean="0">
                <a:latin typeface="Courier New"/>
                <a:cs typeface="Courier New"/>
              </a:rPr>
              <a:t>css</a:t>
            </a:r>
            <a:r>
              <a:rPr lang="en-US" b="1" dirty="0" smtClean="0">
                <a:latin typeface="Courier New"/>
                <a:cs typeface="Courier New"/>
              </a:rPr>
              <a:t>” </a:t>
            </a:r>
            <a:r>
              <a:rPr lang="en-US" b="1" dirty="0" err="1" smtClean="0">
                <a:latin typeface="Courier New"/>
                <a:cs typeface="Courier New"/>
              </a:rPr>
              <a:t>href</a:t>
            </a:r>
            <a:r>
              <a:rPr lang="en-US" b="1" dirty="0" smtClean="0">
                <a:latin typeface="Courier New"/>
                <a:cs typeface="Courier New"/>
              </a:rPr>
              <a:t>=“estilo1.css”&gt; </a:t>
            </a:r>
            <a:endParaRPr lang="en-US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endParaRPr lang="en-US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&lt;/head&gt;</a:t>
            </a:r>
            <a:endParaRPr lang="en-US" b="1" dirty="0">
              <a:latin typeface="Courier New"/>
              <a:cs typeface="Courier New"/>
            </a:endParaRPr>
          </a:p>
          <a:p>
            <a:pPr algn="l"/>
            <a:r>
              <a:rPr lang="en-US" b="1" dirty="0">
                <a:latin typeface="Courier New"/>
                <a:cs typeface="Courier New"/>
              </a:rPr>
              <a:t>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  </a:t>
            </a:r>
          </a:p>
          <a:p>
            <a:pPr algn="l"/>
            <a:r>
              <a:rPr lang="pt-BR" b="1" dirty="0">
                <a:latin typeface="Courier New"/>
                <a:cs typeface="Courier New"/>
              </a:rPr>
              <a:t> </a:t>
            </a:r>
            <a:r>
              <a:rPr lang="pt-BR" b="1" dirty="0" smtClean="0">
                <a:latin typeface="Courier New"/>
                <a:cs typeface="Courier New"/>
              </a:rPr>
              <a:t>      </a:t>
            </a:r>
          </a:p>
          <a:p>
            <a:pPr algn="l"/>
            <a:r>
              <a:rPr lang="pt-BR" b="1" dirty="0">
                <a:latin typeface="Courier New"/>
                <a:cs typeface="Courier New"/>
              </a:rPr>
              <a:t> </a:t>
            </a:r>
            <a:r>
              <a:rPr lang="pt-BR" b="1" dirty="0" smtClean="0">
                <a:latin typeface="Courier New"/>
                <a:cs typeface="Courier New"/>
              </a:rPr>
              <a:t>         &lt;</a:t>
            </a:r>
            <a:r>
              <a:rPr lang="pt-BR" b="1" dirty="0" err="1" smtClean="0">
                <a:latin typeface="Courier New"/>
                <a:cs typeface="Courier New"/>
              </a:rPr>
              <a:t>p</a:t>
            </a:r>
            <a:r>
              <a:rPr lang="pt-BR" b="1" dirty="0" smtClean="0">
                <a:latin typeface="Courier New"/>
                <a:cs typeface="Courier New"/>
              </a:rPr>
              <a:t> </a:t>
            </a:r>
            <a:r>
              <a:rPr lang="pt-BR" b="1" dirty="0" err="1" smtClean="0">
                <a:latin typeface="Courier New"/>
                <a:cs typeface="Courier New"/>
              </a:rPr>
              <a:t>class</a:t>
            </a:r>
            <a:r>
              <a:rPr lang="pt-BR" b="1" dirty="0" smtClean="0">
                <a:latin typeface="Courier New"/>
                <a:cs typeface="Courier New"/>
              </a:rPr>
              <a:t>=“</a:t>
            </a:r>
            <a:r>
              <a:rPr lang="pt-BR" b="1" dirty="0" err="1" smtClean="0">
                <a:latin typeface="Courier New"/>
                <a:cs typeface="Courier New"/>
              </a:rPr>
              <a:t>minhacor</a:t>
            </a:r>
            <a:r>
              <a:rPr lang="pt-BR" b="1" dirty="0" smtClean="0">
                <a:latin typeface="Courier New"/>
                <a:cs typeface="Courier New"/>
              </a:rPr>
              <a:t>”&gt; Texto  Formatado com CSS &lt;/</a:t>
            </a:r>
            <a:r>
              <a:rPr lang="pt-BR" b="1" dirty="0" err="1" smtClean="0">
                <a:latin typeface="Courier New"/>
                <a:cs typeface="Courier New"/>
              </a:rPr>
              <a:t>p</a:t>
            </a:r>
            <a:r>
              <a:rPr lang="pt-BR" b="1" dirty="0" smtClean="0">
                <a:latin typeface="Courier New"/>
                <a:cs typeface="Courier New"/>
              </a:rPr>
              <a:t>&gt; </a:t>
            </a:r>
          </a:p>
          <a:p>
            <a:pPr algn="l"/>
            <a:endParaRPr lang="pt-BR" b="1" dirty="0" smtClean="0">
              <a:latin typeface="Courier New"/>
              <a:cs typeface="Courier New"/>
            </a:endParaRPr>
          </a:p>
          <a:p>
            <a:pPr algn="l"/>
            <a:r>
              <a:rPr lang="pt-BR" b="1" dirty="0">
                <a:latin typeface="Courier New"/>
                <a:cs typeface="Courier New"/>
              </a:rPr>
              <a:t> </a:t>
            </a:r>
            <a:r>
              <a:rPr lang="pt-BR" b="1" dirty="0" smtClean="0">
                <a:latin typeface="Courier New"/>
                <a:cs typeface="Courier New"/>
              </a:rPr>
              <a:t>         &lt;</a:t>
            </a:r>
            <a:r>
              <a:rPr lang="pt-BR" b="1" dirty="0" err="1" smtClean="0">
                <a:latin typeface="Courier New"/>
                <a:cs typeface="Courier New"/>
              </a:rPr>
              <a:t>p</a:t>
            </a:r>
            <a:r>
              <a:rPr lang="pt-BR" b="1" dirty="0" smtClean="0">
                <a:latin typeface="Courier New"/>
                <a:cs typeface="Courier New"/>
              </a:rPr>
              <a:t> </a:t>
            </a:r>
            <a:r>
              <a:rPr lang="pt-BR" b="1" dirty="0" err="1" smtClean="0">
                <a:latin typeface="Courier New"/>
                <a:cs typeface="Courier New"/>
              </a:rPr>
              <a:t>class</a:t>
            </a:r>
            <a:r>
              <a:rPr lang="pt-BR" b="1" dirty="0" smtClean="0">
                <a:latin typeface="Courier New"/>
                <a:cs typeface="Courier New"/>
              </a:rPr>
              <a:t>=“</a:t>
            </a:r>
            <a:r>
              <a:rPr lang="pt-BR" b="1" dirty="0" err="1" smtClean="0">
                <a:latin typeface="Courier New"/>
                <a:cs typeface="Courier New"/>
              </a:rPr>
              <a:t>corfundo</a:t>
            </a:r>
            <a:r>
              <a:rPr lang="pt-BR" b="1" dirty="0" smtClean="0">
                <a:latin typeface="Courier New"/>
                <a:cs typeface="Courier New"/>
              </a:rPr>
              <a:t>”&gt;Este é um parágrafo com fundo AMARELO definido por você</a:t>
            </a:r>
            <a:r>
              <a:rPr lang="pt-BR" b="1" dirty="0">
                <a:latin typeface="Courier New"/>
                <a:cs typeface="Courier New"/>
              </a:rPr>
              <a:t> </a:t>
            </a:r>
            <a:r>
              <a:rPr lang="pt-BR" b="1" dirty="0" smtClean="0">
                <a:latin typeface="Courier New"/>
                <a:cs typeface="Courier New"/>
              </a:rPr>
              <a:t>&lt;/p&gt;</a:t>
            </a:r>
            <a:endParaRPr lang="en-US" b="1" dirty="0" smtClean="0">
              <a:latin typeface="Courier New"/>
              <a:cs typeface="Courier New"/>
            </a:endParaRP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  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body&gt;</a:t>
            </a:r>
          </a:p>
          <a:p>
            <a:pPr algn="l"/>
            <a:endParaRPr lang="en-US" b="1" dirty="0">
              <a:latin typeface="Courier New"/>
              <a:cs typeface="Courier New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&lt;/html&gt;</a:t>
            </a:r>
          </a:p>
          <a:p>
            <a:pPr algn="l"/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86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1674" y="421618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Altere a formatação do  seu texto</a:t>
            </a:r>
            <a:endParaRPr lang="en-US" sz="3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89740" y="1554796"/>
            <a:ext cx="11005727" cy="5977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Dentro do seu arquivo estilo1.css você pode alterar o tamanho da fonte, o estilo, a largura, o tipo e muito mais. Para isso, crie uma </a:t>
            </a:r>
            <a:r>
              <a:rPr lang="pt-BR" sz="2800" dirty="0" err="1" smtClean="0">
                <a:solidFill>
                  <a:srgbClr val="FF0000"/>
                </a:solidFill>
              </a:rPr>
              <a:t>tag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</a:rPr>
              <a:t>css</a:t>
            </a:r>
            <a:r>
              <a:rPr lang="pt-BR" sz="2800" dirty="0" smtClean="0">
                <a:solidFill>
                  <a:srgbClr val="FF0000"/>
                </a:solidFill>
              </a:rPr>
              <a:t> para cada formato: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381" y="2639885"/>
            <a:ext cx="9884816" cy="7016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/>
              <a:t>Altere a altura da fonte:</a:t>
            </a:r>
          </a:p>
          <a:p>
            <a:pPr algn="l"/>
            <a:r>
              <a:rPr lang="pt-BR" sz="3600" b="1" dirty="0" smtClean="0">
                <a:latin typeface="Courier New"/>
                <a:cs typeface="Courier New"/>
              </a:rPr>
              <a:t>.</a:t>
            </a:r>
            <a:r>
              <a:rPr lang="pt-BR" sz="3600" b="1" dirty="0" err="1" smtClean="0">
                <a:latin typeface="Courier New"/>
                <a:cs typeface="Courier New"/>
              </a:rPr>
              <a:t>alturafonte</a:t>
            </a:r>
            <a:r>
              <a:rPr lang="pt-BR" sz="3600" b="1" dirty="0" smtClean="0">
                <a:latin typeface="Courier New"/>
                <a:cs typeface="Courier New"/>
              </a:rPr>
              <a:t> {</a:t>
            </a:r>
            <a:r>
              <a:rPr lang="pt-BR" sz="3600" b="1" dirty="0" err="1" smtClean="0">
                <a:latin typeface="Courier New"/>
                <a:cs typeface="Courier New"/>
              </a:rPr>
              <a:t>font-weight</a:t>
            </a:r>
            <a:r>
              <a:rPr lang="pt-BR" sz="3600" b="1" dirty="0" smtClean="0">
                <a:latin typeface="Courier New"/>
                <a:cs typeface="Courier New"/>
              </a:rPr>
              <a:t>: 900}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79381" y="3828886"/>
            <a:ext cx="9884816" cy="7016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/>
              <a:t>Altere o tamanho da fonte:</a:t>
            </a:r>
          </a:p>
          <a:p>
            <a:pPr algn="l"/>
            <a:r>
              <a:rPr lang="pt-BR" sz="3600" b="1" dirty="0" smtClean="0">
                <a:latin typeface="Courier New"/>
                <a:cs typeface="Courier New"/>
              </a:rPr>
              <a:t>.</a:t>
            </a:r>
            <a:r>
              <a:rPr lang="pt-BR" sz="3600" b="1" dirty="0" err="1" smtClean="0">
                <a:latin typeface="Courier New"/>
                <a:cs typeface="Courier New"/>
              </a:rPr>
              <a:t>tamanhofonte</a:t>
            </a:r>
            <a:r>
              <a:rPr lang="pt-BR" sz="3600" b="1" dirty="0" smtClean="0">
                <a:latin typeface="Courier New"/>
                <a:cs typeface="Courier New"/>
              </a:rPr>
              <a:t> {</a:t>
            </a:r>
            <a:r>
              <a:rPr lang="pt-BR" sz="3600" b="1" dirty="0" err="1" smtClean="0">
                <a:latin typeface="Courier New"/>
                <a:cs typeface="Courier New"/>
              </a:rPr>
              <a:t>font-size</a:t>
            </a:r>
            <a:r>
              <a:rPr lang="pt-BR" sz="3600" b="1" dirty="0" smtClean="0">
                <a:latin typeface="Courier New"/>
                <a:cs typeface="Courier New"/>
              </a:rPr>
              <a:t>: 20px}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49406" y="5017886"/>
            <a:ext cx="11967894" cy="10462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/>
              <a:t>Altere a família da fonte:</a:t>
            </a:r>
          </a:p>
          <a:p>
            <a:pPr algn="l"/>
            <a:r>
              <a:rPr lang="pt-BR" sz="3600" b="1" dirty="0" smtClean="0">
                <a:latin typeface="Courier New"/>
                <a:cs typeface="Courier New"/>
              </a:rPr>
              <a:t>.</a:t>
            </a:r>
            <a:r>
              <a:rPr lang="pt-BR" sz="3600" b="1" dirty="0" err="1" smtClean="0">
                <a:latin typeface="Courier New"/>
                <a:cs typeface="Courier New"/>
              </a:rPr>
              <a:t>familiafonte</a:t>
            </a:r>
            <a:r>
              <a:rPr lang="pt-BR" sz="3600" b="1" dirty="0" smtClean="0">
                <a:latin typeface="Courier New"/>
                <a:cs typeface="Courier New"/>
              </a:rPr>
              <a:t> {</a:t>
            </a:r>
            <a:r>
              <a:rPr lang="pt-BR" sz="3600" b="1" dirty="0" err="1" smtClean="0">
                <a:latin typeface="Courier New"/>
                <a:cs typeface="Courier New"/>
              </a:rPr>
              <a:t>font-family</a:t>
            </a:r>
            <a:r>
              <a:rPr lang="pt-BR" sz="3600" b="1" dirty="0" smtClean="0">
                <a:latin typeface="Courier New"/>
                <a:cs typeface="Courier New"/>
              </a:rPr>
              <a:t>: </a:t>
            </a:r>
            <a:r>
              <a:rPr lang="pt-BR" sz="3600" b="1" dirty="0" err="1" smtClean="0">
                <a:latin typeface="Courier New"/>
                <a:cs typeface="Courier New"/>
              </a:rPr>
              <a:t>georgia</a:t>
            </a:r>
            <a:r>
              <a:rPr lang="pt-BR" sz="3600" b="1" dirty="0" smtClean="0">
                <a:latin typeface="Courier New"/>
                <a:cs typeface="Courier New"/>
              </a:rPr>
              <a:t>, </a:t>
            </a:r>
            <a:r>
              <a:rPr lang="pt-BR" sz="3600" b="1" dirty="0" err="1" smtClean="0">
                <a:latin typeface="Courier New"/>
                <a:cs typeface="Courier New"/>
              </a:rPr>
              <a:t>garamond</a:t>
            </a:r>
            <a:r>
              <a:rPr lang="pt-BR" sz="3600" b="1" dirty="0" smtClean="0">
                <a:latin typeface="Courier New"/>
                <a:cs typeface="Courier New"/>
              </a:rPr>
              <a:t>, </a:t>
            </a:r>
            <a:r>
              <a:rPr lang="pt-BR" sz="3600" b="1" dirty="0" err="1" smtClean="0">
                <a:latin typeface="Courier New"/>
                <a:cs typeface="Courier New"/>
              </a:rPr>
              <a:t>serif</a:t>
            </a:r>
            <a:r>
              <a:rPr lang="pt-BR" sz="3600" b="1" dirty="0" smtClean="0">
                <a:latin typeface="Courier New"/>
                <a:cs typeface="Courier New"/>
              </a:rPr>
              <a:t>}</a:t>
            </a:r>
            <a:endParaRPr lang="en-US" sz="3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92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6910" y="2735792"/>
            <a:ext cx="5619045" cy="1325563"/>
          </a:xfrm>
        </p:spPr>
        <p:txBody>
          <a:bodyPr/>
          <a:lstStyle/>
          <a:p>
            <a:r>
              <a:rPr lang="pt-BR" dirty="0" smtClean="0"/>
              <a:t>Adicionando Desenhos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9660468" cy="1325563"/>
          </a:xfrm>
        </p:spPr>
        <p:txBody>
          <a:bodyPr/>
          <a:lstStyle/>
          <a:p>
            <a:r>
              <a:rPr lang="pt-BR" dirty="0" smtClean="0"/>
              <a:t>Adicionando Desenhos  com SVG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0015" y="2005349"/>
            <a:ext cx="110735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SVG</a:t>
            </a:r>
            <a:r>
              <a:rPr lang="pt-BR" dirty="0"/>
              <a:t> é a abreviatura de </a:t>
            </a:r>
            <a:r>
              <a:rPr lang="pt-BR" b="1" i="1" dirty="0" err="1"/>
              <a:t>Scalable</a:t>
            </a:r>
            <a:r>
              <a:rPr lang="pt-BR" b="1" i="1" dirty="0"/>
              <a:t> Vector </a:t>
            </a:r>
            <a:r>
              <a:rPr lang="pt-BR" b="1" i="1" dirty="0" err="1"/>
              <a:t>Graphics</a:t>
            </a:r>
            <a:r>
              <a:rPr lang="pt-BR" dirty="0"/>
              <a:t> que pode ser traduzido do </a:t>
            </a:r>
            <a:r>
              <a:rPr lang="pt-BR" dirty="0">
                <a:hlinkClick r:id="rId2" tooltip="Língua inglesa"/>
              </a:rPr>
              <a:t>inglês</a:t>
            </a:r>
            <a:r>
              <a:rPr lang="pt-BR" dirty="0"/>
              <a:t> como </a:t>
            </a:r>
            <a:r>
              <a:rPr lang="pt-BR" dirty="0">
                <a:hlinkClick r:id="rId3" tooltip="Desenho vetorial"/>
              </a:rPr>
              <a:t>gráficos vetoriais</a:t>
            </a:r>
            <a:r>
              <a:rPr lang="pt-BR" dirty="0"/>
              <a:t> escaláveis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0014" y="4350230"/>
            <a:ext cx="110735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Trata-se de </a:t>
            </a:r>
            <a:r>
              <a:rPr lang="pt-BR" dirty="0" smtClean="0"/>
              <a:t>um elemento</a:t>
            </a:r>
            <a:r>
              <a:rPr lang="pt-BR" dirty="0"/>
              <a:t> </a:t>
            </a:r>
            <a:r>
              <a:rPr lang="pt-BR" dirty="0" smtClean="0"/>
              <a:t>de página Web que permite você construir páginas que contenham desenhos </a:t>
            </a:r>
            <a:r>
              <a:rPr lang="pt-BR" dirty="0"/>
              <a:t>e gráficos bidimensionais, quer de forma estática, quer dinâmica ou animada.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 com Exemplos: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44184" y="3372787"/>
            <a:ext cx="10716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http://www.w3bai.com/pt/svg/svg_examples.html</a:t>
            </a:r>
          </a:p>
        </p:txBody>
      </p:sp>
    </p:spTree>
    <p:extLst>
      <p:ext uri="{BB962C8B-B14F-4D97-AF65-F5344CB8AC3E}">
        <p14:creationId xmlns:p14="http://schemas.microsoft.com/office/powerpoint/2010/main" val="151578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9660468" cy="1325563"/>
          </a:xfrm>
        </p:spPr>
        <p:txBody>
          <a:bodyPr/>
          <a:lstStyle/>
          <a:p>
            <a:r>
              <a:rPr lang="pt-BR" dirty="0" smtClean="0"/>
              <a:t>Exemplo simples de um Código com HTML e SVG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722938" y="2778480"/>
            <a:ext cx="109069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svg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height="100" width="100"&gt;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&lt;circle cx="50" cy="50" r="40" stroke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=“green"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stroke-width="3" fill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=“yellow"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Seu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Browser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não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suporta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svg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 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svg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2872510" cy="1325563"/>
          </a:xfrm>
        </p:spPr>
        <p:txBody>
          <a:bodyPr/>
          <a:lstStyle/>
          <a:p>
            <a:r>
              <a:rPr lang="pt-BR" dirty="0" smtClean="0"/>
              <a:t>Resultado!!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1309" y="2870063"/>
            <a:ext cx="2716357" cy="20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9660468" cy="1325563"/>
          </a:xfrm>
        </p:spPr>
        <p:txBody>
          <a:bodyPr/>
          <a:lstStyle/>
          <a:p>
            <a:r>
              <a:rPr lang="pt-BR" dirty="0" smtClean="0"/>
              <a:t>Outro Exemplo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19029" y="1932077"/>
            <a:ext cx="10906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svg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width="400" height="110"&gt;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width="300" height="100" style="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fill:rgb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(0,0,255);stroke-width:3;stroke:rgb(0,0,0)"&gt;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Sorry, your browser does not support inline SVG.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svg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720" y="176934"/>
            <a:ext cx="9144000" cy="1672792"/>
          </a:xfrm>
        </p:spPr>
        <p:txBody>
          <a:bodyPr>
            <a:normAutofit/>
          </a:bodyPr>
          <a:lstStyle/>
          <a:p>
            <a:r>
              <a:rPr lang="pt-BR" sz="4400" dirty="0" smtClean="0"/>
              <a:t>Estrutura de uma Página Web Simples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2594524" y="1974416"/>
            <a:ext cx="6922014" cy="4270519"/>
            <a:chOff x="2165542" y="1974416"/>
            <a:chExt cx="6922014" cy="4270519"/>
          </a:xfrm>
        </p:grpSpPr>
        <p:sp>
          <p:nvSpPr>
            <p:cNvPr id="5" name="Título 1"/>
            <p:cNvSpPr txBox="1">
              <a:spLocks/>
            </p:cNvSpPr>
            <p:nvPr/>
          </p:nvSpPr>
          <p:spPr>
            <a:xfrm>
              <a:off x="3894937" y="1974416"/>
              <a:ext cx="5192619" cy="42705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4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&lt;html</a:t>
              </a:r>
              <a:r>
                <a:rPr lang="en-US" b="1" dirty="0" smtClean="0">
                  <a:solidFill>
                    <a:srgbClr val="FF0000"/>
                  </a:solidFill>
                </a:rPr>
                <a:t>&gt;</a:t>
              </a:r>
            </a:p>
            <a:p>
              <a:pPr algn="l"/>
              <a:endParaRPr lang="pt-BR" dirty="0" smtClean="0"/>
            </a:p>
            <a:p>
              <a:pPr algn="l"/>
              <a:r>
                <a:rPr lang="en-US" b="1" dirty="0" smtClean="0">
                  <a:solidFill>
                    <a:schemeClr val="accent2"/>
                  </a:solidFill>
                </a:rPr>
                <a:t>      &lt;head&gt;</a:t>
              </a:r>
              <a:r>
                <a:rPr lang="en-US" dirty="0" smtClean="0">
                  <a:solidFill>
                    <a:schemeClr val="accent2"/>
                  </a:solidFill>
                </a:rPr>
                <a:t>  </a:t>
              </a:r>
              <a:endParaRPr lang="en-US" dirty="0">
                <a:solidFill>
                  <a:schemeClr val="accent2"/>
                </a:solidFill>
              </a:endParaRPr>
            </a:p>
            <a:p>
              <a:pPr algn="l"/>
              <a:endParaRPr lang="en-US" dirty="0">
                <a:solidFill>
                  <a:schemeClr val="accent2"/>
                </a:solidFill>
              </a:endParaRPr>
            </a:p>
            <a:p>
              <a:pPr algn="l"/>
              <a:r>
                <a:rPr lang="en-US" b="1" dirty="0" smtClean="0">
                  <a:solidFill>
                    <a:schemeClr val="accent2"/>
                  </a:solidFill>
                </a:rPr>
                <a:t>      &lt;/head&gt;</a:t>
              </a:r>
              <a:endParaRPr lang="en-US" b="1" dirty="0">
                <a:solidFill>
                  <a:schemeClr val="accent2"/>
                </a:solidFill>
              </a:endParaRPr>
            </a:p>
            <a:p>
              <a:pPr algn="l"/>
              <a:endParaRPr lang="en-US" dirty="0"/>
            </a:p>
            <a:p>
              <a:pPr algn="l"/>
              <a:r>
                <a:rPr lang="en-US" dirty="0"/>
                <a:t>  </a:t>
              </a:r>
            </a:p>
            <a:p>
              <a:pPr algn="l"/>
              <a:r>
                <a:rPr lang="en-US" b="1" dirty="0" smtClean="0">
                  <a:solidFill>
                    <a:schemeClr val="accent1"/>
                  </a:solidFill>
                </a:rPr>
                <a:t>      &lt;</a:t>
              </a:r>
              <a:r>
                <a:rPr lang="en-US" b="1" dirty="0">
                  <a:solidFill>
                    <a:schemeClr val="accent1"/>
                  </a:solidFill>
                </a:rPr>
                <a:t>body</a:t>
              </a:r>
              <a:r>
                <a:rPr lang="en-US" b="1" dirty="0" smtClean="0">
                  <a:solidFill>
                    <a:schemeClr val="accent1"/>
                  </a:solidFill>
                </a:rPr>
                <a:t>&gt;</a:t>
              </a:r>
              <a:r>
                <a:rPr lang="en-US" dirty="0" smtClean="0"/>
                <a:t>  </a:t>
              </a:r>
            </a:p>
            <a:p>
              <a:pPr algn="l"/>
              <a:endParaRPr lang="en-US" dirty="0"/>
            </a:p>
            <a:p>
              <a:pPr algn="l"/>
              <a:r>
                <a:rPr lang="en-US" b="1" dirty="0" smtClean="0">
                  <a:solidFill>
                    <a:schemeClr val="accent1"/>
                  </a:solidFill>
                </a:rPr>
                <a:t>      &lt;/</a:t>
              </a:r>
              <a:r>
                <a:rPr lang="en-US" b="1" dirty="0">
                  <a:solidFill>
                    <a:schemeClr val="accent1"/>
                  </a:solidFill>
                </a:rPr>
                <a:t>body&gt;</a:t>
              </a:r>
            </a:p>
            <a:p>
              <a:pPr algn="l"/>
              <a:endParaRPr lang="en-US" dirty="0"/>
            </a:p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&lt;/html&gt;</a:t>
              </a:r>
            </a:p>
            <a:p>
              <a:pPr algn="l"/>
              <a:endParaRPr lang="en-US" dirty="0"/>
            </a:p>
          </p:txBody>
        </p:sp>
        <p:sp>
          <p:nvSpPr>
            <p:cNvPr id="6" name="Chave direita 5"/>
            <p:cNvSpPr/>
            <p:nvPr/>
          </p:nvSpPr>
          <p:spPr>
            <a:xfrm flipH="1">
              <a:off x="2165542" y="2240520"/>
              <a:ext cx="1532146" cy="3500457"/>
            </a:xfrm>
            <a:prstGeom prst="rightBrace">
              <a:avLst>
                <a:gd name="adj1" fmla="val 8333"/>
                <a:gd name="adj2" fmla="val 44360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Chave direita 6"/>
            <p:cNvSpPr/>
            <p:nvPr/>
          </p:nvSpPr>
          <p:spPr>
            <a:xfrm>
              <a:off x="5815553" y="2848531"/>
              <a:ext cx="2274795" cy="580470"/>
            </a:xfrm>
            <a:prstGeom prst="rightBrace">
              <a:avLst>
                <a:gd name="adj1" fmla="val 8333"/>
                <a:gd name="adj2" fmla="val 44360"/>
              </a:avLst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Chave direita 7"/>
            <p:cNvSpPr/>
            <p:nvPr/>
          </p:nvSpPr>
          <p:spPr>
            <a:xfrm>
              <a:off x="5815553" y="4427805"/>
              <a:ext cx="2351042" cy="580470"/>
            </a:xfrm>
            <a:prstGeom prst="rightBrace">
              <a:avLst>
                <a:gd name="adj1" fmla="val 8333"/>
                <a:gd name="adj2" fmla="val 44360"/>
              </a:avLst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323463" y="3339165"/>
            <a:ext cx="2065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Limite Principal do Programa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(o mais importante)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634072" y="2764054"/>
            <a:ext cx="314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Limite do Cabeçalho (aqui vai informação da página)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634072" y="4324168"/>
            <a:ext cx="327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/>
                </a:solidFill>
              </a:rPr>
              <a:t>Limite do Corpo do Programa (aqui vai o Conteúdo da página)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2872510" cy="1325563"/>
          </a:xfrm>
        </p:spPr>
        <p:txBody>
          <a:bodyPr/>
          <a:lstStyle/>
          <a:p>
            <a:r>
              <a:rPr lang="pt-BR" dirty="0" smtClean="0"/>
              <a:t>Resultado!!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9562" y="2876550"/>
            <a:ext cx="3952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9660468" cy="1325563"/>
          </a:xfrm>
        </p:spPr>
        <p:txBody>
          <a:bodyPr/>
          <a:lstStyle/>
          <a:p>
            <a:r>
              <a:rPr lang="pt-BR" dirty="0" smtClean="0"/>
              <a:t>Mais um Exemplo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27638" y="2046377"/>
            <a:ext cx="119643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 width="400" height="180"&gt;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rect</a:t>
            </a:r>
            <a:r>
              <a:rPr lang="en-US" dirty="0"/>
              <a:t> x="50" y="20" </a:t>
            </a:r>
            <a:r>
              <a:rPr lang="en-US" dirty="0" err="1"/>
              <a:t>rx</a:t>
            </a:r>
            <a:r>
              <a:rPr lang="en-US" dirty="0"/>
              <a:t>="20" </a:t>
            </a:r>
            <a:r>
              <a:rPr lang="en-US" dirty="0" err="1"/>
              <a:t>ry</a:t>
            </a:r>
            <a:r>
              <a:rPr lang="en-US" dirty="0"/>
              <a:t>="20" width="150" height="</a:t>
            </a:r>
            <a:r>
              <a:rPr lang="en-US" dirty="0" smtClean="0"/>
              <a:t>150“ style</a:t>
            </a:r>
            <a:r>
              <a:rPr lang="en-US" dirty="0"/>
              <a:t>="</a:t>
            </a:r>
            <a:r>
              <a:rPr lang="en-US" dirty="0" err="1" smtClean="0"/>
              <a:t>fill:red</a:t>
            </a:r>
            <a:r>
              <a:rPr lang="en-US" dirty="0" smtClean="0"/>
              <a:t>;  </a:t>
            </a:r>
            <a:r>
              <a:rPr lang="en-US" dirty="0" err="1" smtClean="0"/>
              <a:t>stroke:black;stroke</a:t>
            </a:r>
            <a:r>
              <a:rPr lang="en-US" dirty="0" smtClean="0"/>
              <a:t>   width:5;opacity:0.5</a:t>
            </a:r>
            <a:r>
              <a:rPr lang="en-US" dirty="0"/>
              <a:t>" 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2872510" cy="1325563"/>
          </a:xfrm>
        </p:spPr>
        <p:txBody>
          <a:bodyPr/>
          <a:lstStyle/>
          <a:p>
            <a:r>
              <a:rPr lang="pt-BR" dirty="0" smtClean="0"/>
              <a:t>Resultado!!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750" y="2614612"/>
            <a:ext cx="1714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9660468" cy="1325563"/>
          </a:xfrm>
        </p:spPr>
        <p:txBody>
          <a:bodyPr/>
          <a:lstStyle/>
          <a:p>
            <a:r>
              <a:rPr lang="pt-BR" dirty="0" smtClean="0"/>
              <a:t>Mais um Exemplo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19029" y="1932077"/>
            <a:ext cx="109069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svg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width=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"400"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height=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"180"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x=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y=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rx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ry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width=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height=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"150"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  </a:t>
            </a:r>
            <a:r>
              <a:rPr lang="en-US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  style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"fill:red;stroke:black;stroke-width:5;opacity:0.5"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svg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6199" y="376414"/>
            <a:ext cx="2872510" cy="1325563"/>
          </a:xfrm>
        </p:spPr>
        <p:txBody>
          <a:bodyPr/>
          <a:lstStyle/>
          <a:p>
            <a:r>
              <a:rPr lang="pt-BR" dirty="0" smtClean="0"/>
              <a:t>Resultado!!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5632" y="2509405"/>
            <a:ext cx="2019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535" y="276072"/>
            <a:ext cx="9144000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O que vai dentro do limite </a:t>
            </a:r>
            <a:r>
              <a:rPr lang="pt-BR" sz="3600" dirty="0" smtClean="0">
                <a:solidFill>
                  <a:schemeClr val="accent2"/>
                </a:solidFill>
              </a:rPr>
              <a:t>&lt;</a:t>
            </a:r>
            <a:r>
              <a:rPr lang="pt-BR" sz="3600" dirty="0" err="1" smtClean="0">
                <a:solidFill>
                  <a:schemeClr val="accent2"/>
                </a:solidFill>
              </a:rPr>
              <a:t>head</a:t>
            </a:r>
            <a:r>
              <a:rPr lang="pt-BR" sz="3600" dirty="0" smtClean="0">
                <a:solidFill>
                  <a:schemeClr val="accent2"/>
                </a:solidFill>
              </a:rPr>
              <a:t>&gt; ... &lt;/</a:t>
            </a:r>
            <a:r>
              <a:rPr lang="pt-BR" sz="3600" dirty="0" err="1" smtClean="0">
                <a:solidFill>
                  <a:schemeClr val="accent2"/>
                </a:solidFill>
              </a:rPr>
              <a:t>head</a:t>
            </a:r>
            <a:r>
              <a:rPr lang="pt-BR" sz="3600" dirty="0" smtClean="0">
                <a:solidFill>
                  <a:schemeClr val="accent2"/>
                </a:solidFill>
              </a:rPr>
              <a:t>&gt;</a:t>
            </a:r>
            <a:r>
              <a:rPr lang="pt-BR" sz="3600" dirty="0" smtClean="0"/>
              <a:t>? 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78209" y="2302389"/>
            <a:ext cx="9338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Vai informações para ajudar o seu navegador a entender informações de formatação da página,</a:t>
            </a:r>
          </a:p>
          <a:p>
            <a:r>
              <a:rPr lang="pt-BR" dirty="0" smtClean="0"/>
              <a:t>como caracteres utilizados, língua do país onde a página foi feita, versão da página ou linguagem, </a:t>
            </a:r>
            <a:endParaRPr lang="en-US" dirty="0"/>
          </a:p>
          <a:p>
            <a:r>
              <a:rPr lang="pt-BR" dirty="0"/>
              <a:t>l</a:t>
            </a:r>
            <a:r>
              <a:rPr lang="pt-BR" dirty="0" smtClean="0"/>
              <a:t>ocais onde os arquivos utilizados estão armazenados, e muito outras coisas ..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982063" y="4287308"/>
            <a:ext cx="596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 enquanto, não precisaremos utilizar o &lt;</a:t>
            </a:r>
            <a:r>
              <a:rPr lang="pt-BR" dirty="0" err="1" smtClean="0"/>
              <a:t>head</a:t>
            </a:r>
            <a:r>
              <a:rPr lang="pt-BR" dirty="0" smtClean="0"/>
              <a:t>&gt; .. &lt;/</a:t>
            </a:r>
            <a:r>
              <a:rPr lang="pt-BR" dirty="0" err="1" smtClean="0"/>
              <a:t>head</a:t>
            </a:r>
            <a:r>
              <a:rPr lang="pt-BR" dirty="0" smtClean="0"/>
              <a:t>&gt;  </a:t>
            </a:r>
          </a:p>
        </p:txBody>
      </p:sp>
    </p:spTree>
    <p:extLst>
      <p:ext uri="{BB962C8B-B14F-4D97-AF65-F5344CB8AC3E}">
        <p14:creationId xmlns:p14="http://schemas.microsoft.com/office/powerpoint/2010/main" val="32956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8110" y="2679347"/>
            <a:ext cx="4061179" cy="1325563"/>
          </a:xfrm>
        </p:spPr>
        <p:txBody>
          <a:bodyPr/>
          <a:lstStyle/>
          <a:p>
            <a:r>
              <a:rPr lang="pt-BR" dirty="0" smtClean="0"/>
              <a:t>Inserindo 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6830" y="301604"/>
            <a:ext cx="9884816" cy="923368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Vamos direto à marcação de Conteúdo </a:t>
            </a:r>
            <a:r>
              <a:rPr lang="pt-BR" sz="3600" dirty="0" smtClean="0">
                <a:solidFill>
                  <a:schemeClr val="accent1"/>
                </a:solidFill>
              </a:rPr>
              <a:t>&lt;</a:t>
            </a:r>
            <a:r>
              <a:rPr lang="pt-BR" sz="3600" dirty="0" err="1" smtClean="0">
                <a:solidFill>
                  <a:schemeClr val="accent1"/>
                </a:solidFill>
              </a:rPr>
              <a:t>body</a:t>
            </a:r>
            <a:r>
              <a:rPr lang="pt-BR" sz="3600" dirty="0" smtClean="0">
                <a:solidFill>
                  <a:schemeClr val="accent1"/>
                </a:solidFill>
              </a:rPr>
              <a:t>&gt; ... &lt;/</a:t>
            </a:r>
            <a:r>
              <a:rPr lang="pt-BR" sz="3600" dirty="0" err="1" smtClean="0">
                <a:solidFill>
                  <a:schemeClr val="accent1"/>
                </a:solidFill>
              </a:rPr>
              <a:t>body</a:t>
            </a:r>
            <a:r>
              <a:rPr lang="pt-BR" sz="3600" dirty="0" smtClean="0">
                <a:solidFill>
                  <a:schemeClr val="accent1"/>
                </a:solidFill>
              </a:rPr>
              <a:t>&gt;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15919" y="1961990"/>
            <a:ext cx="7281059" cy="427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&lt;html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dirty="0" smtClean="0"/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      &lt;head&gt;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endParaRPr lang="en-US" dirty="0">
              <a:solidFill>
                <a:schemeClr val="accent2"/>
              </a:solidFill>
            </a:endParaRPr>
          </a:p>
          <a:p>
            <a:pPr algn="l"/>
            <a:endParaRPr lang="en-US" dirty="0">
              <a:solidFill>
                <a:schemeClr val="accent2"/>
              </a:solidFill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      &lt;/head&gt;</a:t>
            </a:r>
            <a:endParaRPr lang="en-US" b="1" dirty="0">
              <a:solidFill>
                <a:schemeClr val="accent2"/>
              </a:solidFill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      &lt;</a:t>
            </a:r>
            <a:r>
              <a:rPr lang="en-US" b="1" dirty="0">
                <a:solidFill>
                  <a:schemeClr val="accent1"/>
                </a:solidFill>
              </a:rPr>
              <a:t>body</a:t>
            </a:r>
            <a:r>
              <a:rPr lang="en-US" b="1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  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            Texto Livre!!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pPr algn="l"/>
            <a:r>
              <a:rPr lang="pt-BR" dirty="0" smtClean="0"/>
              <a:t>            Você pode escrever o que quiser aqui</a:t>
            </a:r>
            <a:endParaRPr lang="pt-BR" dirty="0"/>
          </a:p>
          <a:p>
            <a:pPr algn="l"/>
            <a:endParaRPr lang="en-US" dirty="0"/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      &lt;/</a:t>
            </a:r>
            <a:r>
              <a:rPr lang="en-US" b="1" dirty="0">
                <a:solidFill>
                  <a:schemeClr val="accent1"/>
                </a:solidFill>
              </a:rPr>
              <a:t>body&gt;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8110" y="2679347"/>
            <a:ext cx="4061179" cy="1325563"/>
          </a:xfrm>
        </p:spPr>
        <p:txBody>
          <a:bodyPr/>
          <a:lstStyle/>
          <a:p>
            <a:r>
              <a:rPr lang="pt-BR" dirty="0" smtClean="0"/>
              <a:t>Inserindo Áudio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6830" y="301604"/>
            <a:ext cx="9884816" cy="92336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Inserindo um Áudio</a:t>
            </a:r>
            <a:endParaRPr lang="en-US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1719" y="1974417"/>
            <a:ext cx="9144000" cy="157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01697" y="1770079"/>
            <a:ext cx="8890111" cy="427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&lt;html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dirty="0" smtClean="0"/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&lt;head&gt;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endParaRPr lang="en-US" dirty="0">
              <a:solidFill>
                <a:schemeClr val="accent2"/>
              </a:solidFill>
            </a:endParaRPr>
          </a:p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&lt;/head&gt;</a:t>
            </a:r>
            <a:endParaRPr lang="en-US" b="1" dirty="0">
              <a:solidFill>
                <a:schemeClr val="accent2"/>
              </a:solidFill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&lt;</a:t>
            </a:r>
            <a:r>
              <a:rPr lang="en-US" b="1" dirty="0">
                <a:solidFill>
                  <a:schemeClr val="accent1"/>
                </a:solidFill>
              </a:rPr>
              <a:t>body</a:t>
            </a:r>
            <a:r>
              <a:rPr lang="en-US" b="1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  </a:t>
            </a:r>
          </a:p>
          <a:p>
            <a:pPr algn="l"/>
            <a:endParaRPr lang="pt-BR" dirty="0" smtClean="0"/>
          </a:p>
          <a:p>
            <a:pPr algn="l"/>
            <a:r>
              <a:rPr lang="pt-BR" dirty="0" err="1" smtClean="0"/>
              <a:t>Saturday</a:t>
            </a:r>
            <a:r>
              <a:rPr lang="pt-BR" dirty="0" smtClean="0"/>
              <a:t> </a:t>
            </a:r>
            <a:r>
              <a:rPr lang="pt-BR" dirty="0"/>
              <a:t>Night </a:t>
            </a:r>
            <a:r>
              <a:rPr lang="pt-BR" dirty="0" err="1"/>
              <a:t>Fever</a:t>
            </a:r>
            <a:r>
              <a:rPr lang="pt-BR" dirty="0"/>
              <a:t>!! &lt;</a:t>
            </a:r>
            <a:r>
              <a:rPr lang="pt-BR" dirty="0" err="1"/>
              <a:t>br</a:t>
            </a:r>
            <a:r>
              <a:rPr lang="pt-BR" dirty="0" smtClean="0"/>
              <a:t>&gt;</a:t>
            </a:r>
          </a:p>
          <a:p>
            <a:pPr algn="l"/>
            <a:endParaRPr lang="pt-BR" dirty="0" smtClean="0"/>
          </a:p>
          <a:p>
            <a:pPr algn="l"/>
            <a:r>
              <a:rPr lang="en-US" dirty="0" smtClean="0"/>
              <a:t>&lt;</a:t>
            </a:r>
            <a:r>
              <a:rPr lang="en-US" dirty="0"/>
              <a:t>audio </a:t>
            </a:r>
            <a:r>
              <a:rPr lang="en-US" dirty="0" err="1" smtClean="0"/>
              <a:t>src</a:t>
            </a:r>
            <a:r>
              <a:rPr lang="en-US" dirty="0" smtClean="0"/>
              <a:t>=“mus.mp3” controls=“true” </a:t>
            </a:r>
            <a:r>
              <a:rPr lang="en-US" dirty="0" err="1" smtClean="0"/>
              <a:t>autoplay</a:t>
            </a:r>
            <a:r>
              <a:rPr lang="en-US" dirty="0" smtClean="0"/>
              <a:t>=“true”&gt; </a:t>
            </a:r>
            <a:endParaRPr lang="en-US" dirty="0"/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    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&lt;/</a:t>
            </a:r>
            <a:r>
              <a:rPr lang="en-US" b="1" dirty="0">
                <a:solidFill>
                  <a:schemeClr val="accent1"/>
                </a:solidFill>
              </a:rPr>
              <a:t>body&gt;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954" y="2679347"/>
            <a:ext cx="4648201" cy="1325563"/>
          </a:xfrm>
        </p:spPr>
        <p:txBody>
          <a:bodyPr/>
          <a:lstStyle/>
          <a:p>
            <a:r>
              <a:rPr lang="pt-BR" dirty="0" smtClean="0"/>
              <a:t>Inserindo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1359</Words>
  <Application>Microsoft Office PowerPoint</Application>
  <PresentationFormat>Widescreen</PresentationFormat>
  <Paragraphs>244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Tema do Office</vt:lpstr>
      <vt:lpstr>Aplicações WEB I </vt:lpstr>
      <vt:lpstr>Estrutura Básica do HTML</vt:lpstr>
      <vt:lpstr>Estrutura de uma Página Web Simples </vt:lpstr>
      <vt:lpstr>O que vai dentro do limite &lt;head&gt; ... &lt;/head&gt;? </vt:lpstr>
      <vt:lpstr>Inserindo Texto</vt:lpstr>
      <vt:lpstr>Vamos direto à marcação de Conteúdo &lt;body&gt; ... &lt;/body&gt;</vt:lpstr>
      <vt:lpstr>Inserindo Áudio</vt:lpstr>
      <vt:lpstr>Inserindo um Áudio</vt:lpstr>
      <vt:lpstr>Inserindo Imagem</vt:lpstr>
      <vt:lpstr>Inserindo uma Imagem</vt:lpstr>
      <vt:lpstr>Inserindo um Link</vt:lpstr>
      <vt:lpstr>Inserindo um link</vt:lpstr>
      <vt:lpstr>Inserindo uma Tabela</vt:lpstr>
      <vt:lpstr>Para inserir uma Tabela, use a tag &lt;table&gt;, e as tags &lt;tr&gt; e &lt;td&gt; para formatação</vt:lpstr>
      <vt:lpstr>Adicionando Estética</vt:lpstr>
      <vt:lpstr>Inserindo Formatação (como usar o CSS)</vt:lpstr>
      <vt:lpstr>A Sintaxe do CSS (Seletores)</vt:lpstr>
      <vt:lpstr>Como implementar e usar o CSS?</vt:lpstr>
      <vt:lpstr>O que tem dentro do arquivo estilo1.css?</vt:lpstr>
      <vt:lpstr>Utilizando o arquivo estilo1.css?</vt:lpstr>
      <vt:lpstr>Alterando a cor do fundo de um parágrafo</vt:lpstr>
      <vt:lpstr>Alterando a cor do fundo de um parágrafo</vt:lpstr>
      <vt:lpstr>Altere a formatação do  seu texto</vt:lpstr>
      <vt:lpstr>Adicionando Desenhos</vt:lpstr>
      <vt:lpstr>Adicionando Desenhos  com SVG</vt:lpstr>
      <vt:lpstr>Site com Exemplos:</vt:lpstr>
      <vt:lpstr>Exemplo simples de um Código com HTML e SVG</vt:lpstr>
      <vt:lpstr>Resultado!!</vt:lpstr>
      <vt:lpstr>Outro Exemplo</vt:lpstr>
      <vt:lpstr>Resultado!!</vt:lpstr>
      <vt:lpstr>Mais um Exemplo</vt:lpstr>
      <vt:lpstr>Resultado!!</vt:lpstr>
      <vt:lpstr>Mais um Exemplo</vt:lpstr>
      <vt:lpstr>Resultado!!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Rodrigues</dc:creator>
  <cp:lastModifiedBy>unifai</cp:lastModifiedBy>
  <cp:revision>91</cp:revision>
  <dcterms:created xsi:type="dcterms:W3CDTF">2014-12-29T18:02:07Z</dcterms:created>
  <dcterms:modified xsi:type="dcterms:W3CDTF">2019-05-18T01:16:54Z</dcterms:modified>
</cp:coreProperties>
</file>