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9" r:id="rId3"/>
    <p:sldId id="306" r:id="rId4"/>
    <p:sldId id="280" r:id="rId5"/>
    <p:sldId id="307" r:id="rId6"/>
    <p:sldId id="298" r:id="rId7"/>
    <p:sldId id="30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11" r:id="rId16"/>
    <p:sldId id="312" r:id="rId17"/>
    <p:sldId id="309" r:id="rId18"/>
    <p:sldId id="314" r:id="rId19"/>
    <p:sldId id="315" r:id="rId20"/>
    <p:sldId id="316" r:id="rId21"/>
    <p:sldId id="313" r:id="rId22"/>
    <p:sldId id="318" r:id="rId23"/>
    <p:sldId id="31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5FAF3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3" autoAdjust="0"/>
    <p:restoredTop sz="94660"/>
  </p:normalViewPr>
  <p:slideViewPr>
    <p:cSldViewPr>
      <p:cViewPr varScale="1">
        <p:scale>
          <a:sx n="66" d="100"/>
          <a:sy n="66" d="100"/>
        </p:scale>
        <p:origin x="5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0C13025-3F0D-482F-85A4-167EBBC75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C7612A4-7D73-49BF-9A33-800F0F2F2A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97C49B-7414-47FD-A460-533CD5B37E80}" type="datetimeFigureOut">
              <a:rPr lang="en-US" altLang="pt-BR"/>
              <a:pPr>
                <a:defRPr/>
              </a:pPr>
              <a:t>6/7/2019</a:t>
            </a:fld>
            <a:endParaRPr lang="en-US" altLang="pt-BR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A5F4C770-0A74-4AB1-8993-D02B68B2521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252C35BE-719D-4521-8743-6DDC53C4BC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275DBD-394F-4233-AF44-A2C5AD284E6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FDEC3DC-E9D9-47FD-BCAF-9FF2B495B7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AD2F317-B6A0-405C-ABBA-2FF9FCB522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BEDC3A8-CBD6-4927-98B5-8FA8E992D7E0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B4906C6-0476-4D37-BD7D-868C0C6044D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94142160-33B3-4342-B524-5D9F8A12A4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35F95695-364B-4397-9F03-444738ABE8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362F2837-1B43-4B2F-8C3D-88487AAF8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09C5B74-0FCA-4A44-AA4B-0525BBCB69F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F42B89D-6092-42B3-8DB6-6F9C39A12C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79A6134-24C9-48BD-B2D1-3C438A86F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0271583-FBCD-4C64-AB26-C3A8515A21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CA1F97C-09E1-4214-9DD6-728A2ECA7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60681E2-0D8B-483F-B6BE-60223D85DF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F7E416A-51E1-497D-9FAC-0D7946D70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3B3ABDB-7318-4C37-940B-6DE548CD3B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0155045-1F96-43FE-9EC8-DD83005CA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B5B44E2-D8DE-429A-BE76-3A5EE76AD9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2EA804E-265D-495C-906A-51B73154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F590E92-8ECC-47C7-ABD1-0C7532D4A5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2C876F8-7632-48E4-88E4-10C66ABF2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492DA1B-73CC-4DA8-9049-1DB06AD79B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B12A165-6798-4F5D-A746-80BE7EEAB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DC5910F-44F5-47E1-8773-86DCCB973A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E97479A-8823-4629-B26F-2C5F14597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E755252-D107-45F9-972C-2A107279A9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0A57249-66D4-4338-8CF1-7F66A362A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F67B908-9596-48F7-8A28-8A5E41CEAE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3E22514-800F-4973-BA7D-24068B577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439F715-8BA4-44D1-A590-3009D8B7D0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BE001FC-58FA-4A48-A2EA-00B691E19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E74FF1B-A6ED-4CA4-B0ED-8B2409AD16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197C8BE-6E0C-453B-8954-26947EA59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FF7A46A-F969-4870-9E98-02459BE938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DC80DDE-C850-4C91-9D24-F288F36B6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863E2F5-5E94-4405-BB42-9D310E6B6611}"/>
              </a:ext>
            </a:extLst>
          </p:cNvPr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BC54A5-DEEE-4316-915C-5650C17135A2}"/>
              </a:ext>
            </a:extLst>
          </p:cNvPr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ED9D47-1858-4E92-8BC9-C9689E86A16B}"/>
              </a:ext>
            </a:extLst>
          </p:cNvPr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DC355CA-EBAC-4AE8-9EDC-A825A03FCA4A}"/>
              </a:ext>
            </a:extLst>
          </p:cNvPr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EB3EC49-BF33-45B9-91ED-D4144C32DCC8}"/>
              </a:ext>
            </a:extLst>
          </p:cNvPr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DCFBDCD-3D02-4FC5-9518-2F1AEDD34CBE}"/>
              </a:ext>
            </a:extLst>
          </p:cNvPr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A110F3D-67A7-4A96-9A02-3D9597691481}"/>
              </a:ext>
            </a:extLst>
          </p:cNvPr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D8B5D2-1959-4DCC-BBF9-D39D55F192E9}"/>
              </a:ext>
            </a:extLst>
          </p:cNvPr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27AA8AB-3B90-4AD0-BAF7-34DD26553D6C}"/>
              </a:ext>
            </a:extLst>
          </p:cNvPr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Espaço Reservado para Data 27">
            <a:extLst>
              <a:ext uri="{FF2B5EF4-FFF2-40B4-BE49-F238E27FC236}">
                <a16:creationId xmlns:a16="http://schemas.microsoft.com/office/drawing/2014/main" id="{A4065455-BB9D-4EEB-B119-90D1F635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Espaço Reservado para Rodapé 16">
            <a:extLst>
              <a:ext uri="{FF2B5EF4-FFF2-40B4-BE49-F238E27FC236}">
                <a16:creationId xmlns:a16="http://schemas.microsoft.com/office/drawing/2014/main" id="{D0991822-32A2-487F-A675-4F4C15B2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Espaço Reservado para Número de Slide 28">
            <a:extLst>
              <a:ext uri="{FF2B5EF4-FFF2-40B4-BE49-F238E27FC236}">
                <a16:creationId xmlns:a16="http://schemas.microsoft.com/office/drawing/2014/main" id="{B6084887-F36B-42EB-B7FB-C29287E9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349905-FCC8-4735-803D-6F97292AF7A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8045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EC6999F7-3D5A-4F8D-B2E2-09792590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A9AD48D0-0F0A-4384-A406-36FC9672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98EC7EFE-5EDA-4E95-90C9-158562E9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4539B-05B6-4BB1-B1D6-F516AE657AB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9299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126ECC79-E8D4-41AE-B3D3-A7C47AC3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032A671F-3697-4F59-AE1E-C7902862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4B6DC8D5-7A9B-4A89-BBF0-127EB657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38B51-5DC0-47EF-8A25-6A25E0F8874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2472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6F162BE3-0306-41F6-93CA-98F8F500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8A8CFE9F-C9E9-4F8B-9998-92610398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4EB70E2E-24A3-416C-8F53-11F83CD6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FFE5F-89B7-48B1-AF5F-16D6D1F1141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0061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17">
            <a:extLst>
              <a:ext uri="{FF2B5EF4-FFF2-40B4-BE49-F238E27FC236}">
                <a16:creationId xmlns:a16="http://schemas.microsoft.com/office/drawing/2014/main" id="{426F2B1E-90A7-4F93-A5D0-34008CDE3D66}"/>
              </a:ext>
            </a:extLst>
          </p:cNvPr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3648 h 3648"/>
              <a:gd name="T2" fmla="*/ 720 w 2736"/>
              <a:gd name="T3" fmla="*/ 2016 h 3648"/>
              <a:gd name="T4" fmla="*/ 2736 w 2736"/>
              <a:gd name="T5" fmla="*/ 0 h 3648"/>
              <a:gd name="T6" fmla="*/ 2736 w 2736"/>
              <a:gd name="T7" fmla="*/ 96 h 3648"/>
              <a:gd name="T8" fmla="*/ 744 w 2736"/>
              <a:gd name="T9" fmla="*/ 2038 h 3648"/>
              <a:gd name="T10" fmla="*/ 48 w 2736"/>
              <a:gd name="T11" fmla="*/ 3648 h 3648"/>
              <a:gd name="T12" fmla="*/ 0 w 2736"/>
              <a:gd name="T13" fmla="*/ 3648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orma livre 18">
            <a:extLst>
              <a:ext uri="{FF2B5EF4-FFF2-40B4-BE49-F238E27FC236}">
                <a16:creationId xmlns:a16="http://schemas.microsoft.com/office/drawing/2014/main" id="{6DA7B6C2-B5CC-4758-95CA-F38A785946E2}"/>
              </a:ext>
            </a:extLst>
          </p:cNvPr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4080 h 4128"/>
              <a:gd name="T2" fmla="*/ 0 w 3504"/>
              <a:gd name="T3" fmla="*/ 4128 h 4128"/>
              <a:gd name="T4" fmla="*/ 3504 w 3504"/>
              <a:gd name="T5" fmla="*/ 2640 h 4128"/>
              <a:gd name="T6" fmla="*/ 2880 w 3504"/>
              <a:gd name="T7" fmla="*/ 0 h 4128"/>
              <a:gd name="T8" fmla="*/ 2832 w 3504"/>
              <a:gd name="T9" fmla="*/ 0 h 4128"/>
              <a:gd name="T10" fmla="*/ 3465 w 3504"/>
              <a:gd name="T11" fmla="*/ 2619 h 4128"/>
              <a:gd name="T12" fmla="*/ 0 w 3504"/>
              <a:gd name="T13" fmla="*/ 4080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orma livre 19">
            <a:extLst>
              <a:ext uri="{FF2B5EF4-FFF2-40B4-BE49-F238E27FC236}">
                <a16:creationId xmlns:a16="http://schemas.microsoft.com/office/drawing/2014/main" id="{0547B077-5B0A-4327-BCFF-B1F79949A3B0}"/>
              </a:ext>
            </a:extLst>
          </p:cNvPr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Forma livre 20">
            <a:extLst>
              <a:ext uri="{FF2B5EF4-FFF2-40B4-BE49-F238E27FC236}">
                <a16:creationId xmlns:a16="http://schemas.microsoft.com/office/drawing/2014/main" id="{7AB4270F-DDD9-453C-9228-72F09666165D}"/>
              </a:ext>
            </a:extLst>
          </p:cNvPr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Forma livre 23">
            <a:extLst>
              <a:ext uri="{FF2B5EF4-FFF2-40B4-BE49-F238E27FC236}">
                <a16:creationId xmlns:a16="http://schemas.microsoft.com/office/drawing/2014/main" id="{64BFC8B9-99AE-4E87-B120-3E80A2468B3C}"/>
              </a:ext>
            </a:extLst>
          </p:cNvPr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Forma livre 24">
            <a:extLst>
              <a:ext uri="{FF2B5EF4-FFF2-40B4-BE49-F238E27FC236}">
                <a16:creationId xmlns:a16="http://schemas.microsoft.com/office/drawing/2014/main" id="{1C73964D-833F-426D-B050-5400A98E131B}"/>
              </a:ext>
            </a:extLst>
          </p:cNvPr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Forma livre 25">
            <a:extLst>
              <a:ext uri="{FF2B5EF4-FFF2-40B4-BE49-F238E27FC236}">
                <a16:creationId xmlns:a16="http://schemas.microsoft.com/office/drawing/2014/main" id="{39FDD2B4-ADBA-4C9A-A54B-7B78C26A2BED}"/>
              </a:ext>
            </a:extLst>
          </p:cNvPr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Forma livre 26">
            <a:extLst>
              <a:ext uri="{FF2B5EF4-FFF2-40B4-BE49-F238E27FC236}">
                <a16:creationId xmlns:a16="http://schemas.microsoft.com/office/drawing/2014/main" id="{71BF27C8-968A-422F-8328-C7DB8E26B867}"/>
              </a:ext>
            </a:extLst>
          </p:cNvPr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Forma livre 27">
            <a:extLst>
              <a:ext uri="{FF2B5EF4-FFF2-40B4-BE49-F238E27FC236}">
                <a16:creationId xmlns:a16="http://schemas.microsoft.com/office/drawing/2014/main" id="{973E9C34-467B-46FF-A95B-55D5ABF2A9FC}"/>
              </a:ext>
            </a:extLst>
          </p:cNvPr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Forma livre 28">
            <a:extLst>
              <a:ext uri="{FF2B5EF4-FFF2-40B4-BE49-F238E27FC236}">
                <a16:creationId xmlns:a16="http://schemas.microsoft.com/office/drawing/2014/main" id="{70F54F8D-4B4C-44E6-AC6F-31DFED17751B}"/>
              </a:ext>
            </a:extLst>
          </p:cNvPr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Forma livre 29">
            <a:extLst>
              <a:ext uri="{FF2B5EF4-FFF2-40B4-BE49-F238E27FC236}">
                <a16:creationId xmlns:a16="http://schemas.microsoft.com/office/drawing/2014/main" id="{A33D98D2-1485-4C68-A8DC-6E95B80F52F7}"/>
              </a:ext>
            </a:extLst>
          </p:cNvPr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Forma livre 30">
            <a:extLst>
              <a:ext uri="{FF2B5EF4-FFF2-40B4-BE49-F238E27FC236}">
                <a16:creationId xmlns:a16="http://schemas.microsoft.com/office/drawing/2014/main" id="{4E427E76-ABDE-4052-9906-B2CC31A02697}"/>
              </a:ext>
            </a:extLst>
          </p:cNvPr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Forma livre 31">
            <a:extLst>
              <a:ext uri="{FF2B5EF4-FFF2-40B4-BE49-F238E27FC236}">
                <a16:creationId xmlns:a16="http://schemas.microsoft.com/office/drawing/2014/main" id="{9883E342-B565-4A19-B9D1-AB5F1DBFF6E3}"/>
              </a:ext>
            </a:extLst>
          </p:cNvPr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7" name="Forma livre 32">
            <a:extLst>
              <a:ext uri="{FF2B5EF4-FFF2-40B4-BE49-F238E27FC236}">
                <a16:creationId xmlns:a16="http://schemas.microsoft.com/office/drawing/2014/main" id="{73699281-A096-4C83-8307-9480F429DE52}"/>
              </a:ext>
            </a:extLst>
          </p:cNvPr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8" name="Forma livre 33">
            <a:extLst>
              <a:ext uri="{FF2B5EF4-FFF2-40B4-BE49-F238E27FC236}">
                <a16:creationId xmlns:a16="http://schemas.microsoft.com/office/drawing/2014/main" id="{C4A9FE27-E97F-4639-B662-374B4DFBFA06}"/>
              </a:ext>
            </a:extLst>
          </p:cNvPr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FB694F8-3680-45AD-986F-6D39CDB1D98E}"/>
              </a:ext>
            </a:extLst>
          </p:cNvPr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20740E4-B50A-4BD8-BD57-43C7095D234D}"/>
              </a:ext>
            </a:extLst>
          </p:cNvPr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64512F4-681B-44D8-AADF-B4815F259C5A}"/>
              </a:ext>
            </a:extLst>
          </p:cNvPr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BCED787-19FB-4E37-9BCF-59157FF74581}"/>
              </a:ext>
            </a:extLst>
          </p:cNvPr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9C151A4-9D29-49C0-86C8-39671A6B61D4}"/>
              </a:ext>
            </a:extLst>
          </p:cNvPr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E46866F-146B-46FE-9671-435AE7F0630F}"/>
              </a:ext>
            </a:extLst>
          </p:cNvPr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25" name="Espaço Reservado para Data 3">
            <a:extLst>
              <a:ext uri="{FF2B5EF4-FFF2-40B4-BE49-F238E27FC236}">
                <a16:creationId xmlns:a16="http://schemas.microsoft.com/office/drawing/2014/main" id="{F08549ED-80FE-4BCB-8272-C32C36C8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Espaço Reservado para Rodapé 4">
            <a:extLst>
              <a:ext uri="{FF2B5EF4-FFF2-40B4-BE49-F238E27FC236}">
                <a16:creationId xmlns:a16="http://schemas.microsoft.com/office/drawing/2014/main" id="{D1854F13-66BC-4762-A0E6-F17A149E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410BD98F-8C89-475C-80D8-640405E9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623D5-9FA3-4AB9-A567-905967AC27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4673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73142F-081B-4806-B786-4A8B1BDC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D8F23-9D01-49B6-A26C-CD99996A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7ED8B3-FA64-40D9-8114-7B3EEB6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F9DA8B-3E33-498B-8FA4-5AF5D418F1B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5538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158960D-5776-4A6A-8335-806A6BB35901}"/>
              </a:ext>
            </a:extLst>
          </p:cNvPr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9C6BE24-9C16-4160-BD5B-38D9EB3C1A71}"/>
              </a:ext>
            </a:extLst>
          </p:cNvPr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B301D7-1B07-4809-8B28-1573C5D4FFC1}"/>
              </a:ext>
            </a:extLst>
          </p:cNvPr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E5050E7-476E-4848-9890-80A6C98E704D}"/>
              </a:ext>
            </a:extLst>
          </p:cNvPr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BA03260-3BC3-4C07-B60D-9E081A00507B}"/>
              </a:ext>
            </a:extLst>
          </p:cNvPr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A9F2CF0-DD38-4902-906C-5F60B425FE35}"/>
              </a:ext>
            </a:extLst>
          </p:cNvPr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E7724AA-F0AF-4F19-9B24-FF8BE3B3EF2B}"/>
              </a:ext>
            </a:extLst>
          </p:cNvPr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4138A63-1E18-43C6-8F28-30913855F5EB}"/>
              </a:ext>
            </a:extLst>
          </p:cNvPr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44FA4D5-A669-43A6-8F72-C0B99B92BC39}"/>
              </a:ext>
            </a:extLst>
          </p:cNvPr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1F9B9B-85AF-4857-8FF0-89A9978434C2}"/>
              </a:ext>
            </a:extLst>
          </p:cNvPr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7" name="Espaço Reservado para Data 6">
            <a:extLst>
              <a:ext uri="{FF2B5EF4-FFF2-40B4-BE49-F238E27FC236}">
                <a16:creationId xmlns:a16="http://schemas.microsoft.com/office/drawing/2014/main" id="{A0221ECE-12B2-43A6-9198-680EF342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Espaço Reservado para Rodapé 7">
            <a:extLst>
              <a:ext uri="{FF2B5EF4-FFF2-40B4-BE49-F238E27FC236}">
                <a16:creationId xmlns:a16="http://schemas.microsoft.com/office/drawing/2014/main" id="{9028B73A-5767-4142-8F13-0AB2B1CC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Espaço Reservado para Número de Slide 8">
            <a:extLst>
              <a:ext uri="{FF2B5EF4-FFF2-40B4-BE49-F238E27FC236}">
                <a16:creationId xmlns:a16="http://schemas.microsoft.com/office/drawing/2014/main" id="{333B2F82-EF81-46B8-A190-9DB0A38A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AFE56B-5013-410D-8511-A780E727736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7628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C10D2403-CF7A-4F96-BB7D-BDD3F81E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A3758258-EEF8-410D-9B99-5A9E3D0D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883D646C-683E-44CA-84B2-01E06298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9A07F-D472-4DCB-BD80-2CBE4CE03E8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1327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16B447-7B18-425D-A6AE-56316424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708962-B1BA-4A65-A814-8D50A38F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99A709-72D2-44DE-9297-25D76799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F255D5-ADC8-4853-87D4-086A5962BEA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9355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9CD5C577-27B4-42BD-ADC1-4977926D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857C3E19-7BB4-40AA-BCDB-8E0A0BC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1B25D3DD-E780-454A-B937-8065F2DE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58EAC-3379-4D72-8A13-DA295BBD2B3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1346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67AD157-78B6-4366-A2FF-1F77210D9104}"/>
              </a:ext>
            </a:extLst>
          </p:cNvPr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C604422-E244-4015-A2C2-1AEA11E465F6}"/>
              </a:ext>
            </a:extLst>
          </p:cNvPr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o 19">
            <a:extLst>
              <a:ext uri="{FF2B5EF4-FFF2-40B4-BE49-F238E27FC236}">
                <a16:creationId xmlns:a16="http://schemas.microsoft.com/office/drawing/2014/main" id="{C24F5D6C-6F41-401B-BAFD-4CC83ACE528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641FDA0-C483-4B8A-995D-F1C9D787336D}"/>
                </a:ext>
              </a:extLst>
            </p:cNvPr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B2EAEDB1-63B0-4B2D-AA1C-7CE1DB78C331}"/>
                </a:ext>
              </a:extLst>
            </p:cNvPr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1E1CE78-AD86-425D-9E16-378F1E6B6FAB}"/>
                </a:ext>
              </a:extLst>
            </p:cNvPr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25">
            <a:extLst>
              <a:ext uri="{FF2B5EF4-FFF2-40B4-BE49-F238E27FC236}">
                <a16:creationId xmlns:a16="http://schemas.microsoft.com/office/drawing/2014/main" id="{3646A7AA-E057-4399-8671-875C1FA837E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B710F421-5AA2-4736-94F8-CC1C6FF88A37}"/>
                </a:ext>
              </a:extLst>
            </p:cNvPr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B4678105-199A-4284-8786-BA9E595FB550}"/>
                </a:ext>
              </a:extLst>
            </p:cNvPr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B04B359C-C3DF-4485-8DAB-B3947CCC9349}"/>
                </a:ext>
              </a:extLst>
            </p:cNvPr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29">
            <a:extLst>
              <a:ext uri="{FF2B5EF4-FFF2-40B4-BE49-F238E27FC236}">
                <a16:creationId xmlns:a16="http://schemas.microsoft.com/office/drawing/2014/main" id="{3CF2E3CB-E1D5-4011-80A8-9EDD8C866D8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539EA485-8C22-45F6-8978-9C7235D49AF6}"/>
                </a:ext>
              </a:extLst>
            </p:cNvPr>
            <p:cNvCxnSpPr/>
            <p:nvPr/>
          </p:nvCxnSpPr>
          <p:spPr>
            <a:xfrm rot="16200000">
              <a:off x="6663592" y="1298373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C8EEF679-4D84-4626-B767-12623800EA41}"/>
                </a:ext>
              </a:extLst>
            </p:cNvPr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D96F7F8-0D3B-401B-86EF-09706DD947FB}"/>
                </a:ext>
              </a:extLst>
            </p:cNvPr>
            <p:cNvCxnSpPr/>
            <p:nvPr/>
          </p:nvCxnSpPr>
          <p:spPr>
            <a:xfrm rot="5400000" flipH="1">
              <a:off x="6744512" y="1297398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9" name="Espaço Reservado para Data 4">
            <a:extLst>
              <a:ext uri="{FF2B5EF4-FFF2-40B4-BE49-F238E27FC236}">
                <a16:creationId xmlns:a16="http://schemas.microsoft.com/office/drawing/2014/main" id="{5318041B-D6C0-496E-9955-2D20E1CB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Espaço Reservado para Rodapé 5">
            <a:extLst>
              <a:ext uri="{FF2B5EF4-FFF2-40B4-BE49-F238E27FC236}">
                <a16:creationId xmlns:a16="http://schemas.microsoft.com/office/drawing/2014/main" id="{CA3A111F-08D0-4488-A5B2-9A3D2CAF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Espaço Reservado para Número de Slide 6">
            <a:extLst>
              <a:ext uri="{FF2B5EF4-FFF2-40B4-BE49-F238E27FC236}">
                <a16:creationId xmlns:a16="http://schemas.microsoft.com/office/drawing/2014/main" id="{9A8D47C3-52CE-44A9-BF8B-95F24B8E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24E3CE-63BB-439C-9775-11D83E2F3EC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6637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64999">
              <a:srgbClr val="000000"/>
            </a:gs>
            <a:gs pos="100000">
              <a:srgbClr val="5A77A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1EA2971-E2BC-4C67-A06C-BEFA0099F931}"/>
              </a:ext>
            </a:extLst>
          </p:cNvPr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93CCF9-ACA2-40B9-A811-5CB6DFEBB140}"/>
              </a:ext>
            </a:extLst>
          </p:cNvPr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FEA33FB-402F-4FE7-B3AA-9741703ACAC9}"/>
              </a:ext>
            </a:extLst>
          </p:cNvPr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E2A7E3-2ED1-4AE4-81CF-6C55446A0176}"/>
              </a:ext>
            </a:extLst>
          </p:cNvPr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80B34DD-51B8-4F69-886E-3303B3AABBC1}"/>
              </a:ext>
            </a:extLst>
          </p:cNvPr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40BB3-0795-47E6-88AD-CE7CBB3733BA}"/>
              </a:ext>
            </a:extLst>
          </p:cNvPr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BD40A5A-BD64-4CD2-92B8-17BC74A1A927}"/>
              </a:ext>
            </a:extLst>
          </p:cNvPr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0F224B-DCC5-46D8-B446-1722FC8D4742}"/>
              </a:ext>
            </a:extLst>
          </p:cNvPr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240C3D-E636-43CF-80D6-1A40B4F2E204}"/>
              </a:ext>
            </a:extLst>
          </p:cNvPr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AECA4471-17BE-4419-AB73-84207E65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36" name="Espaço Reservado para Texto 12">
            <a:extLst>
              <a:ext uri="{FF2B5EF4-FFF2-40B4-BE49-F238E27FC236}">
                <a16:creationId xmlns:a16="http://schemas.microsoft.com/office/drawing/2014/main" id="{F2C25B2D-ADA3-44C4-BEB2-07B3901146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14E1F3F2-3D23-4655-9F28-E01620443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24BA1C-4C1C-40F1-9AD2-543FB03B5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FD560180-EF69-4041-A95D-21CEE0CF4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367B11-172D-4024-8A4D-9CFF9AFBACD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04" r:id="rId2"/>
    <p:sldLayoutId id="2147484010" r:id="rId3"/>
    <p:sldLayoutId id="2147484011" r:id="rId4"/>
    <p:sldLayoutId id="2147484012" r:id="rId5"/>
    <p:sldLayoutId id="2147484005" r:id="rId6"/>
    <p:sldLayoutId id="2147484013" r:id="rId7"/>
    <p:sldLayoutId id="2147484006" r:id="rId8"/>
    <p:sldLayoutId id="2147484014" r:id="rId9"/>
    <p:sldLayoutId id="2147484007" r:id="rId10"/>
    <p:sldLayoutId id="21474840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anose="05040102010807070707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B99725-C818-461E-A0F9-8895551383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086600" cy="3962400"/>
          </a:xfrm>
        </p:spPr>
        <p:txBody>
          <a:bodyPr rtlCol="0"/>
          <a:lstStyle/>
          <a:p>
            <a:pPr algn="ctr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pt-BR" sz="5400" dirty="0">
                <a:solidFill>
                  <a:schemeClr val="tx2">
                    <a:satMod val="200000"/>
                  </a:schemeClr>
                </a:solidFill>
              </a:rPr>
              <a:t>Aplicações Web I</a:t>
            </a:r>
            <a:br>
              <a:rPr lang="pt-BR" sz="5400" dirty="0">
                <a:solidFill>
                  <a:schemeClr val="tx2">
                    <a:satMod val="200000"/>
                  </a:schemeClr>
                </a:solidFill>
              </a:rPr>
            </a:br>
            <a:br>
              <a:rPr lang="en-US" altLang="pt-B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ＭＳ Ｐゴシック" panose="020B0600070205080204" pitchFamily="34" charset="-128"/>
                <a:cs typeface="Arial" pitchFamily="34" charset="0"/>
              </a:rPr>
            </a:br>
            <a:r>
              <a:rPr lang="en-US" altLang="pt-BR" sz="5400" dirty="0" err="1">
                <a:solidFill>
                  <a:schemeClr val="tx2">
                    <a:satMod val="200000"/>
                  </a:schemeClr>
                </a:solidFill>
              </a:rPr>
              <a:t>IntroduçãO</a:t>
            </a:r>
            <a:br>
              <a:rPr lang="en-US" altLang="pt-BR" sz="54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altLang="pt-BR" sz="5400" dirty="0" err="1">
                <a:solidFill>
                  <a:schemeClr val="tx2">
                    <a:satMod val="200000"/>
                  </a:schemeClr>
                </a:solidFill>
              </a:rPr>
              <a:t>ao</a:t>
            </a:r>
            <a:br>
              <a:rPr lang="en-US" altLang="pt-BR" sz="54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altLang="pt-BR" sz="5400" dirty="0">
                <a:solidFill>
                  <a:schemeClr val="tx2">
                    <a:satMod val="200000"/>
                  </a:schemeClr>
                </a:solidFill>
              </a:rPr>
              <a:t>HTML5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F1FD2BF-7FA5-448E-AC9D-47BBB40AEE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pt-BR">
                <a:solidFill>
                  <a:schemeClr val="tx2">
                    <a:satMod val="200000"/>
                  </a:schemeClr>
                </a:solidFill>
              </a:rPr>
              <a:t>Primeiro olhe para o html5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548448-753B-4A58-99FB-A83F85144B26}"/>
              </a:ext>
            </a:extLst>
          </p:cNvPr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652" name="Text Box 5">
            <a:extLst>
              <a:ext uri="{FF2B5EF4-FFF2-40B4-BE49-F238E27FC236}">
                <a16:creationId xmlns:a16="http://schemas.microsoft.com/office/drawing/2014/main" id="{74DAF40D-494F-448E-9C16-E6365C45E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5203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Lembre-se a declaração DOCTYPE de XHTML ?</a:t>
            </a:r>
            <a:endParaRPr lang="en-US" altLang="pt-BR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4B17D416-53ED-459E-8059-75B3D4C89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62200"/>
            <a:ext cx="8077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&lt;!DOCTYPE html PUBLIC "-//W3C//DTD XHTML 1.0 Transitional//EN"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   "http://www.w3.org/TR/xhtml1/DTD/xhtml1-transitional.dtd"&gt;</a:t>
            </a:r>
          </a:p>
        </p:txBody>
      </p:sp>
      <p:sp>
        <p:nvSpPr>
          <p:cNvPr id="27654" name="Text Box 7">
            <a:extLst>
              <a:ext uri="{FF2B5EF4-FFF2-40B4-BE49-F238E27FC236}">
                <a16:creationId xmlns:a16="http://schemas.microsoft.com/office/drawing/2014/main" id="{0D0F0351-E674-46AB-8CDE-0A1F549ED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3243263"/>
            <a:ext cx="8328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BR"/>
              <a:t>Em HTML5, existe apenas uma  possibilidade de declaração DOCTYPE e ela é</a:t>
            </a:r>
          </a:p>
          <a:p>
            <a:r>
              <a:rPr lang="en-US" altLang="pt-BR"/>
              <a:t>simples</a:t>
            </a:r>
          </a:p>
        </p:txBody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0CF9A4A7-660D-44A2-8EDE-B1C621909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807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&lt;!DOCTYPE html&gt;</a:t>
            </a:r>
          </a:p>
        </p:txBody>
      </p:sp>
      <p:sp>
        <p:nvSpPr>
          <p:cNvPr id="27656" name="Text Box 9">
            <a:extLst>
              <a:ext uri="{FF2B5EF4-FFF2-40B4-BE49-F238E27FC236}">
                <a16:creationId xmlns:a16="http://schemas.microsoft.com/office/drawing/2014/main" id="{90578F5F-9771-4D18-A813-6A0C7436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76800"/>
            <a:ext cx="2438400" cy="338138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pt-BR" sz="1600">
                <a:solidFill>
                  <a:schemeClr val="bg1"/>
                </a:solidFill>
              </a:rPr>
              <a:t>Apenas 15 caracteres!</a:t>
            </a:r>
            <a:endParaRPr lang="en-IN" altLang="pt-BR" sz="1600">
              <a:solidFill>
                <a:schemeClr val="bg1"/>
              </a:solidFill>
            </a:endParaRPr>
          </a:p>
        </p:txBody>
      </p:sp>
      <p:sp>
        <p:nvSpPr>
          <p:cNvPr id="27657" name="Line 10">
            <a:extLst>
              <a:ext uri="{FF2B5EF4-FFF2-40B4-BE49-F238E27FC236}">
                <a16:creationId xmlns:a16="http://schemas.microsoft.com/office/drawing/2014/main" id="{340DA2E3-309E-4AA4-9FE7-5199252F01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Text Box 11">
            <a:extLst>
              <a:ext uri="{FF2B5EF4-FFF2-40B4-BE49-F238E27FC236}">
                <a16:creationId xmlns:a16="http://schemas.microsoft.com/office/drawing/2014/main" id="{567E7547-FF05-441A-881A-04C409DEB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8001000" cy="12001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>
                <a:solidFill>
                  <a:schemeClr val="bg1"/>
                </a:solidFill>
              </a:rPr>
              <a:t>O DOCTYPE informa ao navegador e versão Qual o tipo de documento que esperar. Esta deve ser a última vez que o DOCTYPE é sempre alterado. A partir de agora , todas as futuras versões do HTML irá usar essa mesma declaração simplificada.</a:t>
            </a:r>
            <a:endParaRPr lang="en-IN" altLang="pt-B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8C6A3B8-6DEE-44B1-BB53-23ECC12DE9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pt-BR">
                <a:solidFill>
                  <a:schemeClr val="tx2">
                    <a:satMod val="200000"/>
                  </a:schemeClr>
                </a:solidFill>
              </a:rPr>
              <a:t>O elemento &lt;html&gt;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7B8E92-C12A-4E35-87E4-7E566328C4B9}"/>
              </a:ext>
            </a:extLst>
          </p:cNvPr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700" name="Text Box 4">
            <a:extLst>
              <a:ext uri="{FF2B5EF4-FFF2-40B4-BE49-F238E27FC236}">
                <a16:creationId xmlns:a16="http://schemas.microsoft.com/office/drawing/2014/main" id="{26A2B677-52E6-48DA-A1BE-EC8060B37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560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BR"/>
              <a:t> </a:t>
            </a:r>
            <a:r>
              <a:rPr lang="pt-BR" altLang="pt-BR"/>
              <a:t>Isto é o que o elemento &lt;html&gt; parecia em XHTML </a:t>
            </a:r>
            <a:r>
              <a:rPr lang="en-US" altLang="pt-BR"/>
              <a:t>: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746CBD0D-74DF-47CD-9901-D3AD743D5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47900"/>
            <a:ext cx="8077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&lt;html xmlns="http://www.w3.org/1999/xhtml" xml:lang=“pt-br" lang=“pt-br"&gt;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47245F63-3DF4-46D3-9013-8C150E06D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73413"/>
            <a:ext cx="5929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BR"/>
              <a:t>Agora, no HTML5 simplificado para a apenas esta linha:</a:t>
            </a:r>
          </a:p>
        </p:txBody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379D1701-E5E9-4533-9759-AC7EEBC81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16338"/>
            <a:ext cx="807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&lt;html lang=“pt-br"&gt;</a:t>
            </a:r>
          </a:p>
        </p:txBody>
      </p:sp>
      <p:sp>
        <p:nvSpPr>
          <p:cNvPr id="29704" name="Text Box 10">
            <a:extLst>
              <a:ext uri="{FF2B5EF4-FFF2-40B4-BE49-F238E27FC236}">
                <a16:creationId xmlns:a16="http://schemas.microsoft.com/office/drawing/2014/main" id="{DF24BC89-A6BF-47B2-AE09-0B7D41B9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77200" cy="830263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 sz="1600">
                <a:solidFill>
                  <a:schemeClr val="bg1"/>
                </a:solidFill>
              </a:rPr>
              <a:t>Cada um dos principais idiomas do mundo tem um código de dois caracteres , por exemplo, Espanhol = "es" , Francês = " fr" , Alemão = "de" , o chinês = " zh " , árabe = "ar" .</a:t>
            </a:r>
            <a:endParaRPr lang="en-IN" altLang="pt-BR" sz="1600">
              <a:solidFill>
                <a:schemeClr val="bg1"/>
              </a:solidFill>
            </a:endParaRPr>
          </a:p>
        </p:txBody>
      </p:sp>
      <p:sp>
        <p:nvSpPr>
          <p:cNvPr id="29705" name="Text Box 12">
            <a:extLst>
              <a:ext uri="{FF2B5EF4-FFF2-40B4-BE49-F238E27FC236}">
                <a16:creationId xmlns:a16="http://schemas.microsoft.com/office/drawing/2014/main" id="{EBBAD715-BDF0-46DD-A95F-CCB8FF2F6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8077200" cy="12001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>
                <a:solidFill>
                  <a:schemeClr val="bg1"/>
                </a:solidFill>
              </a:rPr>
              <a:t>O atributo lang no elemento &lt; html&gt; declara o idioma que o conteúdo da página é . Embora não seja estritamente necessário, ele deve sempre ser especificado , uma vez que pode ajudar os motores de busca e leitores de tela .</a:t>
            </a:r>
            <a:endParaRPr lang="en-IN" altLang="pt-B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0617AD8-0EF6-476C-A29C-CC16C08F59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pt-BR">
                <a:solidFill>
                  <a:schemeClr val="tx2">
                    <a:satMod val="200000"/>
                  </a:schemeClr>
                </a:solidFill>
              </a:rPr>
              <a:t>A seção &lt;head&gt;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98E336-410D-4873-A798-8328ECC7247B}"/>
              </a:ext>
            </a:extLst>
          </p:cNvPr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748" name="Text Box 4">
            <a:extLst>
              <a:ext uri="{FF2B5EF4-FFF2-40B4-BE49-F238E27FC236}">
                <a16:creationId xmlns:a16="http://schemas.microsoft.com/office/drawing/2014/main" id="{E8A75EA9-5298-4B9F-917E-92E078708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4941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BR"/>
              <a:t>Aque esta uma típica seção &lt;head&gt; em xhtml: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C8268487-FA14-4D8D-AD6B-674065888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077200" cy="1371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400" b="1">
                <a:solidFill>
                  <a:schemeClr val="bg1"/>
                </a:solidFill>
                <a:latin typeface="Courier New" panose="02070309020205020404" pitchFamily="49" charset="0"/>
              </a:rPr>
              <a:t>&lt;head&gt;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400" b="1">
                <a:solidFill>
                  <a:schemeClr val="bg1"/>
                </a:solidFill>
                <a:latin typeface="Courier New" panose="02070309020205020404" pitchFamily="49" charset="0"/>
              </a:rPr>
              <a:t>  &lt;meta http-equiv="Content-type" content="text/html; charset=UTF-8" /&gt;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400" b="1">
                <a:solidFill>
                  <a:schemeClr val="bg1"/>
                </a:solidFill>
                <a:latin typeface="Courier New" panose="02070309020205020404" pitchFamily="49" charset="0"/>
              </a:rPr>
              <a:t>  &lt;title&gt;My First XHTML Page&lt;/title&gt;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400" b="1">
                <a:solidFill>
                  <a:schemeClr val="bg1"/>
                </a:solidFill>
                <a:latin typeface="Courier New" panose="02070309020205020404" pitchFamily="49" charset="0"/>
              </a:rPr>
              <a:t>  &lt;link rel="stylesheet" type="text/css" href="style.css" /&gt;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400" b="1">
                <a:solidFill>
                  <a:schemeClr val="bg1"/>
                </a:solidFill>
                <a:latin typeface="Courier New" panose="02070309020205020404" pitchFamily="49" charset="0"/>
              </a:rPr>
              <a:t>&lt;/head&gt;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90485F76-E7D0-4029-9C06-7CF5A54CC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05200"/>
            <a:ext cx="242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BR"/>
              <a:t>E na versão  HTML5 </a:t>
            </a:r>
          </a:p>
        </p:txBody>
      </p:sp>
      <p:sp>
        <p:nvSpPr>
          <p:cNvPr id="31751" name="Text Box 9">
            <a:extLst>
              <a:ext uri="{FF2B5EF4-FFF2-40B4-BE49-F238E27FC236}">
                <a16:creationId xmlns:a16="http://schemas.microsoft.com/office/drawing/2014/main" id="{B91389E2-672B-45C2-AD80-62F652F4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8077200" cy="92392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>
                <a:solidFill>
                  <a:schemeClr val="bg1"/>
                </a:solidFill>
              </a:rPr>
              <a:t>Observe a declaração simplificada conjunto de caracteres , o mais curto texto do link CSS folha de estilo, e a remoção do arrasto barras para estas duas linhas.</a:t>
            </a:r>
            <a:endParaRPr lang="en-IN" altLang="pt-BR">
              <a:solidFill>
                <a:schemeClr val="bg1"/>
              </a:solidFill>
            </a:endParaRPr>
          </a:p>
        </p:txBody>
      </p:sp>
      <p:sp>
        <p:nvSpPr>
          <p:cNvPr id="31752" name="Rectangle 3">
            <a:extLst>
              <a:ext uri="{FF2B5EF4-FFF2-40B4-BE49-F238E27FC236}">
                <a16:creationId xmlns:a16="http://schemas.microsoft.com/office/drawing/2014/main" id="{F847ECE5-7ABC-4534-BB91-9F1ABA94D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8600"/>
            <a:ext cx="8077200" cy="1371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400" b="1">
                <a:solidFill>
                  <a:schemeClr val="bg1"/>
                </a:solidFill>
                <a:latin typeface="Courier New" panose="02070309020205020404" pitchFamily="49" charset="0"/>
              </a:rPr>
              <a:t>&lt;head&gt;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400" b="1">
                <a:solidFill>
                  <a:schemeClr val="bg1"/>
                </a:solidFill>
                <a:latin typeface="Courier New" panose="02070309020205020404" pitchFamily="49" charset="0"/>
              </a:rPr>
              <a:t>  &lt;meta charset="utf-8"&gt;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400" b="1">
                <a:solidFill>
                  <a:schemeClr val="bg1"/>
                </a:solidFill>
                <a:latin typeface="Courier New" panose="02070309020205020404" pitchFamily="49" charset="0"/>
              </a:rPr>
              <a:t>  &lt;title&gt;My First HTML5 Page&lt;/title&gt;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400" b="1">
                <a:solidFill>
                  <a:schemeClr val="bg1"/>
                </a:solidFill>
                <a:latin typeface="Courier New" panose="02070309020205020404" pitchFamily="49" charset="0"/>
              </a:rPr>
              <a:t>  &lt;link rel="stylesheet" href="style.css"&gt;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400" b="1">
                <a:solidFill>
                  <a:schemeClr val="bg1"/>
                </a:solidFill>
                <a:latin typeface="Courier New" panose="02070309020205020404" pitchFamily="49" charset="0"/>
              </a:rPr>
              <a:t>&lt;/head&gt;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83B7A6F-6938-4134-924D-DCA5479BB1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pt-BR">
                <a:solidFill>
                  <a:schemeClr val="tx2">
                    <a:satMod val="200000"/>
                  </a:schemeClr>
                </a:solidFill>
              </a:rPr>
              <a:t>Página básica em html5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CA2989-29E4-4553-A887-59A5DC060DD7}"/>
              </a:ext>
            </a:extLst>
          </p:cNvPr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796" name="Text Box 4">
            <a:extLst>
              <a:ext uri="{FF2B5EF4-FFF2-40B4-BE49-F238E27FC236}">
                <a16:creationId xmlns:a16="http://schemas.microsoft.com/office/drawing/2014/main" id="{F47EBFFB-5D84-4C0D-83A4-0295E3234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39863"/>
            <a:ext cx="81534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/>
              <a:t>Colocar as seções anteriores juntos, e agora adicionando as tags &lt;body&gt; seção e fechamento , temos a nossa primeira página web completa em HTML5 :</a:t>
            </a:r>
            <a:endParaRPr lang="en-US" altLang="pt-BR"/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40DBF5FD-FFB8-4D25-8337-6CE0E40A7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8077200" cy="3276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&lt;!DOCTYPE html&gt;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&lt;html lang=“pt"&gt;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&lt;head&gt;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  &lt;meta charset="utf-8"&gt;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  &lt;title&gt;CEP – IPW (INTERNET E PROGRAMAÇÃO PARA WEB)&lt;/title&gt;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  &lt;link rel="stylesheet" href="style.css"&gt;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&lt;/head&gt;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&lt;body&gt;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  &lt;p&gt;PRIMEIRO EXERCICIO COM HTML5!&lt;/p&gt;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&lt;/body&gt;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pt-BR" sz="1600" b="1">
                <a:solidFill>
                  <a:schemeClr val="bg1"/>
                </a:solidFill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33798" name="Text Box 9">
            <a:extLst>
              <a:ext uri="{FF2B5EF4-FFF2-40B4-BE49-F238E27FC236}">
                <a16:creationId xmlns:a16="http://schemas.microsoft.com/office/drawing/2014/main" id="{D8C047A1-A38B-4295-905B-F42C0F62B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8077200" cy="369888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pt-BR">
                <a:solidFill>
                  <a:schemeClr val="bg1"/>
                </a:solidFill>
              </a:rPr>
              <a:t>Agora abra a página no navegador e veja como ficou.</a:t>
            </a:r>
            <a:endParaRPr lang="en-IN" altLang="pt-B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63CC750-BB0F-40C8-842E-6AB7071CBB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pt-BR">
                <a:solidFill>
                  <a:schemeClr val="tx2">
                    <a:satMod val="200000"/>
                  </a:schemeClr>
                </a:solidFill>
              </a:rPr>
              <a:t>Visualizando sua página  html5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2A05E-4F19-45C3-8E28-776476249D94}"/>
              </a:ext>
            </a:extLst>
          </p:cNvPr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844" name="Text Box 6">
            <a:extLst>
              <a:ext uri="{FF2B5EF4-FFF2-40B4-BE49-F238E27FC236}">
                <a16:creationId xmlns:a16="http://schemas.microsoft.com/office/drawing/2014/main" id="{FA171FC4-A69E-4DAD-8498-DA6A3E1F8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81625"/>
            <a:ext cx="8077200" cy="92392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>
                <a:solidFill>
                  <a:schemeClr val="bg1"/>
                </a:solidFill>
              </a:rPr>
              <a:t>Mesmo que usamos HTML5 , a página parece exatamente o mesmo em um navegador web como seria. Sem olhar para o código-fonte , os visitantes da web não vai saber qual versão do HTML que a página foi criada.</a:t>
            </a:r>
            <a:endParaRPr lang="en-IN" altLang="pt-BR">
              <a:solidFill>
                <a:schemeClr val="bg1"/>
              </a:solidFill>
            </a:endParaRPr>
          </a:p>
        </p:txBody>
      </p:sp>
      <p:sp>
        <p:nvSpPr>
          <p:cNvPr id="35845" name="AutoShape 8">
            <a:extLst>
              <a:ext uri="{FF2B5EF4-FFF2-40B4-BE49-F238E27FC236}">
                <a16:creationId xmlns:a16="http://schemas.microsoft.com/office/drawing/2014/main" id="{7BC93104-61C5-405C-8DF8-A1D7CA218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400800"/>
            <a:ext cx="304800" cy="228600"/>
          </a:xfrm>
          <a:prstGeom prst="diamond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pt-BR" altLang="pt-BR"/>
          </a:p>
        </p:txBody>
      </p:sp>
      <p:pic>
        <p:nvPicPr>
          <p:cNvPr id="35846" name="Imagem 1">
            <a:extLst>
              <a:ext uri="{FF2B5EF4-FFF2-40B4-BE49-F238E27FC236}">
                <a16:creationId xmlns:a16="http://schemas.microsoft.com/office/drawing/2014/main" id="{A8B46CD6-5104-41F6-ABB0-6CAC5EFE8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87475"/>
            <a:ext cx="4759325" cy="39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aixaDeTexto 1">
            <a:extLst>
              <a:ext uri="{FF2B5EF4-FFF2-40B4-BE49-F238E27FC236}">
                <a16:creationId xmlns:a16="http://schemas.microsoft.com/office/drawing/2014/main" id="{BB600488-F049-47C2-819B-E72A986B7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81200"/>
            <a:ext cx="7162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altLang="pt-BR" sz="4000"/>
              <a:t> PLANEJE O QUE SERÁ EXIBIDO NO SITE, SEMPRE.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400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4000"/>
              <a:t> QUEM PLANEJA, ALMEJA!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aixaDeTexto 1">
            <a:extLst>
              <a:ext uri="{FF2B5EF4-FFF2-40B4-BE49-F238E27FC236}">
                <a16:creationId xmlns:a16="http://schemas.microsoft.com/office/drawing/2014/main" id="{EDF25413-6197-485C-90AC-ADF112EE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7696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4000"/>
              <a:t>PADRONIZE A SUA PROGRAMAÇÃO.</a:t>
            </a:r>
          </a:p>
          <a:p>
            <a:endParaRPr lang="pt-BR" alt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B0A6E77-80FE-4B82-B999-5D0EC5784837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33400"/>
          <a:ext cx="8763000" cy="554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r>
                        <a:rPr lang="pt-BR" sz="1800" dirty="0"/>
                        <a:t>&lt;</a:t>
                      </a:r>
                      <a:r>
                        <a:rPr lang="pt-BR" sz="1800" dirty="0" err="1"/>
                        <a:t>tag</a:t>
                      </a:r>
                      <a:r>
                        <a:rPr lang="pt-BR" sz="1800" dirty="0"/>
                        <a:t>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O que a</a:t>
                      </a:r>
                      <a:r>
                        <a:rPr lang="pt-BR" sz="1800" baseline="0" dirty="0"/>
                        <a:t> </a:t>
                      </a:r>
                      <a:r>
                        <a:rPr lang="pt-BR" sz="1800" baseline="0" dirty="0" err="1"/>
                        <a:t>tag</a:t>
                      </a:r>
                      <a:r>
                        <a:rPr lang="pt-BR" sz="1800" baseline="0" dirty="0"/>
                        <a:t> faz</a:t>
                      </a:r>
                      <a:endParaRPr lang="pt-BR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914">
                <a:tc>
                  <a:txBody>
                    <a:bodyPr/>
                    <a:lstStyle/>
                    <a:p>
                      <a:r>
                        <a:rPr lang="pt-BR" sz="3200" dirty="0"/>
                        <a:t>&lt;</a:t>
                      </a:r>
                      <a:r>
                        <a:rPr lang="pt-BR" sz="3200" dirty="0" err="1"/>
                        <a:t>html</a:t>
                      </a:r>
                      <a:r>
                        <a:rPr lang="pt-BR" sz="3200" dirty="0"/>
                        <a:t>&gt;</a:t>
                      </a:r>
                    </a:p>
                    <a:p>
                      <a:r>
                        <a:rPr lang="pt-BR" sz="3200" dirty="0"/>
                        <a:t>&lt;/</a:t>
                      </a:r>
                      <a:r>
                        <a:rPr lang="pt-BR" sz="3200" dirty="0" err="1"/>
                        <a:t>html</a:t>
                      </a:r>
                      <a:r>
                        <a:rPr lang="pt-BR" sz="3200" dirty="0"/>
                        <a:t>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Inicio</a:t>
                      </a:r>
                      <a:r>
                        <a:rPr lang="pt-BR" sz="3200" baseline="0" dirty="0"/>
                        <a:t> e fim do documento em </a:t>
                      </a:r>
                      <a:r>
                        <a:rPr lang="pt-BR" sz="3200" baseline="0" dirty="0" err="1"/>
                        <a:t>html</a:t>
                      </a:r>
                      <a:endParaRPr lang="pt-BR" sz="32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914">
                <a:tc>
                  <a:txBody>
                    <a:bodyPr/>
                    <a:lstStyle/>
                    <a:p>
                      <a:r>
                        <a:rPr lang="pt-BR" sz="3200" dirty="0"/>
                        <a:t>&lt;</a:t>
                      </a:r>
                      <a:r>
                        <a:rPr lang="pt-BR" sz="3200" dirty="0" err="1"/>
                        <a:t>head</a:t>
                      </a:r>
                      <a:r>
                        <a:rPr lang="pt-BR" sz="3200" dirty="0"/>
                        <a:t>&gt;</a:t>
                      </a:r>
                    </a:p>
                    <a:p>
                      <a:r>
                        <a:rPr lang="pt-BR" sz="3200" dirty="0"/>
                        <a:t>&lt;/</a:t>
                      </a:r>
                      <a:r>
                        <a:rPr lang="pt-BR" sz="3200" dirty="0" err="1"/>
                        <a:t>head</a:t>
                      </a:r>
                      <a:r>
                        <a:rPr lang="pt-BR" sz="3200" dirty="0"/>
                        <a:t>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Inicia</a:t>
                      </a:r>
                      <a:r>
                        <a:rPr lang="pt-BR" sz="3200" baseline="0" dirty="0"/>
                        <a:t> e finaliza o cabeçalho</a:t>
                      </a:r>
                      <a:endParaRPr lang="pt-BR" sz="32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914">
                <a:tc>
                  <a:txBody>
                    <a:bodyPr/>
                    <a:lstStyle/>
                    <a:p>
                      <a:r>
                        <a:rPr lang="pt-BR" sz="3200" dirty="0"/>
                        <a:t>&lt;</a:t>
                      </a:r>
                      <a:r>
                        <a:rPr lang="pt-BR" sz="3200" dirty="0" err="1"/>
                        <a:t>title</a:t>
                      </a:r>
                      <a:r>
                        <a:rPr lang="pt-BR" sz="3200" dirty="0"/>
                        <a:t>&gt; &lt;/</a:t>
                      </a:r>
                      <a:r>
                        <a:rPr lang="pt-BR" sz="3200" dirty="0" err="1"/>
                        <a:t>title</a:t>
                      </a:r>
                      <a:r>
                        <a:rPr lang="pt-BR" sz="3200" dirty="0"/>
                        <a:t>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Inicia</a:t>
                      </a:r>
                      <a:r>
                        <a:rPr lang="pt-BR" sz="3200" baseline="0" dirty="0"/>
                        <a:t> e finaliza o titulo da página</a:t>
                      </a:r>
                      <a:endParaRPr lang="pt-BR" sz="32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914">
                <a:tc>
                  <a:txBody>
                    <a:bodyPr/>
                    <a:lstStyle/>
                    <a:p>
                      <a:r>
                        <a:rPr lang="pt-BR" sz="3200" dirty="0"/>
                        <a:t>&lt;link&gt; &lt;/link&gt;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Chamada para scripts ou</a:t>
                      </a:r>
                      <a:r>
                        <a:rPr lang="pt-BR" sz="3200" baseline="0" dirty="0"/>
                        <a:t> páginas de estilos</a:t>
                      </a:r>
                      <a:endParaRPr lang="pt-BR" sz="32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048">
                <a:tc>
                  <a:txBody>
                    <a:bodyPr/>
                    <a:lstStyle/>
                    <a:p>
                      <a:r>
                        <a:rPr lang="pt-BR" sz="3200" dirty="0"/>
                        <a:t>&lt;</a:t>
                      </a:r>
                      <a:r>
                        <a:rPr lang="pt-BR" sz="3200" dirty="0" err="1"/>
                        <a:t>style</a:t>
                      </a:r>
                      <a:r>
                        <a:rPr lang="pt-BR" sz="3200" dirty="0"/>
                        <a:t>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Usada para escrever CSS dentro do documento HTML.</a:t>
                      </a:r>
                      <a:endParaRPr lang="pt-BR" sz="2400" b="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B4BA824-AF96-4C51-B366-D7BE65ED2855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488950"/>
          <a:ext cx="8839200" cy="4648200"/>
        </p:xfrm>
        <a:graphic>
          <a:graphicData uri="http://schemas.openxmlformats.org/drawingml/2006/table">
            <a:tbl>
              <a:tblPr/>
              <a:tblGrid>
                <a:gridCol w="3314700">
                  <a:extLst>
                    <a:ext uri="{9D8B030D-6E8A-4147-A177-3AD203B41FA5}">
                      <a16:colId xmlns:a16="http://schemas.microsoft.com/office/drawing/2014/main" val="3750465604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1243880177"/>
                    </a:ext>
                  </a:extLst>
                </a:gridCol>
              </a:tblGrid>
              <a:tr h="44929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&lt;tag&gt;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O que a tag faz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71915"/>
                  </a:ext>
                </a:extLst>
              </a:tr>
              <a:tr h="1432658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&lt;script&gt;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&lt;/script&gt;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Define um script interno ou link para um script externo. A linguagem de script é JavaScript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.</a:t>
                      </a:r>
                      <a:endParaRPr kumimoji="0" lang="pt-BR" altLang="pt-BR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916885"/>
                  </a:ext>
                </a:extLst>
              </a:tr>
              <a:tr h="137169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&lt;noscript&gt;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&lt;/noscript&gt;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Define um conteúdo alternativo a ser exibido quando o navegador não suporta scripts.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167701"/>
                  </a:ext>
                </a:extLst>
              </a:tr>
              <a:tr h="1394555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&lt;template&gt;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&lt;/template&gt;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Container para conteúdo no lado cliente instanciado em tempo de execução usando JavaScript.</a:t>
                      </a:r>
                    </a:p>
                  </a:txBody>
                  <a:tcPr marL="76200" marR="76200" marT="57154" marB="571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384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26CFD80-F77B-44A2-9064-2F6FF3FD8A8C}"/>
              </a:ext>
            </a:extLst>
          </p:cNvPr>
          <p:cNvGraphicFramePr>
            <a:graphicFrameLocks noGrp="1"/>
          </p:cNvGraphicFramePr>
          <p:nvPr/>
        </p:nvGraphicFramePr>
        <p:xfrm>
          <a:off x="153988" y="652463"/>
          <a:ext cx="8837612" cy="483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528">
                <a:tc>
                  <a:txBody>
                    <a:bodyPr/>
                    <a:lstStyle/>
                    <a:p>
                      <a:r>
                        <a:rPr lang="pt-BR" sz="1800" dirty="0"/>
                        <a:t>&lt;</a:t>
                      </a:r>
                      <a:r>
                        <a:rPr lang="pt-BR" sz="1800" dirty="0" err="1"/>
                        <a:t>tag</a:t>
                      </a:r>
                      <a:r>
                        <a:rPr lang="pt-BR" sz="1800" dirty="0"/>
                        <a:t>&gt;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O que a</a:t>
                      </a:r>
                      <a:r>
                        <a:rPr lang="pt-BR" sz="1800" baseline="0" dirty="0"/>
                        <a:t> </a:t>
                      </a:r>
                      <a:r>
                        <a:rPr lang="pt-BR" sz="1800" baseline="0" dirty="0" err="1"/>
                        <a:t>tag</a:t>
                      </a:r>
                      <a:r>
                        <a:rPr lang="pt-BR" sz="1800" baseline="0" dirty="0"/>
                        <a:t> faz</a:t>
                      </a:r>
                      <a:endParaRPr lang="pt-BR" sz="18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644">
                <a:tc>
                  <a:txBody>
                    <a:bodyPr/>
                    <a:lstStyle/>
                    <a:p>
                      <a:r>
                        <a:rPr lang="pt-BR" sz="3200" dirty="0"/>
                        <a:t> &lt;</a:t>
                      </a:r>
                      <a:r>
                        <a:rPr lang="pt-BR" sz="3200" dirty="0" err="1"/>
                        <a:t>body</a:t>
                      </a:r>
                      <a:r>
                        <a:rPr lang="pt-BR" sz="3200" dirty="0"/>
                        <a:t>&gt;</a:t>
                      </a:r>
                    </a:p>
                    <a:p>
                      <a:r>
                        <a:rPr lang="pt-BR" sz="3200" dirty="0"/>
                        <a:t>&lt;/</a:t>
                      </a:r>
                      <a:r>
                        <a:rPr lang="pt-BR" sz="3200" dirty="0" err="1"/>
                        <a:t>body</a:t>
                      </a:r>
                      <a:r>
                        <a:rPr lang="pt-BR" sz="3200" dirty="0"/>
                        <a:t>&gt;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3200" dirty="0"/>
                        <a:t> </a:t>
                      </a:r>
                      <a:r>
                        <a:rPr lang="pt-BR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Inicio e fim do corpo do documento.</a:t>
                      </a:r>
                      <a:endParaRPr lang="pt-BR" sz="32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740">
                <a:tc>
                  <a:txBody>
                    <a:bodyPr/>
                    <a:lstStyle/>
                    <a:p>
                      <a:r>
                        <a:rPr lang="pt-BR" sz="2800" dirty="0"/>
                        <a:t>&lt;</a:t>
                      </a:r>
                      <a:r>
                        <a:rPr lang="pt-BR" sz="2800" dirty="0" err="1"/>
                        <a:t>section</a:t>
                      </a:r>
                      <a:r>
                        <a:rPr lang="pt-BR" sz="2800" dirty="0"/>
                        <a:t>&gt;</a:t>
                      </a:r>
                    </a:p>
                    <a:p>
                      <a:r>
                        <a:rPr lang="pt-BR" sz="2800" dirty="0"/>
                        <a:t>&lt;/</a:t>
                      </a:r>
                      <a:r>
                        <a:rPr lang="pt-BR" sz="2800" dirty="0" err="1"/>
                        <a:t>section</a:t>
                      </a:r>
                      <a:r>
                        <a:rPr lang="pt-BR" sz="2800" dirty="0"/>
                        <a:t>&gt;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pt-BR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a seção do Documento.</a:t>
                      </a:r>
                      <a:endParaRPr lang="pt-BR" sz="28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930">
                <a:tc>
                  <a:txBody>
                    <a:bodyPr/>
                    <a:lstStyle/>
                    <a:p>
                      <a:r>
                        <a:rPr lang="pt-BR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pt-BR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lang="pt-BR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&lt;/</a:t>
                      </a:r>
                      <a:r>
                        <a:rPr lang="pt-BR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lang="pt-BR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t-BR" sz="2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effectLst/>
                        </a:rPr>
                        <a:t>Define</a:t>
                      </a:r>
                      <a:r>
                        <a:rPr lang="pt-BR" sz="2800" baseline="0" dirty="0">
                          <a:effectLst/>
                        </a:rPr>
                        <a:t> a barra de navegação.</a:t>
                      </a:r>
                      <a:endParaRPr lang="pt-BR" sz="2800" dirty="0">
                        <a:effectLst/>
                      </a:endParaRPr>
                    </a:p>
                  </a:txBody>
                  <a:tcPr marL="76200" marR="76200" marT="57133" marB="571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0920">
                <a:tc>
                  <a:txBody>
                    <a:bodyPr/>
                    <a:lstStyle/>
                    <a:p>
                      <a:r>
                        <a:rPr lang="pt-BR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aside</a:t>
                      </a:r>
                      <a:r>
                        <a:rPr lang="pt-BR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&lt;/</a:t>
                      </a:r>
                      <a:r>
                        <a:rPr lang="pt-BR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aside</a:t>
                      </a:r>
                      <a:r>
                        <a:rPr lang="pt-BR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t-BR" sz="2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um conteúdo reservado do resto do conteúdo da página. Se for removida, o conteúdo restante ainda fazem sentido.</a:t>
                      </a:r>
                      <a:endParaRPr lang="pt-BR" sz="2800" dirty="0">
                        <a:effectLst/>
                      </a:endParaRPr>
                    </a:p>
                  </a:txBody>
                  <a:tcPr marL="76200" marR="76200" marT="57133" marB="571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3264CAC-72F5-40D2-B90B-A2EF0BB0B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pt-BR">
                <a:solidFill>
                  <a:schemeClr val="tx2">
                    <a:satMod val="200000"/>
                  </a:schemeClr>
                </a:solidFill>
              </a:rPr>
              <a:t>História do HTML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91618E-8F47-4442-9508-8BFD1919E125}"/>
              </a:ext>
            </a:extLst>
          </p:cNvPr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52BE39-8139-47EC-B66D-A44797C9148F}"/>
              </a:ext>
            </a:extLst>
          </p:cNvPr>
          <p:cNvSpPr/>
          <p:nvPr/>
        </p:nvSpPr>
        <p:spPr bwMode="auto">
          <a:xfrm>
            <a:off x="1447800" y="1676400"/>
            <a:ext cx="76200" cy="46482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Arial" charset="0"/>
            </a:endParaRPr>
          </a:p>
        </p:txBody>
      </p:sp>
      <p:sp>
        <p:nvSpPr>
          <p:cNvPr id="12293" name="Rectangle 18">
            <a:extLst>
              <a:ext uri="{FF2B5EF4-FFF2-40B4-BE49-F238E27FC236}">
                <a16:creationId xmlns:a16="http://schemas.microsoft.com/office/drawing/2014/main" id="{9808E8EB-01CD-48C6-899C-DF807E2EA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05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pt-BR" sz="1600"/>
              <a:t>HTML primeira publicação</a:t>
            </a:r>
            <a:endParaRPr lang="en-IN" altLang="pt-BR" sz="1600"/>
          </a:p>
        </p:txBody>
      </p:sp>
      <p:cxnSp>
        <p:nvCxnSpPr>
          <p:cNvPr id="12294" name="Straight Connector 16">
            <a:extLst>
              <a:ext uri="{FF2B5EF4-FFF2-40B4-BE49-F238E27FC236}">
                <a16:creationId xmlns:a16="http://schemas.microsoft.com/office/drawing/2014/main" id="{B3F322E8-CD41-4EC8-B152-97EA70E26A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0600" y="21336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5" name="Rectangle 17">
            <a:extLst>
              <a:ext uri="{FF2B5EF4-FFF2-40B4-BE49-F238E27FC236}">
                <a16:creationId xmlns:a16="http://schemas.microsoft.com/office/drawing/2014/main" id="{83DA9497-8ABE-4ACE-AC13-84D72329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81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pt-BR" sz="1400" b="1"/>
              <a:t>1991</a:t>
            </a:r>
            <a:endParaRPr lang="en-IN" altLang="pt-BR" sz="1400" b="1"/>
          </a:p>
        </p:txBody>
      </p:sp>
      <p:cxnSp>
        <p:nvCxnSpPr>
          <p:cNvPr id="12296" name="Straight Connector 16">
            <a:extLst>
              <a:ext uri="{FF2B5EF4-FFF2-40B4-BE49-F238E27FC236}">
                <a16:creationId xmlns:a16="http://schemas.microsoft.com/office/drawing/2014/main" id="{90012709-E2DD-4D0E-97F7-5CEE2FC6F9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0600" y="5867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Rectangle 17">
            <a:extLst>
              <a:ext uri="{FF2B5EF4-FFF2-40B4-BE49-F238E27FC236}">
                <a16:creationId xmlns:a16="http://schemas.microsoft.com/office/drawing/2014/main" id="{6020EFEC-2CF6-4D18-935C-72EE4FC94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15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pt-BR" sz="1400" b="1"/>
              <a:t>2012</a:t>
            </a:r>
            <a:endParaRPr lang="en-IN" altLang="pt-BR" sz="1400" b="1"/>
          </a:p>
        </p:txBody>
      </p:sp>
      <p:cxnSp>
        <p:nvCxnSpPr>
          <p:cNvPr id="12298" name="Straight Connector 16">
            <a:extLst>
              <a:ext uri="{FF2B5EF4-FFF2-40B4-BE49-F238E27FC236}">
                <a16:creationId xmlns:a16="http://schemas.microsoft.com/office/drawing/2014/main" id="{22858A67-8C72-4DC8-92FF-30802BC6AD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0600" y="5029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Rectangle 17">
            <a:extLst>
              <a:ext uri="{FF2B5EF4-FFF2-40B4-BE49-F238E27FC236}">
                <a16:creationId xmlns:a16="http://schemas.microsoft.com/office/drawing/2014/main" id="{50106D13-EEB7-4625-BD19-288ECFEC7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648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pt-BR" sz="1400" b="1"/>
              <a:t>2002 -2009</a:t>
            </a:r>
            <a:endParaRPr lang="en-IN" altLang="pt-BR" sz="1400" b="1"/>
          </a:p>
        </p:txBody>
      </p:sp>
      <p:cxnSp>
        <p:nvCxnSpPr>
          <p:cNvPr id="12300" name="Straight Connector 16">
            <a:extLst>
              <a:ext uri="{FF2B5EF4-FFF2-40B4-BE49-F238E27FC236}">
                <a16:creationId xmlns:a16="http://schemas.microsoft.com/office/drawing/2014/main" id="{68DDBF74-F579-4EA7-8D81-90611CB5ED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0600" y="4114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Rectangle 17">
            <a:extLst>
              <a:ext uri="{FF2B5EF4-FFF2-40B4-BE49-F238E27FC236}">
                <a16:creationId xmlns:a16="http://schemas.microsoft.com/office/drawing/2014/main" id="{24F156F5-1BD9-4A8B-A0B3-0960593A4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62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pt-BR" sz="1400" b="1"/>
              <a:t>2000</a:t>
            </a:r>
            <a:endParaRPr lang="en-IN" altLang="pt-BR" sz="1400" b="1"/>
          </a:p>
        </p:txBody>
      </p:sp>
      <p:sp>
        <p:nvSpPr>
          <p:cNvPr id="12302" name="Rectangle 18">
            <a:extLst>
              <a:ext uri="{FF2B5EF4-FFF2-40B4-BE49-F238E27FC236}">
                <a16:creationId xmlns:a16="http://schemas.microsoft.com/office/drawing/2014/main" id="{6B5112C2-4B5A-48A1-BD55-E82A88C8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62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pt-BR" sz="1600"/>
              <a:t>HTML 2.0</a:t>
            </a:r>
            <a:endParaRPr lang="en-IN" altLang="pt-BR" sz="1600"/>
          </a:p>
        </p:txBody>
      </p:sp>
      <p:sp>
        <p:nvSpPr>
          <p:cNvPr id="12303" name="Rectangle 18">
            <a:extLst>
              <a:ext uri="{FF2B5EF4-FFF2-40B4-BE49-F238E27FC236}">
                <a16:creationId xmlns:a16="http://schemas.microsoft.com/office/drawing/2014/main" id="{9DAE1AC5-3E18-41B0-8547-64BF8FE1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95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pt-BR" sz="1600"/>
              <a:t>HTML 3.2</a:t>
            </a:r>
            <a:endParaRPr lang="en-IN" altLang="pt-BR" sz="1600"/>
          </a:p>
        </p:txBody>
      </p:sp>
      <p:sp>
        <p:nvSpPr>
          <p:cNvPr id="12304" name="Rectangle 18">
            <a:extLst>
              <a:ext uri="{FF2B5EF4-FFF2-40B4-BE49-F238E27FC236}">
                <a16:creationId xmlns:a16="http://schemas.microsoft.com/office/drawing/2014/main" id="{7BC12FB2-A6EA-4C4D-9211-8F089CCD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352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pt-BR" sz="1600"/>
              <a:t>HTML 4.01</a:t>
            </a:r>
            <a:endParaRPr lang="en-IN" altLang="pt-BR" sz="16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CB04DEEC-C027-4998-BD68-AC910166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86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pt-BR" sz="1600"/>
              <a:t>XHTML 1.0</a:t>
            </a:r>
            <a:endParaRPr lang="en-IN" altLang="pt-BR" sz="1600"/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5874F395-D327-4948-85FF-3230F0F48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00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pt-BR" sz="1600">
                <a:solidFill>
                  <a:srgbClr val="969696"/>
                </a:solidFill>
              </a:rPr>
              <a:t>XHTML 2.0</a:t>
            </a:r>
            <a:endParaRPr lang="en-IN" altLang="pt-BR" sz="1600">
              <a:solidFill>
                <a:srgbClr val="969696"/>
              </a:solidFill>
            </a:endParaRPr>
          </a:p>
        </p:txBody>
      </p:sp>
      <p:sp>
        <p:nvSpPr>
          <p:cNvPr id="12307" name="Rectangle 18">
            <a:extLst>
              <a:ext uri="{FF2B5EF4-FFF2-40B4-BE49-F238E27FC236}">
                <a16:creationId xmlns:a16="http://schemas.microsoft.com/office/drawing/2014/main" id="{15B67BE1-8942-4ECE-B61D-EF53BFD5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638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pt-BR" sz="1600"/>
              <a:t>HTML5</a:t>
            </a:r>
            <a:endParaRPr lang="en-IN" altLang="pt-BR" sz="1600"/>
          </a:p>
        </p:txBody>
      </p:sp>
      <p:cxnSp>
        <p:nvCxnSpPr>
          <p:cNvPr id="12308" name="Straight Connector 16">
            <a:extLst>
              <a:ext uri="{FF2B5EF4-FFF2-40B4-BE49-F238E27FC236}">
                <a16:creationId xmlns:a16="http://schemas.microsoft.com/office/drawing/2014/main" id="{5640B690-142D-4AE4-B789-29B80E122E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0600" y="25908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Rectangle 17">
            <a:extLst>
              <a:ext uri="{FF2B5EF4-FFF2-40B4-BE49-F238E27FC236}">
                <a16:creationId xmlns:a16="http://schemas.microsoft.com/office/drawing/2014/main" id="{301FE487-5F7D-47CB-BE01-4835DBC68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38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pt-BR" sz="1400" b="1"/>
              <a:t>1995</a:t>
            </a:r>
            <a:endParaRPr lang="en-IN" altLang="pt-BR" sz="1400" b="1"/>
          </a:p>
        </p:txBody>
      </p:sp>
      <p:cxnSp>
        <p:nvCxnSpPr>
          <p:cNvPr id="12310" name="Straight Connector 16">
            <a:extLst>
              <a:ext uri="{FF2B5EF4-FFF2-40B4-BE49-F238E27FC236}">
                <a16:creationId xmlns:a16="http://schemas.microsoft.com/office/drawing/2014/main" id="{784822A1-EF46-4482-BE9B-FD8DA9B2F4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1" name="Rectangle 17">
            <a:extLst>
              <a:ext uri="{FF2B5EF4-FFF2-40B4-BE49-F238E27FC236}">
                <a16:creationId xmlns:a16="http://schemas.microsoft.com/office/drawing/2014/main" id="{8C5960B4-ACC5-4744-B677-2657B8412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pt-BR" sz="1400" b="1"/>
              <a:t>1997</a:t>
            </a:r>
            <a:endParaRPr lang="en-IN" altLang="pt-BR" sz="1400" b="1"/>
          </a:p>
        </p:txBody>
      </p:sp>
      <p:cxnSp>
        <p:nvCxnSpPr>
          <p:cNvPr id="12312" name="Straight Connector 16">
            <a:extLst>
              <a:ext uri="{FF2B5EF4-FFF2-40B4-BE49-F238E27FC236}">
                <a16:creationId xmlns:a16="http://schemas.microsoft.com/office/drawing/2014/main" id="{26DDDC2D-8539-4705-A359-060EB77C88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0600" y="3581400"/>
            <a:ext cx="106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3" name="Rectangle 17">
            <a:extLst>
              <a:ext uri="{FF2B5EF4-FFF2-40B4-BE49-F238E27FC236}">
                <a16:creationId xmlns:a16="http://schemas.microsoft.com/office/drawing/2014/main" id="{DE4A8A49-F78F-492C-8E6A-63A70AE8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29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pt-BR" sz="1400" b="1"/>
              <a:t>1999</a:t>
            </a:r>
            <a:endParaRPr lang="en-IN" altLang="pt-BR" sz="1400" b="1"/>
          </a:p>
        </p:txBody>
      </p:sp>
      <p:sp>
        <p:nvSpPr>
          <p:cNvPr id="12314" name="Text Box 57">
            <a:extLst>
              <a:ext uri="{FF2B5EF4-FFF2-40B4-BE49-F238E27FC236}">
                <a16:creationId xmlns:a16="http://schemas.microsoft.com/office/drawing/2014/main" id="{08737192-CDDA-495D-B07B-8146086C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83150"/>
            <a:ext cx="5105400" cy="922338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>
                <a:solidFill>
                  <a:schemeClr val="bg1"/>
                </a:solidFill>
              </a:rPr>
              <a:t>HTML5 é muito mais tolerante e pode lidar com todas as marcações a partir das versões anteriores.</a:t>
            </a:r>
            <a:endParaRPr lang="en-IN" altLang="pt-BR">
              <a:solidFill>
                <a:schemeClr val="bg1"/>
              </a:solidFill>
            </a:endParaRPr>
          </a:p>
        </p:txBody>
      </p:sp>
      <p:sp>
        <p:nvSpPr>
          <p:cNvPr id="12315" name="Text Box 58">
            <a:extLst>
              <a:ext uri="{FF2B5EF4-FFF2-40B4-BE49-F238E27FC236}">
                <a16:creationId xmlns:a16="http://schemas.microsoft.com/office/drawing/2014/main" id="{F3CA2053-0386-4D67-B6FF-330B19438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5943600"/>
            <a:ext cx="5118100" cy="584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 sz="1600">
                <a:solidFill>
                  <a:schemeClr val="bg1"/>
                </a:solidFill>
              </a:rPr>
              <a:t>Embora HTML5 foi oficialmente publicado em 2012, que tem estado em desenvolvimento desde 2004 .</a:t>
            </a:r>
            <a:endParaRPr lang="en-IN" altLang="pt-BR" sz="1600">
              <a:solidFill>
                <a:schemeClr val="bg1"/>
              </a:solidFill>
            </a:endParaRPr>
          </a:p>
        </p:txBody>
      </p:sp>
      <p:sp>
        <p:nvSpPr>
          <p:cNvPr id="12316" name="Text Box 59">
            <a:extLst>
              <a:ext uri="{FF2B5EF4-FFF2-40B4-BE49-F238E27FC236}">
                <a16:creationId xmlns:a16="http://schemas.microsoft.com/office/drawing/2014/main" id="{20C93D53-A9C7-4A03-9D0A-B5867F783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14600"/>
            <a:ext cx="5105400" cy="646113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>
                <a:solidFill>
                  <a:schemeClr val="bg1"/>
                </a:solidFill>
              </a:rPr>
              <a:t>Depois de HTML 4.1 foi lançado , o foco mudou para XHTML e suas normas mais rigorosas .</a:t>
            </a:r>
            <a:endParaRPr lang="en-IN" altLang="pt-BR">
              <a:solidFill>
                <a:schemeClr val="bg1"/>
              </a:solidFill>
            </a:endParaRPr>
          </a:p>
        </p:txBody>
      </p:sp>
      <p:sp>
        <p:nvSpPr>
          <p:cNvPr id="12317" name="Text Box 60">
            <a:extLst>
              <a:ext uri="{FF2B5EF4-FFF2-40B4-BE49-F238E27FC236}">
                <a16:creationId xmlns:a16="http://schemas.microsoft.com/office/drawing/2014/main" id="{2BE803B1-EC1F-48E6-8B61-C68D3C4FE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52800"/>
            <a:ext cx="5105400" cy="1477963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>
                <a:solidFill>
                  <a:schemeClr val="bg1"/>
                </a:solidFill>
              </a:rPr>
              <a:t>XHTML 2.0 teve normas ainda mais rigorosas do que 1,0 , rejeitando web Páginas que não cumprissem . Ele gradualmente caiu em desgraça e foi completamente abandonado em 2009 .</a:t>
            </a:r>
            <a:endParaRPr lang="en-IN" altLang="pt-BR">
              <a:solidFill>
                <a:schemeClr val="bg1"/>
              </a:solidFill>
            </a:endParaRPr>
          </a:p>
        </p:txBody>
      </p:sp>
      <p:sp>
        <p:nvSpPr>
          <p:cNvPr id="12318" name="Line 64">
            <a:extLst>
              <a:ext uri="{FF2B5EF4-FFF2-40B4-BE49-F238E27FC236}">
                <a16:creationId xmlns:a16="http://schemas.microsoft.com/office/drawing/2014/main" id="{2A032D80-F66F-4184-914E-1C136753A9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895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65">
            <a:extLst>
              <a:ext uri="{FF2B5EF4-FFF2-40B4-BE49-F238E27FC236}">
                <a16:creationId xmlns:a16="http://schemas.microsoft.com/office/drawing/2014/main" id="{4A2AF7CC-5FE2-4755-9DC9-1873817B0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65">
            <a:extLst>
              <a:ext uri="{FF2B5EF4-FFF2-40B4-BE49-F238E27FC236}">
                <a16:creationId xmlns:a16="http://schemas.microsoft.com/office/drawing/2014/main" id="{1B24D25B-9D3E-4295-84E7-9C895AF0E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5867400"/>
            <a:ext cx="7254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emag.governoeletronico.gov.br/imagens/estrutura_html5.png">
            <a:extLst>
              <a:ext uri="{FF2B5EF4-FFF2-40B4-BE49-F238E27FC236}">
                <a16:creationId xmlns:a16="http://schemas.microsoft.com/office/drawing/2014/main" id="{D050761D-0A40-42AC-81A9-4625E5F6A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901223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www.macoratti.net/Cursos/html5/html5_62.gif">
            <a:extLst>
              <a:ext uri="{FF2B5EF4-FFF2-40B4-BE49-F238E27FC236}">
                <a16:creationId xmlns:a16="http://schemas.microsoft.com/office/drawing/2014/main" id="{E58BEDE4-ACA7-4A93-8704-4B5AC335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763"/>
            <a:ext cx="691832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AE8ABDB-66E4-4FD6-908E-276BCECAC447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19113"/>
          <a:ext cx="8839200" cy="528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866">
                <a:tc>
                  <a:txBody>
                    <a:bodyPr/>
                    <a:lstStyle/>
                    <a:p>
                      <a:r>
                        <a:rPr lang="pt-BR" sz="1800" dirty="0"/>
                        <a:t>&lt;</a:t>
                      </a:r>
                      <a:r>
                        <a:rPr lang="pt-BR" sz="1800" dirty="0" err="1"/>
                        <a:t>tag</a:t>
                      </a:r>
                      <a:r>
                        <a:rPr lang="pt-BR" sz="1800" dirty="0"/>
                        <a:t>&gt;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O que a</a:t>
                      </a:r>
                      <a:r>
                        <a:rPr lang="pt-BR" sz="1800" baseline="0" dirty="0"/>
                        <a:t> </a:t>
                      </a:r>
                      <a:r>
                        <a:rPr lang="pt-BR" sz="1800" baseline="0" dirty="0" err="1"/>
                        <a:t>tag</a:t>
                      </a:r>
                      <a:r>
                        <a:rPr lang="pt-BR" sz="1800" baseline="0" dirty="0"/>
                        <a:t> faz</a:t>
                      </a:r>
                      <a:endParaRPr lang="pt-BR" sz="1800" dirty="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149">
                <a:tc>
                  <a:txBody>
                    <a:bodyPr/>
                    <a:lstStyle/>
                    <a:p>
                      <a:r>
                        <a:rPr lang="pt-BR" sz="3200" dirty="0"/>
                        <a:t> </a:t>
                      </a:r>
                      <a:r>
                        <a:rPr lang="pt-BR" sz="3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&lt;h1&gt;,&lt;h2&gt;,  &lt;h3&gt;,&lt;h4&gt;,  &lt;h5&gt;,&lt;h6&gt;</a:t>
                      </a:r>
                      <a:endParaRPr lang="pt-BR" sz="3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São elementos que representam os seis níveis de </a:t>
                      </a:r>
                      <a:r>
                        <a:rPr lang="pt-BR" sz="3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titulos</a:t>
                      </a:r>
                      <a:r>
                        <a:rPr lang="pt-B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 cabeçalhos dos documentos. Um elemento título descreve brevemente o tema da seção.</a:t>
                      </a:r>
                      <a:endParaRPr lang="pt-BR" sz="3200" dirty="0"/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0947">
                <a:tc>
                  <a:txBody>
                    <a:bodyPr/>
                    <a:lstStyle/>
                    <a:p>
                      <a:r>
                        <a:rPr lang="pt-BR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&lt;header&gt;</a:t>
                      </a:r>
                    </a:p>
                    <a:p>
                      <a:r>
                        <a:rPr lang="pt-BR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pt-BR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pt-BR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t-BR" sz="28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o cabeçalho de uma página ou seção. Muitas vezes contém um logotipo, o título do site e uma menu de navegação do conteúdo.</a:t>
                      </a:r>
                      <a:endParaRPr lang="pt-BR" sz="2800" dirty="0">
                        <a:effectLst/>
                      </a:endParaRPr>
                    </a:p>
                  </a:txBody>
                  <a:tcPr marL="76200" marR="76200" marT="57135" marB="571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B7D20E8-161A-49FF-987A-122BE6BD5B12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488950"/>
          <a:ext cx="8839200" cy="457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489">
                <a:tc>
                  <a:txBody>
                    <a:bodyPr/>
                    <a:lstStyle/>
                    <a:p>
                      <a:r>
                        <a:rPr lang="pt-BR" sz="1800" dirty="0"/>
                        <a:t>&lt;</a:t>
                      </a:r>
                      <a:r>
                        <a:rPr lang="pt-BR" sz="1800" dirty="0" err="1"/>
                        <a:t>tag</a:t>
                      </a:r>
                      <a:r>
                        <a:rPr lang="pt-BR" sz="1800" dirty="0"/>
                        <a:t>&gt;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O que a</a:t>
                      </a:r>
                      <a:r>
                        <a:rPr lang="pt-BR" sz="1800" baseline="0" dirty="0"/>
                        <a:t> </a:t>
                      </a:r>
                      <a:r>
                        <a:rPr lang="pt-BR" sz="1800" baseline="0" dirty="0" err="1"/>
                        <a:t>tag</a:t>
                      </a:r>
                      <a:r>
                        <a:rPr lang="pt-BR" sz="1800" baseline="0" dirty="0"/>
                        <a:t> faz</a:t>
                      </a:r>
                      <a:endParaRPr lang="pt-BR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591">
                <a:tc>
                  <a:txBody>
                    <a:bodyPr/>
                    <a:lstStyle/>
                    <a:p>
                      <a:r>
                        <a:rPr lang="pt-BR" sz="3200" dirty="0"/>
                        <a:t> &lt;</a:t>
                      </a:r>
                      <a:r>
                        <a:rPr lang="pt-BR" sz="3200" dirty="0" err="1"/>
                        <a:t>footer</a:t>
                      </a:r>
                      <a:r>
                        <a:rPr lang="pt-BR" sz="3200" dirty="0"/>
                        <a:t>&gt;</a:t>
                      </a:r>
                    </a:p>
                    <a:p>
                      <a:r>
                        <a:rPr lang="pt-BR" sz="3200" dirty="0"/>
                        <a:t>&lt;/</a:t>
                      </a:r>
                      <a:r>
                        <a:rPr lang="pt-BR" sz="3200" dirty="0" err="1"/>
                        <a:t>footer</a:t>
                      </a:r>
                      <a:r>
                        <a:rPr lang="pt-BR" sz="3200" dirty="0"/>
                        <a:t>&gt;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200" dirty="0">
                          <a:effectLst/>
                        </a:rPr>
                        <a:t>Define o rodapé de uma página ou seção. Muitas vezes contém um aviso de copyright, alguns links para informações legal ou endereços para dar feedback.</a:t>
                      </a:r>
                    </a:p>
                  </a:txBody>
                  <a:tcPr marL="76200" marR="76200" marT="57145" marB="5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7270">
                <a:tc>
                  <a:txBody>
                    <a:bodyPr/>
                    <a:lstStyle/>
                    <a:p>
                      <a:r>
                        <a:rPr lang="pt-BR" sz="3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pt-BR" sz="3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pt-BR" sz="3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t-BR" sz="32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uma seção que contém informações de contato, como endereço e telefone.</a:t>
                      </a:r>
                      <a:endParaRPr lang="pt-BR" sz="3200" dirty="0">
                        <a:effectLst/>
                      </a:endParaRPr>
                    </a:p>
                  </a:txBody>
                  <a:tcPr marL="76200" marR="76200" marT="57145" marB="5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DE1B316E-1AA2-4849-94E1-BA3DF70B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775" y="623888"/>
            <a:ext cx="7159625" cy="12811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>
                <a:solidFill>
                  <a:schemeClr val="tx2">
                    <a:satMod val="200000"/>
                  </a:schemeClr>
                </a:solidFill>
              </a:rPr>
              <a:t>Primeiros navegadores web</a:t>
            </a:r>
          </a:p>
        </p:txBody>
      </p:sp>
      <p:pic>
        <p:nvPicPr>
          <p:cNvPr id="14339" name="Picture 2" descr="http://ibxk.com.br/materias/630718372.jpg?w=700">
            <a:extLst>
              <a:ext uri="{FF2B5EF4-FFF2-40B4-BE49-F238E27FC236}">
                <a16:creationId xmlns:a16="http://schemas.microsoft.com/office/drawing/2014/main" id="{C2E582C3-9F6C-4EEB-A201-3ABD35A8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447800"/>
            <a:ext cx="1216025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http://ibxk.com.br/materias/188415588.jpg?w=700">
            <a:extLst>
              <a:ext uri="{FF2B5EF4-FFF2-40B4-BE49-F238E27FC236}">
                <a16:creationId xmlns:a16="http://schemas.microsoft.com/office/drawing/2014/main" id="{AFD311A8-ECB5-4569-9223-0CA239C83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327275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 descr="http://ibxk.com.br/materias/750316009.jpg?w=700">
            <a:extLst>
              <a:ext uri="{FF2B5EF4-FFF2-40B4-BE49-F238E27FC236}">
                <a16:creationId xmlns:a16="http://schemas.microsoft.com/office/drawing/2014/main" id="{698773C6-5A03-4010-B7DD-EE3E340C3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2138363"/>
            <a:ext cx="1938338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8" descr="http://ibxk.com.br/materias/494821607.jpg?w=700">
            <a:extLst>
              <a:ext uri="{FF2B5EF4-FFF2-40B4-BE49-F238E27FC236}">
                <a16:creationId xmlns:a16="http://schemas.microsoft.com/office/drawing/2014/main" id="{271A31C9-44F0-4F31-8ABD-583FBDF3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3700463"/>
            <a:ext cx="193833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2" descr="http://img03.deviantart.net/03ce/i/2012/066/1/d/netscape_navigator_by_onlyouniverse-d4s0fhu.png">
            <a:extLst>
              <a:ext uri="{FF2B5EF4-FFF2-40B4-BE49-F238E27FC236}">
                <a16:creationId xmlns:a16="http://schemas.microsoft.com/office/drawing/2014/main" id="{E5EF204E-157D-4581-B434-68B6FCFE3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3976688"/>
            <a:ext cx="171132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9BCC355-9829-49EC-A356-E59F85F35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pt-BR">
                <a:solidFill>
                  <a:schemeClr val="tx2">
                    <a:satMod val="200000"/>
                  </a:schemeClr>
                </a:solidFill>
              </a:rPr>
              <a:t>O que é HTML5?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0C59C26-662C-4781-999B-DF0C3079E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 rtlCol="0">
            <a:normAutofit/>
          </a:bodyPr>
          <a:lstStyle/>
          <a:p>
            <a:pPr marL="41148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pt-BR" alt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1148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 é a versão mais recente do HTML, só recentemente Ganhando apoio parcial pelos fabricantes de navegadores web. </a:t>
            </a:r>
          </a:p>
          <a:p>
            <a:pPr marL="0" indent="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pt-BR" alt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1148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 incorpora todas as funcionalidades das versões anteriores do HTML , incluindo o XHTML mais rigorosa 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B39A8B-C45E-4393-B016-E1A7540AD1BE}"/>
              </a:ext>
            </a:extLst>
          </p:cNvPr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230650E-6669-4E3B-9835-75FBD99F6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pt-BR">
                <a:solidFill>
                  <a:schemeClr val="tx2">
                    <a:satMod val="200000"/>
                  </a:schemeClr>
                </a:solidFill>
              </a:rPr>
              <a:t>O que é HTML5?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23490FC-63B3-4914-B2ED-83616D00C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 rtlCol="0">
            <a:normAutofit/>
          </a:bodyPr>
          <a:lstStyle/>
          <a:p>
            <a:pPr marL="41148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 adiciona um conjunto diferente de novas ferramentas para o desenvolvedor web para usar . </a:t>
            </a:r>
          </a:p>
          <a:p>
            <a:pPr marL="41148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pt-BR" alt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1148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 ainda é um trabalho em andamento. </a:t>
            </a:r>
          </a:p>
          <a:p>
            <a:pPr marL="41148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pt-BR" alt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1148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Nem todos os navegadores suportam html5. </a:t>
            </a:r>
          </a:p>
          <a:p>
            <a:pPr marL="0" indent="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pt-BR" alt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1148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Serão muitos anos - talvez não até 2018 ou mais tarde - antes de ser totalmente definida e apoiada</a:t>
            </a:r>
            <a:endParaRPr lang="en-US" alt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CFAE6-472F-40FC-B74B-5513DE1311BF}"/>
              </a:ext>
            </a:extLst>
          </p:cNvPr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0B0ACC4-4129-460C-BD6B-E3A0BD906F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pt-BR">
                <a:solidFill>
                  <a:schemeClr val="tx2">
                    <a:satMod val="200000"/>
                  </a:schemeClr>
                </a:solidFill>
              </a:rPr>
              <a:t>Metas do HTML5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75D4D39-DEEC-4768-9B86-6A264C8EEFE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752600"/>
            <a:ext cx="8229600" cy="4724400"/>
          </a:xfrm>
        </p:spPr>
        <p:txBody>
          <a:bodyPr rtlCol="0">
            <a:normAutofit/>
          </a:bodyPr>
          <a:lstStyle/>
          <a:p>
            <a:pPr marL="41148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Suporte</a:t>
            </a:r>
            <a:r>
              <a:rPr lang="en-US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todas</a:t>
            </a:r>
            <a:r>
              <a:rPr lang="en-US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n-US" alt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páginas</a:t>
            </a:r>
            <a:r>
              <a:rPr lang="en-US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existente</a:t>
            </a:r>
            <a:r>
              <a:rPr lang="en-US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Com HTML5,</a:t>
            </a: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não há nenhuma exigência para voltar e rever sites mais velhos</a:t>
            </a:r>
            <a:r>
              <a:rPr lang="en-US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1148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1148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Reduzir a necessidade de </a:t>
            </a:r>
            <a:r>
              <a:rPr lang="pt-BR" alt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plugins</a:t>
            </a: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externos e scripts para mostrar o conteúdo do site</a:t>
            </a:r>
            <a:r>
              <a:rPr lang="en-US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alt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11480" eaLnBrk="1" fontAlgn="auto" hangingPunct="1">
              <a:lnSpc>
                <a:spcPts val="3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pt-BR" alt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Melhorar a definição semântica (isto é, significado e propósito ) de elementos da página.</a:t>
            </a:r>
            <a:endParaRPr lang="en-US" alt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783B76-5C5C-47C1-8AD5-2C88ECA1E11E}"/>
              </a:ext>
            </a:extLst>
          </p:cNvPr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D8CC3B8-EAC8-4617-B3A5-F61CF876A5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pt-BR">
                <a:solidFill>
                  <a:schemeClr val="tx2">
                    <a:satMod val="200000"/>
                  </a:schemeClr>
                </a:solidFill>
              </a:rPr>
              <a:t>Metas do HTML5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D9289CD-93E3-4929-A766-3888521478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752600"/>
            <a:ext cx="8229600" cy="4724400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endParaRPr lang="pt-BR" altLang="pt-BR" sz="2400"/>
          </a:p>
          <a:p>
            <a:pPr eaLnBrk="1" hangingPunct="1">
              <a:lnSpc>
                <a:spcPts val="3000"/>
              </a:lnSpc>
            </a:pPr>
            <a:endParaRPr lang="pt-BR" altLang="pt-BR" sz="2400"/>
          </a:p>
          <a:p>
            <a:pPr eaLnBrk="1" hangingPunct="1">
              <a:lnSpc>
                <a:spcPts val="3000"/>
              </a:lnSpc>
            </a:pPr>
            <a:r>
              <a:rPr lang="pt-BR" altLang="pt-BR" sz="2400"/>
              <a:t>Faça a renderização do conteúdo web universal e independente do dispositivo que está sendo usado</a:t>
            </a:r>
            <a:r>
              <a:rPr lang="en-US" altLang="pt-BR" sz="2400"/>
              <a:t>.</a:t>
            </a:r>
          </a:p>
          <a:p>
            <a:pPr eaLnBrk="1" hangingPunct="1">
              <a:lnSpc>
                <a:spcPts val="3000"/>
              </a:lnSpc>
            </a:pPr>
            <a:r>
              <a:rPr lang="pt-BR" altLang="pt-BR" sz="2400"/>
              <a:t>Documentos da Web manipular erros de uma forma melhor e mais consistente</a:t>
            </a:r>
            <a:r>
              <a:rPr lang="en-US" altLang="pt-BR" sz="240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534AF7-4CEE-40B7-B933-679B09568CDB}"/>
              </a:ext>
            </a:extLst>
          </p:cNvPr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A1ED667-42D5-4EA3-BD1F-B3F6D58F9A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pt-BR">
                <a:solidFill>
                  <a:schemeClr val="tx2">
                    <a:satMod val="200000"/>
                  </a:schemeClr>
                </a:solidFill>
              </a:rPr>
              <a:t>Novos elementos no HTML5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BF8B2E-5B84-4B55-A0CA-59C403AA2F78}"/>
              </a:ext>
            </a:extLst>
          </p:cNvPr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56" name="Text Box 5">
            <a:extLst>
              <a:ext uri="{FF2B5EF4-FFF2-40B4-BE49-F238E27FC236}">
                <a16:creationId xmlns:a16="http://schemas.microsoft.com/office/drawing/2014/main" id="{D676D1CC-2402-4B35-8A71-2C07057D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985963"/>
            <a:ext cx="1981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BR" sz="2400"/>
              <a:t>&lt;figcaption&gt;</a:t>
            </a:r>
          </a:p>
          <a:p>
            <a:r>
              <a:rPr lang="en-US" altLang="pt-BR" sz="2400"/>
              <a:t>&lt;footer&gt;</a:t>
            </a:r>
          </a:p>
          <a:p>
            <a:r>
              <a:rPr lang="en-US" altLang="pt-BR" sz="2400"/>
              <a:t>&lt;header&gt;</a:t>
            </a:r>
          </a:p>
          <a:p>
            <a:r>
              <a:rPr lang="en-US" altLang="pt-BR" sz="2400"/>
              <a:t>&lt;hgroup&gt;</a:t>
            </a:r>
          </a:p>
          <a:p>
            <a:r>
              <a:rPr lang="en-US" altLang="pt-BR" sz="2400"/>
              <a:t>&lt;mark&gt;</a:t>
            </a:r>
            <a:endParaRPr lang="en-US" altLang="pt-BR" sz="2400">
              <a:solidFill>
                <a:srgbClr val="FF3300"/>
              </a:solidFill>
            </a:endParaRPr>
          </a:p>
          <a:p>
            <a:r>
              <a:rPr lang="en-US" altLang="pt-BR" sz="2400"/>
              <a:t>&lt;nav&gt;</a:t>
            </a:r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FD64B602-E8B1-4CB5-88B8-95E6A196E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85963"/>
            <a:ext cx="1981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BR" sz="2400"/>
              <a:t>&lt;progress&gt;</a:t>
            </a:r>
          </a:p>
          <a:p>
            <a:r>
              <a:rPr lang="en-US" altLang="pt-BR" sz="2400"/>
              <a:t>&lt;section&gt;</a:t>
            </a:r>
          </a:p>
          <a:p>
            <a:r>
              <a:rPr lang="en-US" altLang="pt-BR" sz="2400"/>
              <a:t>&lt;source&gt;</a:t>
            </a:r>
          </a:p>
          <a:p>
            <a:r>
              <a:rPr lang="en-US" altLang="pt-BR" sz="2400"/>
              <a:t>&lt;svg&gt;</a:t>
            </a:r>
          </a:p>
          <a:p>
            <a:r>
              <a:rPr lang="en-US" altLang="pt-BR" sz="2400"/>
              <a:t>&lt;time&gt;</a:t>
            </a:r>
          </a:p>
          <a:p>
            <a:r>
              <a:rPr lang="en-US" altLang="pt-BR" sz="2400"/>
              <a:t>&lt;video&gt;</a:t>
            </a:r>
          </a:p>
        </p:txBody>
      </p:sp>
      <p:sp>
        <p:nvSpPr>
          <p:cNvPr id="23558" name="Text Box 7">
            <a:extLst>
              <a:ext uri="{FF2B5EF4-FFF2-40B4-BE49-F238E27FC236}">
                <a16:creationId xmlns:a16="http://schemas.microsoft.com/office/drawing/2014/main" id="{21ED761C-9B3C-48D4-A8DD-D9F490A95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276850"/>
            <a:ext cx="7162800" cy="646113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>
                <a:solidFill>
                  <a:schemeClr val="bg1"/>
                </a:solidFill>
              </a:rPr>
              <a:t>Estes são apenas alguns dos novos elementos introduzidos no HTML5. Iremos explorar cada uma dessas Durante este curso .</a:t>
            </a:r>
            <a:endParaRPr lang="en-IN" altLang="pt-BR">
              <a:solidFill>
                <a:schemeClr val="bg1"/>
              </a:solidFill>
            </a:endParaRPr>
          </a:p>
        </p:txBody>
      </p:sp>
      <p:sp>
        <p:nvSpPr>
          <p:cNvPr id="23559" name="Text Box 8">
            <a:extLst>
              <a:ext uri="{FF2B5EF4-FFF2-40B4-BE49-F238E27FC236}">
                <a16:creationId xmlns:a16="http://schemas.microsoft.com/office/drawing/2014/main" id="{72C3B575-7825-4FF0-AA4D-8312BD607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5963"/>
            <a:ext cx="1981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BR" sz="2400"/>
              <a:t>&lt;article&gt;</a:t>
            </a:r>
          </a:p>
          <a:p>
            <a:r>
              <a:rPr lang="en-US" altLang="pt-BR" sz="2400"/>
              <a:t>&lt;aside&gt;</a:t>
            </a:r>
          </a:p>
          <a:p>
            <a:r>
              <a:rPr lang="en-US" altLang="pt-BR" sz="2400"/>
              <a:t>&lt;audio&gt;</a:t>
            </a:r>
          </a:p>
          <a:p>
            <a:r>
              <a:rPr lang="en-US" altLang="pt-BR" sz="2400"/>
              <a:t>&lt;canvas&gt;</a:t>
            </a:r>
          </a:p>
          <a:p>
            <a:r>
              <a:rPr lang="en-US" altLang="pt-BR" sz="2400"/>
              <a:t>&lt;datalist&gt;</a:t>
            </a:r>
          </a:p>
          <a:p>
            <a:r>
              <a:rPr lang="en-US" altLang="pt-BR" sz="2400"/>
              <a:t>&lt;figure&gt;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C6DC199-E030-400F-9E7C-8E67B5C99D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457200"/>
            <a:ext cx="7772400" cy="8382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Outros </a:t>
            </a:r>
            <a:r>
              <a:rPr lang="en-US" alt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novos</a:t>
            </a:r>
            <a:r>
              <a:rPr lang="en-US" alt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recursos</a:t>
            </a:r>
            <a:r>
              <a:rPr lang="en-US" alt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doHTML5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31644E-B04B-4420-99D7-EED48FB794B9}"/>
              </a:ext>
            </a:extLst>
          </p:cNvPr>
          <p:cNvCxnSpPr/>
          <p:nvPr/>
        </p:nvCxnSpPr>
        <p:spPr bwMode="auto">
          <a:xfrm>
            <a:off x="0" y="13716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42DA5B8-DD23-467A-8547-71B9D703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764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pt-BR" altLang="pt-BR" sz="2400"/>
              <a:t>* Built-in suporte de áudio e vídeo (sem plugins);</a:t>
            </a:r>
          </a:p>
          <a:p>
            <a:pPr>
              <a:lnSpc>
                <a:spcPts val="3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pt-BR" altLang="pt-BR" sz="2400"/>
              <a:t>* Controles de formulário avançados e atributos;</a:t>
            </a:r>
          </a:p>
          <a:p>
            <a:pPr>
              <a:lnSpc>
                <a:spcPts val="3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pt-BR" altLang="pt-BR" sz="2400"/>
              <a:t>* Os Canvas ( uma forma de chamar diretamente em uma página web ) Arraste e funcionalidade Gota </a:t>
            </a:r>
          </a:p>
          <a:p>
            <a:pPr>
              <a:lnSpc>
                <a:spcPts val="3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pt-BR" altLang="pt-BR" sz="2400"/>
              <a:t>* Suporte para CSS3 (a versão mais recente e mais poderosa do CSS) </a:t>
            </a:r>
          </a:p>
          <a:p>
            <a:pPr>
              <a:lnSpc>
                <a:spcPts val="3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pt-BR" altLang="pt-BR" sz="2400"/>
              <a:t>* Recursos mais avançados para desenvolvedores web, como o armazenamento de dados e aplicações offline .</a:t>
            </a:r>
            <a:endParaRPr lang="en-US" altLang="pt-BR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2279</TotalTime>
  <Words>1218</Words>
  <Application>Microsoft Office PowerPoint</Application>
  <PresentationFormat>Apresentação na tela (4:3)</PresentationFormat>
  <Paragraphs>172</Paragraphs>
  <Slides>23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Metrô</vt:lpstr>
      <vt:lpstr>Aplicações Web I  IntroduçãO ao HTML5</vt:lpstr>
      <vt:lpstr>História do HTML</vt:lpstr>
      <vt:lpstr>Primeiros navegadores web</vt:lpstr>
      <vt:lpstr>O que é HTML5?</vt:lpstr>
      <vt:lpstr>O que é HTML5?</vt:lpstr>
      <vt:lpstr>Metas do HTML5</vt:lpstr>
      <vt:lpstr>Metas do HTML5</vt:lpstr>
      <vt:lpstr>Novos elementos no HTML5</vt:lpstr>
      <vt:lpstr>Outros novos recursos doHTML5</vt:lpstr>
      <vt:lpstr>Primeiro olhe para o html5</vt:lpstr>
      <vt:lpstr>O elemento &lt;html&gt; </vt:lpstr>
      <vt:lpstr>A seção &lt;head&gt;</vt:lpstr>
      <vt:lpstr>Página básica em html5</vt:lpstr>
      <vt:lpstr>Visualizando sua página  html5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to HTML5</dc:title>
  <dc:subject>HTML5</dc:subject>
  <dc:creator>Márcio Roberto Rizzatto</dc:creator>
  <cp:lastModifiedBy>unifai</cp:lastModifiedBy>
  <cp:revision>175</cp:revision>
  <dcterms:created xsi:type="dcterms:W3CDTF">2007-02-14T21:12:53Z</dcterms:created>
  <dcterms:modified xsi:type="dcterms:W3CDTF">2019-06-07T20:40:02Z</dcterms:modified>
</cp:coreProperties>
</file>