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6"/>
  </p:notesMasterIdLst>
  <p:sldIdLst>
    <p:sldId id="272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934200" cy="939958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>
            <a:extLst>
              <a:ext uri="{FF2B5EF4-FFF2-40B4-BE49-F238E27FC236}">
                <a16:creationId xmlns:a16="http://schemas.microsoft.com/office/drawing/2014/main" id="{932E8753-362C-40EE-907C-AC5BC80F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34200" cy="93995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A8B61D8C-E0FB-4585-8835-BA515FCE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102E5708-3709-4FA8-951F-1B051546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5CF4A6A9-317A-4B2C-B4A5-698E0232D5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DD49504-D997-4E45-BCFB-3A89786F4E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62E75498-4E50-4A07-88A3-06E90055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10638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B62E46F7-3432-4EE7-855C-7C12F577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 anchor="b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2A9517C-8D20-42B4-BF42-8AE7CB521883}" type="slidenum">
              <a:rPr lang="en-GB" altLang="pt-BR" sz="1200"/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‹nº›</a:t>
            </a:fld>
            <a:endParaRPr lang="en-GB" alt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42773A30-C974-4822-9331-7E236B1F1D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AF1B2E-673A-4D7C-88B9-EEC6C2B4561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001912B-4224-452F-B90A-D7ED4835E8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B6729F6-F359-4908-80AE-B3E3209BE68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FC89F83-54F1-4A7C-A427-8C841D1A5B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D6C4104-8837-4274-A228-5361176C52F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40DDD9-3DDA-4321-8059-FAE19A1BD0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617728A-798A-4A57-9B59-A595250652E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883B737-F39D-475B-9093-4047E25E8C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22A6FFA-B034-4BFF-8C79-5ACD8BAF7B7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29FE2731-D97A-4847-A68D-7C7164886E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688DACF-7196-4C85-AD09-3ADEA6236A3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5">
            <a:extLst>
              <a:ext uri="{FF2B5EF4-FFF2-40B4-BE49-F238E27FC236}">
                <a16:creationId xmlns:a16="http://schemas.microsoft.com/office/drawing/2014/main" id="{018A2F59-8E7D-45D3-B6EA-89250BB158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DA9E3E52-C606-4B0F-9DD9-DBEF648D860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D6E6C8E1-5AE6-4325-B2E1-9CE2470C7F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BE6C944-B8DB-4893-B01C-4C88508D359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196D4DA7-5B27-4BF3-B0CB-3901302D9F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0CAA52F-A493-4490-B05B-BD54A4D793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B35154-74B6-44FA-B713-0A412C2315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2BF0156-F4C1-4A06-B7E0-DEE05611B02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121C337-5CA0-460D-9EAC-A699B6E9B3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65FFBE1-06A5-46E8-AE28-08A4091C04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D07E318-E2E4-418F-AE29-831EDF1FE6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16BBEBA-EBF8-4980-A920-4A19F90A30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A96F39F-E811-4A0A-B582-C6E80B2F7A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D72AA6-787E-404C-99CF-40F547D77C6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914400" y="4495800"/>
            <a:ext cx="5105400" cy="419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1058AB4B-7DC3-45B4-929F-FA707B2E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CA5FDBF2-D205-4BE2-96F4-B06A4EC0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A2E17B9D-9597-4BED-A85E-DF907739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1616AD0-21F5-4E7F-99E3-E2F2C1B0FB9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7650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DD93C614-5814-46EA-89A9-E7B7F404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C42D333-EBF8-4BAE-90D7-1BA351A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7B73E60-EEE8-4559-B522-A312FD0C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A424A-6AF9-4933-BBC2-578E0E214C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94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43A0BAC-95FA-4EB0-8058-D002655D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6DF4C7C-D31A-44EA-BD0C-CCEBD4A9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84D0CB0-D69D-4CC6-B1F3-AC674D85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873B3-92F8-4D62-B820-1546B156582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17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B8B8A1E-4BFB-4A34-B338-7B54A7CE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E7CB1D1-8D80-4B71-B803-972638B6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F1D4C2E-BBF1-4759-B668-474577E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DDC5C-1C20-416B-90FB-AA57785BD8D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655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8225-8FC1-4174-9A5D-6C8727F5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5330-A4EA-44BF-840E-300A1742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0022-FC8C-4DF6-876F-7B767AD0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51E68AD-52E9-43A5-8293-CAD7A3BEE9C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627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99B3E67-FA6E-4328-8483-8B40C5B8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7077F1EF-38DD-4824-86D2-C638056F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0190FA40-9006-432A-B468-B0E2C51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7934D-0F32-4EEC-9C59-330DE51B9D0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19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E0570C9A-11F7-4DAD-89E9-14B8E32E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B37B8F2E-8C02-496D-8698-E8501C3D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23DE4F9A-199A-4086-BB3F-A4656E1D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D1850-7CF1-4D1C-AC09-0BF3A6057C3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18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147E5FFA-0B95-4158-8F18-464BA32A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2C133021-0A21-4E28-B6A2-0B515378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A747C406-A2C6-451C-8477-5C2F5B3D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487E-0B9A-4371-8FC2-4813F27095C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5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1AFF4D77-E097-4D09-845B-A4008EC9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F4F753A7-60DD-48B9-AABC-C30B8EF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0B693E01-7EAC-43B9-92C5-FA9323BD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44F2C-00F3-4F14-BC39-63AD57BC96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07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66C5E0DE-A41F-460F-8F07-C35CBA91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E484DE6B-C2C2-4414-8E3D-74F4445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9A20B233-E38E-4424-9207-D24CA71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7E292-AECB-4BED-BF57-BB234CE72F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28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>
            <a:extLst>
              <a:ext uri="{FF2B5EF4-FFF2-40B4-BE49-F238E27FC236}">
                <a16:creationId xmlns:a16="http://schemas.microsoft.com/office/drawing/2014/main" id="{15A60C93-CBAF-4774-BF14-A10CE0A1B287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>
            <a:extLst>
              <a:ext uri="{FF2B5EF4-FFF2-40B4-BE49-F238E27FC236}">
                <a16:creationId xmlns:a16="http://schemas.microsoft.com/office/drawing/2014/main" id="{90C2C2C7-C382-4F84-A6E7-614B14CC2F54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83AD7872-DFE9-4826-8EF2-A1E4F5E80CC4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ACE1FF47-43EE-42B8-892F-4881504B0CA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BF1619B-84D0-42C7-81D9-072886F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59C75C4-C681-4406-BF59-676969B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AEE044D-3D33-490C-9297-05DD3CE6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39210F1-1AF5-4335-AB5B-C6A4B7828A5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15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C2131AE-5246-4462-A660-2145A7D66400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DD72EB7-44ED-4D72-8A14-474B0EF1EF6E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E96A1D97-4385-4E26-BD8A-099D6F4F70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1A1CCCBE-4C9C-451F-943E-B67C995170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5976922-261F-4C92-8E2B-490361E1C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F0F72AC-F1E3-4252-96F6-A266D3C3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FF6BF31-DF61-49EA-9A75-EBE1322B3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260E2CFD-30B5-4A7F-B0B7-5BCE41B8BAD1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E8E27259-7A0A-4196-88CE-22245919A89D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BA32AFC-6359-4283-9577-B8B93C3BFBFF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854E9B-66FF-435C-B3FA-C2842A50CCC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1" r:id="rId2"/>
    <p:sldLayoutId id="2147483700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701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081FBA8-454B-4DAE-87D8-FCB7193F4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916113"/>
            <a:ext cx="8050212" cy="1441450"/>
          </a:xfrm>
        </p:spPr>
        <p:txBody>
          <a:bodyPr tIns="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pt-BR" sz="3600"/>
            </a:br>
            <a:br>
              <a:rPr lang="en-GB" altLang="pt-BR" sz="3600"/>
            </a:br>
            <a:br>
              <a:rPr lang="en-GB" altLang="pt-BR" sz="3600"/>
            </a:br>
            <a:br>
              <a:rPr lang="en-GB" altLang="pt-BR" sz="3600"/>
            </a:br>
            <a:r>
              <a:rPr lang="en-GB" altLang="pt-BR" sz="3600"/>
              <a:t>INTRODUÇÃO A CIÊNCIA DA COMPUTAÇÃO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52E0C3B-93C3-44AE-AE66-CCA2414D4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4149725"/>
            <a:ext cx="8132762" cy="1957388"/>
          </a:xfrm>
          <a:extLst/>
        </p:spPr>
        <p:txBody>
          <a:bodyPr lIns="0" tIns="0" rIns="0" bIns="0"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98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pt-BR" i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pt-BR" i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pt-BR" i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pt-BR" dirty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pt-BR" sz="4500" dirty="0"/>
              <a:t>Parte 1 - </a:t>
            </a:r>
            <a:r>
              <a:rPr lang="en-GB" altLang="pt-BR" sz="4500" dirty="0" err="1"/>
              <a:t>Histórico</a:t>
            </a:r>
            <a:endParaRPr lang="en-GB" altLang="pt-BR" sz="45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6E16D8-C0F3-4E1B-8271-DCCAF9B8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549275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DF871DF-F0DE-4FAF-8865-BF7FB306B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ENIAC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Electronic Numeric Integrator and Calculator</a:t>
            </a:r>
          </a:p>
        </p:txBody>
      </p:sp>
      <p:sp>
        <p:nvSpPr>
          <p:cNvPr id="14340" name="AutoShape 4">
            <a:extLst>
              <a:ext uri="{FF2B5EF4-FFF2-40B4-BE49-F238E27FC236}">
                <a16:creationId xmlns:a16="http://schemas.microsoft.com/office/drawing/2014/main" id="{4F8DB3ED-BE83-474D-976F-5CD7D929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057400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BF8987D7-5415-412C-9A43-2EFA70B0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44862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BC69899-B14F-4842-8579-F7ED5FB6E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476250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A segunda geração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1BF03B-3385-487B-93BC-80AAEA353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Computador: segunda geração (1955-1965)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/>
              <a:t>Transistor 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42ADD56B-F9D9-4DBA-98AF-5F5BA83D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805113"/>
            <a:ext cx="9144000" cy="1587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5B347F87-08E2-45F0-B9A8-0D61DC3E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18288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0F655D-35A2-4ADF-BB92-CCB63B331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549275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A terceira geração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4B750F-6B8E-4436-9707-5AE365F40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Computador: terceira geração (1965-1980)</a:t>
            </a:r>
          </a:p>
          <a:p>
            <a:pPr lvl="1" eaLnBrk="1" hangingPunct="1"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solidFill>
                  <a:srgbClr val="0000FF"/>
                </a:solidFill>
                <a:cs typeface="Times New Roman" panose="02020603050405020304" pitchFamily="18" charset="0"/>
              </a:rPr>
              <a:t>Transistor</a:t>
            </a:r>
            <a:r>
              <a:rPr lang="en-GB" altLang="pt-BR">
                <a:cs typeface="Times New Roman" panose="02020603050405020304" pitchFamily="18" charset="0"/>
              </a:rPr>
              <a:t>, </a:t>
            </a:r>
            <a:r>
              <a:rPr lang="en-GB" altLang="pt-BR">
                <a:solidFill>
                  <a:srgbClr val="0000FF"/>
                </a:solidFill>
                <a:cs typeface="Times New Roman" panose="02020603050405020304" pitchFamily="18" charset="0"/>
              </a:rPr>
              <a:t>circuito integrado</a:t>
            </a:r>
            <a:r>
              <a:rPr lang="en-GB" altLang="pt-BR">
                <a:cs typeface="Times New Roman" panose="02020603050405020304" pitchFamily="18" charset="0"/>
              </a:rPr>
              <a:t> e </a:t>
            </a:r>
            <a:r>
              <a:rPr lang="en-GB" altLang="pt-BR">
                <a:solidFill>
                  <a:srgbClr val="0000FF"/>
                </a:solidFill>
                <a:cs typeface="Times New Roman" panose="02020603050405020304" pitchFamily="18" charset="0"/>
              </a:rPr>
              <a:t>válvula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F925FC92-1F82-4191-9A18-AEBA6BC5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2600325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E22CB986-3923-4159-84DB-E49F4D0A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690813"/>
            <a:ext cx="9144000" cy="1587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E80E53-0CAD-414F-A2D7-2CBA6CEE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6629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AE22B7-C96F-495A-8616-CF5F5DDB9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8538" y="476250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A alta integração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A934CC4-0FAA-4038-B6A6-B1901E34A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Computador: quarta geração (1980 - ...)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LSI - </a:t>
            </a:r>
            <a:r>
              <a:rPr lang="en-GB" altLang="pt-BR" i="1">
                <a:cs typeface="Times New Roman" panose="02020603050405020304" pitchFamily="18" charset="0"/>
              </a:rPr>
              <a:t>Large Scale of Integration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i="1">
                <a:cs typeface="Times New Roman" panose="02020603050405020304" pitchFamily="18" charset="0"/>
              </a:rPr>
              <a:t>Very Large Scale of Integration</a:t>
            </a:r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6204129F-0B9B-4867-9C17-F007FC6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819400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6EBDC976-A3BA-45FE-BBB5-038FA192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228600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F946EB4D-AC6D-4727-AAD9-F45AD534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Entradas-&gt; Processamento -&gt; Saídas</a:t>
            </a:r>
          </a:p>
        </p:txBody>
      </p:sp>
      <p:pic>
        <p:nvPicPr>
          <p:cNvPr id="18435" name="Espaço Reservado para Conteúdo 3" descr="1Ativi1.gif">
            <a:extLst>
              <a:ext uri="{FF2B5EF4-FFF2-40B4-BE49-F238E27FC236}">
                <a16:creationId xmlns:a16="http://schemas.microsoft.com/office/drawing/2014/main" id="{0FE85115-8C58-4C25-A58D-772C0B26F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2420938"/>
            <a:ext cx="4778375" cy="24034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E166902A-1422-48ED-87C6-8DAB16D5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404813"/>
            <a:ext cx="6096000" cy="1236662"/>
          </a:xfrm>
          <a:ln>
            <a:miter lim="800000"/>
            <a:headEnd/>
            <a:tailEnd/>
          </a:ln>
          <a:extLst/>
        </p:spPr>
        <p:txBody>
          <a:bodyPr lIns="92160" tIns="46080" rIns="92160" bIns="46080" anchorCtr="1"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pt-BR">
                <a:cs typeface="Times New Roman" pitchFamily="18" charset="0"/>
              </a:rPr>
              <a:t>Ábaco (</a:t>
            </a:r>
            <a:r>
              <a:rPr lang="en-GB" altLang="pt-BR">
                <a:latin typeface="Symbol" pitchFamily="18" charset="2"/>
                <a:cs typeface="Times New Roman" pitchFamily="18" charset="0"/>
              </a:rPr>
              <a:t></a:t>
            </a:r>
            <a:r>
              <a:rPr lang="en-GB" altLang="pt-BR">
                <a:cs typeface="Times New Roman" pitchFamily="18" charset="0"/>
              </a:rPr>
              <a:t> 3500 a.C.)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F941C735-AA07-4BE6-A038-0F9EFE45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73914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EC22A5E-56BA-47E6-8CBE-510DC1A3A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476250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38786EF-F4F8-41A8-BB43-8A0671904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/>
              <a:t>Bastões de Napier (1610 - 1614)</a:t>
            </a:r>
          </a:p>
          <a:p>
            <a:pPr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/>
              <a:t>Geração zero (século XVII)</a:t>
            </a:r>
          </a:p>
          <a:p>
            <a:pPr lvl="1" algn="just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/>
              <a:t>Calculadora de Pascal (1642, discos 0 - 9)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18299407-B48B-4DE1-BAD0-AC55D5B1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4114800"/>
            <a:ext cx="1570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E6ADDAF6-7004-4374-9E4E-67E7B123C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05275"/>
            <a:ext cx="35052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5FDB441-D7B1-488D-A277-823029537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476250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88702C0-FA05-4441-8F2A-4859A8860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Calculadora de Leibnitz – 1671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Adições e subtrações sucessivas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5AEFCC21-D73F-45EE-89D1-C58A360B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1446213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>
            <a:extLst>
              <a:ext uri="{FF2B5EF4-FFF2-40B4-BE49-F238E27FC236}">
                <a16:creationId xmlns:a16="http://schemas.microsoft.com/office/drawing/2014/main" id="{834B5C57-F992-4B49-889F-13EF6C58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5791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B086B27-7949-439D-B696-281A46F6E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476250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1509884-F4BC-42C8-AAB4-9D8837274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Máquina Diferencial de Babbage (1823)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056161AE-3610-47FB-A60B-0CDACAB0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106521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AutoShape 4">
            <a:extLst>
              <a:ext uri="{FF2B5EF4-FFF2-40B4-BE49-F238E27FC236}">
                <a16:creationId xmlns:a16="http://schemas.microsoft.com/office/drawing/2014/main" id="{A8BFE113-7563-4BF8-B684-073AEDD4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19325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76907B72-7D9A-4F9F-A024-5E9D9778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9400"/>
            <a:ext cx="24336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D4C27CB-D51F-431F-92F1-F7D2DAAAD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549275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F99878F-CFAA-413F-8C78-1D072D62C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Máquina Analítica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/>
              <a:t>Babbage</a:t>
            </a: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37443F99-3A61-4655-841F-DB3C6F76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2247900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09C20226-86B4-4605-AFB8-8A07E94A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2004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F26618D-CEC8-46E0-9029-1F65EC366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0338" y="476250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08A10C-C51F-4801-B9EA-989FE7993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Máquina de Hollerith (1886)</a:t>
            </a:r>
            <a:r>
              <a:rPr lang="en-GB" altLang="pt-BR"/>
              <a:t>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A1C0DCC-8413-45C2-8125-4C28F03E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048000"/>
            <a:ext cx="146050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>
            <a:extLst>
              <a:ext uri="{FF2B5EF4-FFF2-40B4-BE49-F238E27FC236}">
                <a16:creationId xmlns:a16="http://schemas.microsoft.com/office/drawing/2014/main" id="{3DA81D90-DFCF-4C98-8F9F-491E1B3E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428875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6843475F-D245-45B9-A45C-E6628555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23050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03B00-3D94-4DF8-9199-DE64C915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549275"/>
            <a:ext cx="6096000" cy="1236663"/>
          </a:xfrm>
        </p:spPr>
        <p:txBody>
          <a:bodyPr lIns="92160" tIns="46080" rIns="92160" bIns="46080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Histórico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43FB46-C22F-42ED-A6E6-EF89E3BC9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Primeira geração (1930-1958)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/>
              <a:t>Relé e válvula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FD246972-1857-4E1C-A6D9-1C2124EA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819400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779A22BF-D79A-4EC9-A702-07E3AE4F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3657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7B7F8F7-4D6A-4DFC-9741-7BCDCAB9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549275"/>
            <a:ext cx="6096000" cy="1236663"/>
          </a:xfrm>
          <a:extLst/>
        </p:spPr>
        <p:txBody>
          <a:bodyPr lIns="92160" tIns="46080" rIns="92160" bIns="46080" anchorCtr="1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pt-BR"/>
              <a:t>O primeiro computador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C662B91-BBFF-424C-9998-6E3424ADE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772400" cy="4208463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cs typeface="Times New Roman" panose="02020603050405020304" pitchFamily="18" charset="0"/>
              </a:rPr>
              <a:t>MARK I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E3F5C33D-8D39-4989-BB57-E5D9E7AF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2324100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1B6E726E-69E8-44DA-B286-9868E958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2324100"/>
            <a:ext cx="9144000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916DF0D8-870F-435C-BB46-35DB2A85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27908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140</Words>
  <Application>Microsoft Office PowerPoint</Application>
  <PresentationFormat>Apresentação na tela (4:3)</PresentationFormat>
  <Paragraphs>40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Fluxo</vt:lpstr>
      <vt:lpstr>    INTRODUÇÃO A CIÊNCIA DA COMPUTAÇÃO</vt:lpstr>
      <vt:lpstr>Ábaco ( 3500 a.C.)</vt:lpstr>
      <vt:lpstr>Histórico</vt:lpstr>
      <vt:lpstr>Histórico</vt:lpstr>
      <vt:lpstr>Histórico</vt:lpstr>
      <vt:lpstr>Histórico</vt:lpstr>
      <vt:lpstr>Histórico</vt:lpstr>
      <vt:lpstr>Histórico</vt:lpstr>
      <vt:lpstr>O primeiro computador</vt:lpstr>
      <vt:lpstr>Histórico</vt:lpstr>
      <vt:lpstr>A segunda geração</vt:lpstr>
      <vt:lpstr>A terceira geração</vt:lpstr>
      <vt:lpstr>A alta integração</vt:lpstr>
      <vt:lpstr>Entradas-&gt; Processamento -&gt; Saídas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Informática</dc:title>
  <dc:creator>Márcio Roberto Rizzatto</dc:creator>
  <cp:lastModifiedBy>Márcio Roberto Rizzatto</cp:lastModifiedBy>
  <cp:revision>14</cp:revision>
  <dcterms:modified xsi:type="dcterms:W3CDTF">2019-03-28T17:00:41Z</dcterms:modified>
</cp:coreProperties>
</file>