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6"/>
  </p:notesMasterIdLst>
  <p:sldIdLst>
    <p:sldId id="330" r:id="rId2"/>
    <p:sldId id="331" r:id="rId3"/>
    <p:sldId id="312" r:id="rId4"/>
    <p:sldId id="304" r:id="rId5"/>
    <p:sldId id="313" r:id="rId6"/>
    <p:sldId id="314" r:id="rId7"/>
    <p:sldId id="325" r:id="rId8"/>
    <p:sldId id="326" r:id="rId9"/>
    <p:sldId id="327" r:id="rId10"/>
    <p:sldId id="294" r:id="rId11"/>
    <p:sldId id="301" r:id="rId12"/>
    <p:sldId id="295" r:id="rId13"/>
    <p:sldId id="315" r:id="rId14"/>
    <p:sldId id="296" r:id="rId15"/>
    <p:sldId id="297" r:id="rId16"/>
    <p:sldId id="298" r:id="rId17"/>
    <p:sldId id="299" r:id="rId18"/>
    <p:sldId id="328" r:id="rId19"/>
    <p:sldId id="329" r:id="rId20"/>
    <p:sldId id="317" r:id="rId21"/>
    <p:sldId id="262" r:id="rId22"/>
    <p:sldId id="320" r:id="rId23"/>
    <p:sldId id="263" r:id="rId24"/>
    <p:sldId id="321" r:id="rId25"/>
    <p:sldId id="264" r:id="rId26"/>
    <p:sldId id="322" r:id="rId27"/>
    <p:sldId id="265" r:id="rId28"/>
    <p:sldId id="323" r:id="rId29"/>
    <p:sldId id="266" r:id="rId30"/>
    <p:sldId id="324" r:id="rId31"/>
    <p:sldId id="267" r:id="rId32"/>
    <p:sldId id="268" r:id="rId33"/>
    <p:sldId id="269" r:id="rId34"/>
    <p:sldId id="270" r:id="rId35"/>
    <p:sldId id="271" r:id="rId36"/>
    <p:sldId id="332" r:id="rId37"/>
    <p:sldId id="272" r:id="rId38"/>
    <p:sldId id="274" r:id="rId39"/>
    <p:sldId id="276" r:id="rId40"/>
    <p:sldId id="277" r:id="rId41"/>
    <p:sldId id="278" r:id="rId42"/>
    <p:sldId id="334" r:id="rId43"/>
    <p:sldId id="335" r:id="rId44"/>
    <p:sldId id="336" r:id="rId4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69" autoAdjust="0"/>
    <p:restoredTop sz="94660"/>
  </p:normalViewPr>
  <p:slideViewPr>
    <p:cSldViewPr>
      <p:cViewPr varScale="1">
        <p:scale>
          <a:sx n="74" d="100"/>
          <a:sy n="74" d="100"/>
        </p:scale>
        <p:origin x="2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M" userId="26bd70b9a0c79490" providerId="Windows Live" clId="Web-{73DDEF86-78BF-42DA-AF48-70BF81692A27}"/>
    <pc:docChg chg="modSld">
      <pc:chgData name="Vinicius M" userId="26bd70b9a0c79490" providerId="Windows Live" clId="Web-{73DDEF86-78BF-42DA-AF48-70BF81692A27}" dt="2019-05-29T13:59:48.961" v="0" actId="1076"/>
      <pc:docMkLst>
        <pc:docMk/>
      </pc:docMkLst>
      <pc:sldChg chg="modSp">
        <pc:chgData name="Vinicius M" userId="26bd70b9a0c79490" providerId="Windows Live" clId="Web-{73DDEF86-78BF-42DA-AF48-70BF81692A27}" dt="2019-05-29T13:59:48.961" v="0" actId="1076"/>
        <pc:sldMkLst>
          <pc:docMk/>
          <pc:sldMk cId="0" sldId="304"/>
        </pc:sldMkLst>
        <pc:picChg chg="mod">
          <ac:chgData name="Vinicius M" userId="26bd70b9a0c79490" providerId="Windows Live" clId="Web-{73DDEF86-78BF-42DA-AF48-70BF81692A27}" dt="2019-05-29T13:59:48.961" v="0" actId="1076"/>
          <ac:picMkLst>
            <pc:docMk/>
            <pc:sldMk cId="0" sldId="304"/>
            <ac:picMk id="25603" creationId="{61582BBD-6B0D-4974-AD86-A734B187F7A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EE4B18-063B-4FE3-BB5E-7E332E41D8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4E09EA-AEAA-4EA2-891E-3888562171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14977CD-77B8-46CB-879C-B9430DEFB3C1}" type="datetimeFigureOut">
              <a:rPr lang="pt-BR"/>
              <a:pPr>
                <a:defRPr/>
              </a:pPr>
              <a:t>29/05/2019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56B1A068-C27C-4EB1-A9A4-B8B1547FF9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4946A674-0048-4B98-B41E-B92079A6C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FCB88A-0C6E-425B-A4B3-CA73D2CCC7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D2DD50-2378-4BB6-9E7F-2A9340B22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C19052C-D2BF-4C6A-9732-55163586AE1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E9794619-0FC5-4CD8-8DC3-F9AAF4927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90563"/>
            <a:ext cx="47831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22DC2C6-594C-41E4-8E8C-E808E15E791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1813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47AEC1D2-8B27-4733-A0CA-2EA1CC239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877888"/>
            <a:ext cx="4510088" cy="3163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56EF44D-B809-4718-91BB-B4E412202A5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E431ECFE-D8BD-457B-BBD7-955B2593C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877888"/>
            <a:ext cx="4510088" cy="3163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CB1DB3F-74E2-4E9A-9AA5-2893659DA90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5CA4A9CB-9782-4868-A85A-FD3891E1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877888"/>
            <a:ext cx="4510088" cy="3163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05D42D8-B333-4C6A-8214-8F2A6233F38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14FCDE4B-EABC-454D-B6EC-1C7A3A74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877888"/>
            <a:ext cx="4510088" cy="3163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50D8E04-FF89-4AF4-92A0-5E2CF446CFD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extLst>
              <a:ext uri="{FF2B5EF4-FFF2-40B4-BE49-F238E27FC236}">
                <a16:creationId xmlns:a16="http://schemas.microsoft.com/office/drawing/2014/main" id="{CB6DD5EE-11AE-4982-820F-A63E1513E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822325"/>
            <a:ext cx="4567238" cy="3205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F7BC634-4067-44AD-A456-C3514EAB294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491A8076-1534-45AA-A32F-6FD97C887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822325"/>
            <a:ext cx="4567238" cy="3205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91770EFB-246C-4E51-BDCC-B288D5CCB2F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67A70EF1-C429-4DC6-B24E-794C55E20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690563"/>
            <a:ext cx="4784725" cy="3417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0EA9FFE-410B-418B-9724-907B270ECD2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1813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0BFF1392-572F-42A1-BD9D-804B98A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822325"/>
            <a:ext cx="4567238" cy="3205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069850F-5C97-483E-9EA6-4C869E77C9E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C99581EA-FC82-4068-A4E4-4B6F70A39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877888"/>
            <a:ext cx="4510088" cy="3163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AE4C2DA-02A6-43AE-82F8-33D05EDCC5E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extLst>
              <a:ext uri="{FF2B5EF4-FFF2-40B4-BE49-F238E27FC236}">
                <a16:creationId xmlns:a16="http://schemas.microsoft.com/office/drawing/2014/main" id="{DD516217-8FC7-4647-9F71-FB90DE1BF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877888"/>
            <a:ext cx="4510088" cy="3163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9FFB593-5D00-48AF-9259-D4B1291D883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27BDA7A5-FAA6-4A9D-8DA6-1416DDA8F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877888"/>
            <a:ext cx="4510088" cy="3163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947C5FD-45DD-4005-B3B0-17E8B2EECE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2B531FA4-FCE7-4654-905D-6FC6F4459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877888"/>
            <a:ext cx="4510088" cy="3163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A158E7C-D5FB-4AAA-AA44-1B9A8884E6C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9258A7DC-5788-4C92-9462-6FA0FA454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877888"/>
            <a:ext cx="4510088" cy="3163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815ADE-529E-4D01-9147-F9CEFC911B7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BB20530A-2380-4263-AE7B-1DDCB9A81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877888"/>
            <a:ext cx="4510088" cy="3163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D60AA94-5784-408F-8483-9D1845425A7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0B353EAC-0D76-4907-B16B-A671C108E742}"/>
              </a:ext>
            </a:extLst>
          </p:cNvPr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5799 w 8042"/>
              <a:gd name="T1" fmla="*/ 10000 h 10000"/>
              <a:gd name="T2" fmla="*/ 5961 w 8042"/>
              <a:gd name="T3" fmla="*/ 9880 h 10000"/>
              <a:gd name="T4" fmla="*/ 5988 w 8042"/>
              <a:gd name="T5" fmla="*/ 9820 h 10000"/>
              <a:gd name="T6" fmla="*/ 8042 w 8042"/>
              <a:gd name="T7" fmla="*/ 5260 h 10000"/>
              <a:gd name="T8" fmla="*/ 8042 w 8042"/>
              <a:gd name="T9" fmla="*/ 4721 h 10000"/>
              <a:gd name="T10" fmla="*/ 5988 w 8042"/>
              <a:gd name="T11" fmla="*/ 221 h 10000"/>
              <a:gd name="T12" fmla="*/ 5961 w 8042"/>
              <a:gd name="T13" fmla="*/ 160 h 10000"/>
              <a:gd name="T14" fmla="*/ 5799 w 8042"/>
              <a:gd name="T15" fmla="*/ 41 h 10000"/>
              <a:gd name="T16" fmla="*/ 18 w 8042"/>
              <a:gd name="T17" fmla="*/ 0 h 10000"/>
              <a:gd name="T18" fmla="*/ 0 w 8042"/>
              <a:gd name="T19" fmla="*/ 9991 h 10000"/>
              <a:gd name="T20" fmla="*/ 5799 w 8042"/>
              <a:gd name="T21" fmla="*/ 1000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2A49A5-CB1F-4340-9DA9-55A4EE3D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3E558D4-B447-417A-A9BB-FF23AACB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A3A87F-2775-4114-813D-4CD0B077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78765-FB21-4AB4-ADE9-A6D45044C3E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83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74546BB5-034B-45F6-A48A-352B7D440F60}"/>
              </a:ext>
            </a:extLst>
          </p:cNvPr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B678670-EFFC-4A6E-BE9F-1A49AE6A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251D6F8-7029-4D8E-95E2-6E175D12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FC0BED-8A87-4BAB-845B-1FF70E0E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5DAB0-C6B3-4152-9C2C-99E5E1462E8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4683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42BFCD5D-8522-4F3F-A22D-DAB68DD2EEFE}"/>
              </a:ext>
            </a:extLst>
          </p:cNvPr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78A7C94E-C67E-4392-AEAF-544B3886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586D9000-6087-42F3-9212-61FE32924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4FFE18E-E322-4CCF-97F3-83047F3B6F5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385C008-DA01-46F5-829A-6E53DB3C82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ADF75A8-8CA9-4204-B5D1-136C483EDA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85901-5245-400A-ABA4-46B1C83C1BD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54497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43A8F485-3817-4455-BD80-1AD9B3232804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282E17DE-4CAB-45A7-9DEA-CF3D31E9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06B3924-DE9D-4503-861E-27AE5EAD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987B5C2-0652-4EEE-BBDA-00BE8889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66120-53CF-4C0D-B84B-A50CA3AE7DE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06750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F6444AED-ECE6-417E-A52E-0D3E70DC0D1B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A8FB633D-E0A2-4972-BFAA-4259ACC66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0F93266-425F-46C6-B42D-D5E8346BE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C00DB949-BEBE-4EE1-9752-3F76A3A843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28CE8F5-37A8-400B-B3C8-4E7FE3D90A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90B9DFC-2CC7-40BE-8D90-0932DE2974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C6E76-4186-4FC5-91B3-14C79C9693A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7284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01521DE2-1E9A-4CA6-A63E-BCB293D9B037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D2CA2E5-6F0D-4657-B704-8C20FD3564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B542057-F85C-476F-B0E2-E84E3BE6B6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B456890-336E-43BE-A67A-7BC48DCA5E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285A8-E02C-4B84-99A7-5CBC6229233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03625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23865052-38EA-42EA-8E9E-9B7B98A6291F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0B2BD0-3F30-438A-A54A-26477749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4E69CDB-AA2D-45D3-B876-2C3F26A4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C9DD7D-79D0-4E4B-AA76-D0EAB25B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00AAC-0336-4D10-8C8A-7CE0F6C4875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094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69168437-D93D-411E-A329-9FCC6498092D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92289E-F200-4AFC-9D99-DB049697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E9BC5DD-2786-4AFE-9721-ECD4F8B6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756CFE-011D-4B2D-B7CA-453AB253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C717F-8CC2-4F79-A706-BF79A89A986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905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FE0D72-B3C6-46A4-804E-77E397C2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D19FEA-60AF-4B68-9A47-C4EDD1EF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24AC87-2D7A-431E-B79D-C658FC8F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37BF8-E542-47AE-BAAE-17BBF2FD028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42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CDE8C329-DABE-4F39-9E79-B5B2C35A0243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FEF1C8C-5D34-4683-9E9D-634921BB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A18499-5649-47B3-838E-84DA2CC7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B84D63-436E-4D2B-9193-7A4C345C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2655F-7F52-4460-9AAA-38DC2E8D32D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15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F1C327A9-ECD3-4ECE-953D-D67F2EFDA7CD}"/>
              </a:ext>
            </a:extLst>
          </p:cNvPr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04A393-71E1-4012-AEB7-8B3E00B9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985667-E5EB-48F5-BDBF-94E56E83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3141CF-C1E5-40CE-A44F-27C7CA95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1F36A-4E02-45DC-B25E-CE6680E47F9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84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614D36D3-80ED-43C4-9AE9-135B699958FF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D954D7E-59E6-4C4A-B9D3-ECF09ED2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3ED49DC-C9E0-41FD-8AA4-87A25A08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94DA89D-C812-4213-AE15-4BE9F449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54B84-F373-420F-86AC-AE47DC83673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66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>
            <a:extLst>
              <a:ext uri="{FF2B5EF4-FFF2-40B4-BE49-F238E27FC236}">
                <a16:creationId xmlns:a16="http://schemas.microsoft.com/office/drawing/2014/main" id="{3A0A74EF-5BBB-4AB1-AB23-A4BD762806CC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9FE97F9-A0F0-4F9D-9EAB-1CE2B8AC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4F3E4123-2A30-4C2B-B404-65107E6D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D046A9C-2B4C-4B41-BC31-71995536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4852D-1B62-4DC7-AF73-73C621445FB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55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FB7FDBD1-6265-45D2-BE13-F7FFE58D1F1D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4692A174-9097-48CA-B6B9-479D23CF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681D378-C00D-45D0-A73A-5EA1F54D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2CC8C5C-1153-460D-BB6A-B5341025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43B0-EC61-4D4A-93E2-A5DC72B3C93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83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F23B7B11-C94D-4C39-82B3-A2FD1011D9BF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7912FFBA-F5BE-4FCF-B9B4-F3E7F590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1027197-C526-47E1-A8B3-24F1BCBF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33CFEDA-B387-40D3-8ED0-0E90F63F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BC4B3-47C2-43E4-8CF1-B5182BE63D0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17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9C6AF28D-3737-4400-BA0D-9B3BD7179BBC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F5CF6C4-87C1-45AA-BB82-65A655F1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6605B2B-45F4-425F-BAEA-EAF75CFA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8A5CAE0-3B14-4E5E-A59C-5C36AF67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07540-36D1-48C5-8BD6-FA7CDBCCC2E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38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0D520A1F-8DF5-4F14-AEBC-1BEC04344CD4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01AF1CE-93B9-43C2-94C0-B171D191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C1C2E5D-2BD5-48EE-810E-2C804591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25348B8-AFD9-42A4-BD9C-A175411F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CA08E-AFB5-4EAC-86D4-5490F52A93C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16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>
            <a:extLst>
              <a:ext uri="{FF2B5EF4-FFF2-40B4-BE49-F238E27FC236}">
                <a16:creationId xmlns:a16="http://schemas.microsoft.com/office/drawing/2014/main" id="{A0E29CF4-695C-4382-B912-556AFB53CD13}"/>
              </a:ext>
            </a:extLst>
          </p:cNvPr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>
              <a:extLst>
                <a:ext uri="{FF2B5EF4-FFF2-40B4-BE49-F238E27FC236}">
                  <a16:creationId xmlns:a16="http://schemas.microsoft.com/office/drawing/2014/main" id="{3BF34B21-F0C3-4FBF-B5E6-39FBCB048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>
              <a:extLst>
                <a:ext uri="{FF2B5EF4-FFF2-40B4-BE49-F238E27FC236}">
                  <a16:creationId xmlns:a16="http://schemas.microsoft.com/office/drawing/2014/main" id="{6F699104-1BD0-4579-8FD3-DBBF7E3AB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>
              <a:extLst>
                <a:ext uri="{FF2B5EF4-FFF2-40B4-BE49-F238E27FC236}">
                  <a16:creationId xmlns:a16="http://schemas.microsoft.com/office/drawing/2014/main" id="{2568C96B-E87B-4B0B-9814-CB0B4CF8F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>
              <a:extLst>
                <a:ext uri="{FF2B5EF4-FFF2-40B4-BE49-F238E27FC236}">
                  <a16:creationId xmlns:a16="http://schemas.microsoft.com/office/drawing/2014/main" id="{AD540079-20BB-4C83-839E-46F689561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>
              <a:extLst>
                <a:ext uri="{FF2B5EF4-FFF2-40B4-BE49-F238E27FC236}">
                  <a16:creationId xmlns:a16="http://schemas.microsoft.com/office/drawing/2014/main" id="{811230B3-1348-4FF3-9474-067D21D69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>
              <a:extLst>
                <a:ext uri="{FF2B5EF4-FFF2-40B4-BE49-F238E27FC236}">
                  <a16:creationId xmlns:a16="http://schemas.microsoft.com/office/drawing/2014/main" id="{EB6F4C33-E9EA-467B-A04A-40609AEB0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>
              <a:extLst>
                <a:ext uri="{FF2B5EF4-FFF2-40B4-BE49-F238E27FC236}">
                  <a16:creationId xmlns:a16="http://schemas.microsoft.com/office/drawing/2014/main" id="{6FA3772F-5A6A-4A4C-9799-23C979A2A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>
              <a:extLst>
                <a:ext uri="{FF2B5EF4-FFF2-40B4-BE49-F238E27FC236}">
                  <a16:creationId xmlns:a16="http://schemas.microsoft.com/office/drawing/2014/main" id="{890F3ED6-9DE2-44C3-94A7-59D856E6D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>
              <a:extLst>
                <a:ext uri="{FF2B5EF4-FFF2-40B4-BE49-F238E27FC236}">
                  <a16:creationId xmlns:a16="http://schemas.microsoft.com/office/drawing/2014/main" id="{F69BBCDB-EBD1-4FE6-A5C0-233B091D4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>
              <a:extLst>
                <a:ext uri="{FF2B5EF4-FFF2-40B4-BE49-F238E27FC236}">
                  <a16:creationId xmlns:a16="http://schemas.microsoft.com/office/drawing/2014/main" id="{74CC346E-02F9-491C-AED0-96CF99D97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>
              <a:extLst>
                <a:ext uri="{FF2B5EF4-FFF2-40B4-BE49-F238E27FC236}">
                  <a16:creationId xmlns:a16="http://schemas.microsoft.com/office/drawing/2014/main" id="{76DC928A-7D90-4573-AA5C-F8DF99D66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>
              <a:extLst>
                <a:ext uri="{FF2B5EF4-FFF2-40B4-BE49-F238E27FC236}">
                  <a16:creationId xmlns:a16="http://schemas.microsoft.com/office/drawing/2014/main" id="{68182F65-F222-46CD-B2C1-F9AFD8A5B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48">
            <a:extLst>
              <a:ext uri="{FF2B5EF4-FFF2-40B4-BE49-F238E27FC236}">
                <a16:creationId xmlns:a16="http://schemas.microsoft.com/office/drawing/2014/main" id="{6BE9F7D1-81A9-4D64-8E91-F0A04705F690}"/>
              </a:ext>
            </a:extLst>
          </p:cNvPr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5717"/>
            <a:chExt cx="1952625" cy="5678034"/>
          </a:xfrm>
        </p:grpSpPr>
        <p:sp>
          <p:nvSpPr>
            <p:cNvPr id="1034" name="Freeform 27">
              <a:extLst>
                <a:ext uri="{FF2B5EF4-FFF2-40B4-BE49-F238E27FC236}">
                  <a16:creationId xmlns:a16="http://schemas.microsoft.com/office/drawing/2014/main" id="{9BCCF442-4212-4DC2-95B9-CCFCEA6BD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>
              <a:extLst>
                <a:ext uri="{FF2B5EF4-FFF2-40B4-BE49-F238E27FC236}">
                  <a16:creationId xmlns:a16="http://schemas.microsoft.com/office/drawing/2014/main" id="{7F8EE790-E07B-4B29-B206-B2F34EC9D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>
              <a:extLst>
                <a:ext uri="{FF2B5EF4-FFF2-40B4-BE49-F238E27FC236}">
                  <a16:creationId xmlns:a16="http://schemas.microsoft.com/office/drawing/2014/main" id="{E60C3689-E559-4C6F-BC37-42D967FFB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>
              <a:extLst>
                <a:ext uri="{FF2B5EF4-FFF2-40B4-BE49-F238E27FC236}">
                  <a16:creationId xmlns:a16="http://schemas.microsoft.com/office/drawing/2014/main" id="{93EF16F7-B9CD-4680-A7B6-83F03ACA9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>
              <a:extLst>
                <a:ext uri="{FF2B5EF4-FFF2-40B4-BE49-F238E27FC236}">
                  <a16:creationId xmlns:a16="http://schemas.microsoft.com/office/drawing/2014/main" id="{27506788-2CBF-4217-A451-B61BA5268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>
              <a:extLst>
                <a:ext uri="{FF2B5EF4-FFF2-40B4-BE49-F238E27FC236}">
                  <a16:creationId xmlns:a16="http://schemas.microsoft.com/office/drawing/2014/main" id="{E7BC8AC6-37C7-4310-A989-1262159FE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>
              <a:extLst>
                <a:ext uri="{FF2B5EF4-FFF2-40B4-BE49-F238E27FC236}">
                  <a16:creationId xmlns:a16="http://schemas.microsoft.com/office/drawing/2014/main" id="{D9823EDF-55FD-4286-8654-9FAC9956D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>
              <a:extLst>
                <a:ext uri="{FF2B5EF4-FFF2-40B4-BE49-F238E27FC236}">
                  <a16:creationId xmlns:a16="http://schemas.microsoft.com/office/drawing/2014/main" id="{157A3979-B6BC-454D-BB4C-27EB32A1A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>
              <a:extLst>
                <a:ext uri="{FF2B5EF4-FFF2-40B4-BE49-F238E27FC236}">
                  <a16:creationId xmlns:a16="http://schemas.microsoft.com/office/drawing/2014/main" id="{9CCB47F4-AE56-4DC1-85A6-6330DF959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>
              <a:extLst>
                <a:ext uri="{FF2B5EF4-FFF2-40B4-BE49-F238E27FC236}">
                  <a16:creationId xmlns:a16="http://schemas.microsoft.com/office/drawing/2014/main" id="{DEA3CB0C-AEE5-4F80-AE03-68B86548E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>
              <a:extLst>
                <a:ext uri="{FF2B5EF4-FFF2-40B4-BE49-F238E27FC236}">
                  <a16:creationId xmlns:a16="http://schemas.microsoft.com/office/drawing/2014/main" id="{27B9C4AE-775F-4AFB-BEC9-7E783A2D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>
              <a:extLst>
                <a:ext uri="{FF2B5EF4-FFF2-40B4-BE49-F238E27FC236}">
                  <a16:creationId xmlns:a16="http://schemas.microsoft.com/office/drawing/2014/main" id="{D15DF271-073A-4E63-B40D-7880D1D52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4B97F2C-17C9-4C59-8192-ECC8B85BCDD5}"/>
              </a:ext>
            </a:extLst>
          </p:cNvPr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>
            <a:extLst>
              <a:ext uri="{FF2B5EF4-FFF2-40B4-BE49-F238E27FC236}">
                <a16:creationId xmlns:a16="http://schemas.microsoft.com/office/drawing/2014/main" id="{40F0C74D-4E58-4ABF-95A0-898781D408E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título mestre</a:t>
            </a:r>
            <a:endParaRPr lang="en-US" altLang="en-US"/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A054968E-059E-47DC-A4F0-F8A3DEA3FC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F3A8-32D3-4030-A94B-31C724058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7E38-0278-42BE-9359-C80D4149B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45BC9-0F1B-48E2-85B4-DC38A6DC6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2000" smtClean="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EA691E53-CA25-4902-8C08-A50ECF595EB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A5C8D40-DA5E-4DDB-8B08-E3FB90569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84338"/>
            <a:ext cx="9142413" cy="6477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/>
              <a:t>            Tecnologia da Informação (TI)</a:t>
            </a:r>
          </a:p>
        </p:txBody>
      </p:sp>
      <p:sp>
        <p:nvSpPr>
          <p:cNvPr id="20483" name="Espaço Reservado para Conteúdo 1">
            <a:extLst>
              <a:ext uri="{FF2B5EF4-FFF2-40B4-BE49-F238E27FC236}">
                <a16:creationId xmlns:a16="http://schemas.microsoft.com/office/drawing/2014/main" id="{AD1211F6-9FBF-4FE1-A76E-46B6A546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endParaRPr lang="pt-BR" altLang="en-US"/>
          </a:p>
          <a:p>
            <a:endParaRPr lang="pt-BR" altLang="en-US"/>
          </a:p>
          <a:p>
            <a:r>
              <a:rPr lang="pt-BR" altLang="en-US" sz="3200"/>
              <a:t>Sistemas de Informações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0DA29373-8DD8-4561-8DDD-FE519903B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en-US"/>
              <a:t>Classificação dos Sistemas</a:t>
            </a:r>
          </a:p>
        </p:txBody>
      </p:sp>
      <p:pic>
        <p:nvPicPr>
          <p:cNvPr id="31747" name="Picture 5">
            <a:extLst>
              <a:ext uri="{FF2B5EF4-FFF2-40B4-BE49-F238E27FC236}">
                <a16:creationId xmlns:a16="http://schemas.microsoft.com/office/drawing/2014/main" id="{2CE690D9-5E12-4E3F-B276-3653F44AA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12875"/>
            <a:ext cx="8424863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31D0A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4A8641C5-FC87-44D4-9766-1E674B555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en-US"/>
              <a:t>Classificação dos Sistemas</a:t>
            </a:r>
          </a:p>
        </p:txBody>
      </p:sp>
      <p:pic>
        <p:nvPicPr>
          <p:cNvPr id="32771" name="Picture 5">
            <a:extLst>
              <a:ext uri="{FF2B5EF4-FFF2-40B4-BE49-F238E27FC236}">
                <a16:creationId xmlns:a16="http://schemas.microsoft.com/office/drawing/2014/main" id="{7B1337DC-F75D-4DC8-B2CB-B82E495E2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495425"/>
            <a:ext cx="69151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31D0A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B6085B86-C00C-42D7-9DDB-E1B2B1DD7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en-US"/>
              <a:t>Classificação dos Sistemas</a:t>
            </a:r>
          </a:p>
        </p:txBody>
      </p:sp>
      <p:pic>
        <p:nvPicPr>
          <p:cNvPr id="33795" name="Picture 5">
            <a:extLst>
              <a:ext uri="{FF2B5EF4-FFF2-40B4-BE49-F238E27FC236}">
                <a16:creationId xmlns:a16="http://schemas.microsoft.com/office/drawing/2014/main" id="{4A5A4BDF-5F52-4E83-B529-A03538EEE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661035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31D0A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1466058-108D-4106-961B-4BD8DD8B6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en-US"/>
              <a:t>Classificação dos Sistemas</a:t>
            </a:r>
          </a:p>
        </p:txBody>
      </p:sp>
      <p:pic>
        <p:nvPicPr>
          <p:cNvPr id="34819" name="Picture 3">
            <a:extLst>
              <a:ext uri="{FF2B5EF4-FFF2-40B4-BE49-F238E27FC236}">
                <a16:creationId xmlns:a16="http://schemas.microsoft.com/office/drawing/2014/main" id="{D88DC266-A1AC-43E1-82C4-CAB9B2ECF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341438"/>
            <a:ext cx="67532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31D0A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EBB0160C-FFC9-40E0-90F7-275AFAC9A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en-US"/>
              <a:t>Classificação dos Sistemas</a:t>
            </a:r>
          </a:p>
        </p:txBody>
      </p:sp>
      <p:pic>
        <p:nvPicPr>
          <p:cNvPr id="35843" name="Picture 5">
            <a:extLst>
              <a:ext uri="{FF2B5EF4-FFF2-40B4-BE49-F238E27FC236}">
                <a16:creationId xmlns:a16="http://schemas.microsoft.com/office/drawing/2014/main" id="{6F194B6F-F5AB-437F-BA69-36C844C96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5750"/>
            <a:ext cx="690562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31D0A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>
            <a:extLst>
              <a:ext uri="{FF2B5EF4-FFF2-40B4-BE49-F238E27FC236}">
                <a16:creationId xmlns:a16="http://schemas.microsoft.com/office/drawing/2014/main" id="{4424E980-6124-4D15-8823-DC6F3B918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en-US"/>
              <a:t>Classificação dos Sistemas</a:t>
            </a:r>
          </a:p>
        </p:txBody>
      </p:sp>
      <p:pic>
        <p:nvPicPr>
          <p:cNvPr id="36867" name="Picture 5">
            <a:extLst>
              <a:ext uri="{FF2B5EF4-FFF2-40B4-BE49-F238E27FC236}">
                <a16:creationId xmlns:a16="http://schemas.microsoft.com/office/drawing/2014/main" id="{63020815-1F2A-4400-A28E-71A34063A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1693863"/>
            <a:ext cx="66294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31D0A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>
            <a:extLst>
              <a:ext uri="{FF2B5EF4-FFF2-40B4-BE49-F238E27FC236}">
                <a16:creationId xmlns:a16="http://schemas.microsoft.com/office/drawing/2014/main" id="{F6DB46FF-0AF7-4D3C-84F1-DA419F823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4000">
                <a:solidFill>
                  <a:schemeClr val="tx1">
                    <a:lumMod val="85000"/>
                    <a:lumOff val="15000"/>
                  </a:schemeClr>
                </a:solidFill>
              </a:rPr>
              <a:t>Visão Simplificada dos Sistemas</a:t>
            </a:r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BD8F484F-7F50-49B9-A521-8898F9834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68413"/>
            <a:ext cx="6481763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31D0A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33A2B4C1-B1FC-478E-A7B9-63675F206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en-US"/>
              <a:t>Correlação entre os Sistemas</a:t>
            </a:r>
          </a:p>
        </p:txBody>
      </p:sp>
      <p:pic>
        <p:nvPicPr>
          <p:cNvPr id="38915" name="Picture 7">
            <a:extLst>
              <a:ext uri="{FF2B5EF4-FFF2-40B4-BE49-F238E27FC236}">
                <a16:creationId xmlns:a16="http://schemas.microsoft.com/office/drawing/2014/main" id="{08658ADF-165C-4B41-9D99-C9A0B3DFD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2024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4F0115E-ADD7-460A-BE36-40844D2B3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424863" cy="1371600"/>
          </a:xfrm>
        </p:spPr>
        <p:txBody>
          <a:bodyPr/>
          <a:lstStyle/>
          <a:p>
            <a:r>
              <a:rPr lang="pt-BR" altLang="en-US"/>
              <a:t>Visão Tradicional da Integração de Sistemas</a:t>
            </a:r>
          </a:p>
        </p:txBody>
      </p:sp>
      <p:pic>
        <p:nvPicPr>
          <p:cNvPr id="39939" name="Picture 3" descr="laudon+f02-16">
            <a:extLst>
              <a:ext uri="{FF2B5EF4-FFF2-40B4-BE49-F238E27FC236}">
                <a16:creationId xmlns:a16="http://schemas.microsoft.com/office/drawing/2014/main" id="{82303A8A-737C-4592-8958-EEAA0049CC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989138"/>
            <a:ext cx="7993062" cy="33893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95FFFC5-28E5-4684-A8A7-2FAC663CB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476250"/>
            <a:ext cx="7643812" cy="1371600"/>
          </a:xfrm>
        </p:spPr>
        <p:txBody>
          <a:bodyPr/>
          <a:lstStyle/>
          <a:p>
            <a:r>
              <a:rPr lang="pt-BR" altLang="en-US" sz="4000"/>
              <a:t>Visão Moderna da Integração de Sistemas</a:t>
            </a:r>
            <a:endParaRPr lang="pt-BR" altLang="en-US"/>
          </a:p>
        </p:txBody>
      </p:sp>
      <p:pic>
        <p:nvPicPr>
          <p:cNvPr id="40963" name="Picture 3" descr="laudon+f02-17">
            <a:extLst>
              <a:ext uri="{FF2B5EF4-FFF2-40B4-BE49-F238E27FC236}">
                <a16:creationId xmlns:a16="http://schemas.microsoft.com/office/drawing/2014/main" id="{23EEAD68-6B94-490E-92A7-06824D7F06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9725" y="2959100"/>
            <a:ext cx="4718050" cy="2127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05A95DA-B270-4D98-91C9-599195540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Organização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BD8EA41-3BFB-4688-AC2D-C6D8AE91E1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31188" cy="28749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/>
          <a:p>
            <a:pPr marL="339725" indent="-339725">
              <a:lnSpc>
                <a:spcPct val="9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en-US" b="1"/>
              <a:t>Parte 1:</a:t>
            </a:r>
          </a:p>
          <a:p>
            <a:pPr marL="739775" lvl="1" indent="-282575">
              <a:lnSpc>
                <a:spcPct val="9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en-US"/>
              <a:t>A necessidade de Tecnologia</a:t>
            </a:r>
          </a:p>
          <a:p>
            <a:pPr marL="339725" indent="-339725">
              <a:lnSpc>
                <a:spcPct val="9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en-US" b="1"/>
              <a:t>Parte 2:</a:t>
            </a:r>
          </a:p>
          <a:p>
            <a:pPr marL="739775" lvl="1" indent="-282575">
              <a:lnSpc>
                <a:spcPct val="9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en-US"/>
              <a:t>O uso de Tecnologia</a:t>
            </a:r>
          </a:p>
          <a:p>
            <a:pPr marL="339725" indent="-339725">
              <a:lnSpc>
                <a:spcPct val="9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en-US" b="1"/>
              <a:t>Parte 3:</a:t>
            </a:r>
          </a:p>
          <a:p>
            <a:pPr marL="739775" lvl="1" indent="-282575">
              <a:lnSpc>
                <a:spcPct val="9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en-US"/>
              <a:t>Funções dos TI</a:t>
            </a:r>
          </a:p>
          <a:p>
            <a:pPr marL="339725" indent="-339725">
              <a:lnSpc>
                <a:spcPct val="9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en-US" b="1"/>
              <a:t>Parte 4:</a:t>
            </a:r>
          </a:p>
          <a:p>
            <a:pPr marL="739775" lvl="1" indent="-282575">
              <a:lnSpc>
                <a:spcPct val="9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en-US"/>
              <a:t>Tendências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45B372A1-E0C7-45E7-A859-AD1D9869F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en-US"/>
              <a:t>Desafios dos Sistemas!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CC75321-B7C1-4AB5-8339-D456420E6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r>
              <a:rPr lang="pt-BR" altLang="en-US"/>
              <a:t>Mas...</a:t>
            </a:r>
          </a:p>
          <a:p>
            <a:endParaRPr lang="pt-BR" altLang="en-US"/>
          </a:p>
          <a:p>
            <a:r>
              <a:rPr lang="pt-BR" altLang="en-US"/>
              <a:t>Quais são os desafios para os Sistemas de Informação?</a:t>
            </a:r>
          </a:p>
          <a:p>
            <a:endParaRPr lang="pt-BR" altLang="en-US"/>
          </a:p>
          <a:p>
            <a:r>
              <a:rPr lang="pt-BR" altLang="en-US"/>
              <a:t>Existem 5 principais desafios...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>
            <a:extLst>
              <a:ext uri="{FF2B5EF4-FFF2-40B4-BE49-F238E27FC236}">
                <a16:creationId xmlns:a16="http://schemas.microsoft.com/office/drawing/2014/main" id="{22915CED-62DD-4D90-8FC9-8B053C3F8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>
                <a:solidFill>
                  <a:srgbClr val="CC0000"/>
                </a:solidFill>
              </a:rPr>
              <a:t>1.</a:t>
            </a:r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4000">
                <a:solidFill>
                  <a:srgbClr val="CC0000"/>
                </a:solidFill>
              </a:rPr>
              <a:t>O Desafio dos Negócios Estratégicos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EA4F559-B97E-4958-BB0A-721774BA45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endParaRPr lang="pt-BR" altLang="en-US"/>
          </a:p>
          <a:p>
            <a:r>
              <a:rPr lang="pt-BR" altLang="en-US"/>
              <a:t>Como os negócios podem usar a tecnologia da informação para projetar organizações mais competitivas e eficientes?</a:t>
            </a:r>
          </a:p>
        </p:txBody>
      </p:sp>
    </p:spTree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>
            <a:extLst>
              <a:ext uri="{FF2B5EF4-FFF2-40B4-BE49-F238E27FC236}">
                <a16:creationId xmlns:a16="http://schemas.microsoft.com/office/drawing/2014/main" id="{06F8091E-A83B-4682-8C27-A97867BF4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>
                <a:solidFill>
                  <a:srgbClr val="CC0000"/>
                </a:solidFill>
              </a:rPr>
              <a:t>1.</a:t>
            </a:r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4000">
                <a:solidFill>
                  <a:srgbClr val="CC0000"/>
                </a:solidFill>
              </a:rPr>
              <a:t>O Desafio dos Negócios Estratégicos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3E15FF0-02D5-4E67-9874-346DBE21A3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lvl="1"/>
            <a:r>
              <a:rPr lang="pt-BR" altLang="en-US">
                <a:solidFill>
                  <a:schemeClr val="accent2"/>
                </a:solidFill>
              </a:rPr>
              <a:t>As organizações precisam repensar a maneira como projetam, produzem e vendem bens e serviços</a:t>
            </a:r>
          </a:p>
          <a:p>
            <a:pPr lvl="1"/>
            <a:endParaRPr lang="pt-BR" altLang="en-US">
              <a:solidFill>
                <a:schemeClr val="accent2"/>
              </a:solidFill>
            </a:endParaRPr>
          </a:p>
          <a:p>
            <a:pPr lvl="1"/>
            <a:r>
              <a:rPr lang="pt-BR" altLang="en-US">
                <a:solidFill>
                  <a:schemeClr val="accent2"/>
                </a:solidFill>
              </a:rPr>
              <a:t>É preciso usar a tecnologia da informação para simplificar e coordenar a comunicação, </a:t>
            </a:r>
          </a:p>
          <a:p>
            <a:pPr lvl="1"/>
            <a:endParaRPr lang="pt-BR" altLang="en-US">
              <a:solidFill>
                <a:schemeClr val="accent2"/>
              </a:solidFill>
            </a:endParaRPr>
          </a:p>
          <a:p>
            <a:pPr lvl="1"/>
            <a:r>
              <a:rPr lang="pt-BR" altLang="en-US">
                <a:solidFill>
                  <a:schemeClr val="accent2"/>
                </a:solidFill>
              </a:rPr>
              <a:t>Eliminar trabalho desnecessário  </a:t>
            </a:r>
          </a:p>
        </p:txBody>
      </p:sp>
    </p:spTree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>
            <a:extLst>
              <a:ext uri="{FF2B5EF4-FFF2-40B4-BE49-F238E27FC236}">
                <a16:creationId xmlns:a16="http://schemas.microsoft.com/office/drawing/2014/main" id="{17389AFA-2329-431A-BA1B-5B4E90A22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>
                <a:solidFill>
                  <a:srgbClr val="CC0000"/>
                </a:solidFill>
              </a:rPr>
              <a:t>2.</a:t>
            </a:r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4000">
                <a:solidFill>
                  <a:srgbClr val="CC0000"/>
                </a:solidFill>
              </a:rPr>
              <a:t>O Desafio da Globalização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C3C4B6D-BD41-4033-97EF-5A9ADC77EF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endParaRPr lang="pt-BR" altLang="en-US"/>
          </a:p>
          <a:p>
            <a:r>
              <a:rPr lang="pt-BR" altLang="en-US"/>
              <a:t>Como as organizações podem se beneficiar da Tecnologia da Informação em um ambiente globalizado?</a:t>
            </a:r>
          </a:p>
        </p:txBody>
      </p:sp>
    </p:spTree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>
            <a:extLst>
              <a:ext uri="{FF2B5EF4-FFF2-40B4-BE49-F238E27FC236}">
                <a16:creationId xmlns:a16="http://schemas.microsoft.com/office/drawing/2014/main" id="{DCFE1C9F-5916-48C5-9A42-984D95C4B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>
                <a:solidFill>
                  <a:srgbClr val="CC0000"/>
                </a:solidFill>
              </a:rPr>
              <a:t>2.</a:t>
            </a:r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4000">
                <a:solidFill>
                  <a:srgbClr val="CC0000"/>
                </a:solidFill>
              </a:rPr>
              <a:t>O Desafio da Globalização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8D47CBF-607C-44C9-8C70-99E96665B5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lvl="1"/>
            <a:r>
              <a:rPr lang="pt-BR" altLang="en-US">
                <a:solidFill>
                  <a:schemeClr val="accent2"/>
                </a:solidFill>
              </a:rPr>
              <a:t>A economia globalizada clama por sistemas de informação que possam apoiar a produção e venda de bens em diferentes países.</a:t>
            </a:r>
          </a:p>
          <a:p>
            <a:pPr lvl="1"/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>
                <a:solidFill>
                  <a:schemeClr val="accent2"/>
                </a:solidFill>
              </a:rPr>
              <a:t>Devido as diferenças culturais, políticas  e de linguagem, devem ser desenvolvidos sistemas de informação multinacionais integrados</a:t>
            </a:r>
            <a:endParaRPr lang="en-US" altLang="en-US"/>
          </a:p>
        </p:txBody>
      </p:sp>
    </p:spTree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>
            <a:extLst>
              <a:ext uri="{FF2B5EF4-FFF2-40B4-BE49-F238E27FC236}">
                <a16:creationId xmlns:a16="http://schemas.microsoft.com/office/drawing/2014/main" id="{12FBFAC0-97CA-4D86-976E-6A2D14D66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>
                <a:solidFill>
                  <a:srgbClr val="CC0000"/>
                </a:solidFill>
              </a:rPr>
              <a:t>3. </a:t>
            </a:r>
            <a:r>
              <a:rPr lang="pt-BR" sz="4000">
                <a:solidFill>
                  <a:srgbClr val="CC0000"/>
                </a:solidFill>
              </a:rPr>
              <a:t>O Desafio da Arquitetura de Informação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B7DCEB1-9CB7-4B8A-9BD0-7185A64D3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endParaRPr lang="pt-BR" altLang="en-US"/>
          </a:p>
          <a:p>
            <a:r>
              <a:rPr lang="pt-BR" altLang="en-US"/>
              <a:t>Como as organizações podem desenvolver uma arquitetura de informação que apóie seus objetivos de negócio?</a:t>
            </a:r>
          </a:p>
        </p:txBody>
      </p:sp>
    </p:spTree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>
            <a:extLst>
              <a:ext uri="{FF2B5EF4-FFF2-40B4-BE49-F238E27FC236}">
                <a16:creationId xmlns:a16="http://schemas.microsoft.com/office/drawing/2014/main" id="{20D8994F-B2ED-4230-BD77-57F950D6B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>
                <a:solidFill>
                  <a:srgbClr val="CC0000"/>
                </a:solidFill>
              </a:rPr>
              <a:t>3. </a:t>
            </a:r>
            <a:r>
              <a:rPr lang="pt-BR" sz="4000">
                <a:solidFill>
                  <a:srgbClr val="CC0000"/>
                </a:solidFill>
              </a:rPr>
              <a:t>O Desafio da Arquitetura de Informação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46E51A0-2FF6-455E-86A1-B204C5DA36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lvl="1"/>
            <a:endParaRPr lang="pt-BR" altLang="en-US">
              <a:solidFill>
                <a:schemeClr val="accent2"/>
              </a:solidFill>
            </a:endParaRPr>
          </a:p>
          <a:p>
            <a:pPr lvl="1"/>
            <a:r>
              <a:rPr lang="pt-BR" altLang="en-US">
                <a:solidFill>
                  <a:schemeClr val="accent2"/>
                </a:solidFill>
              </a:rPr>
              <a:t>A tecnologia serve de suporte, porém a organização precisa conhecer seus objetivos.</a:t>
            </a:r>
          </a:p>
          <a:p>
            <a:pPr lvl="1"/>
            <a:endParaRPr lang="pt-BR" altLang="en-US">
              <a:solidFill>
                <a:schemeClr val="accent2"/>
              </a:solidFill>
            </a:endParaRPr>
          </a:p>
          <a:p>
            <a:pPr lvl="1"/>
            <a:r>
              <a:rPr lang="pt-BR" altLang="en-US">
                <a:solidFill>
                  <a:schemeClr val="accent2"/>
                </a:solidFill>
              </a:rPr>
              <a:t>Muitas organizações tem problemas com:</a:t>
            </a:r>
          </a:p>
          <a:p>
            <a:pPr lvl="2"/>
            <a:r>
              <a:rPr lang="pt-BR" altLang="en-US">
                <a:solidFill>
                  <a:schemeClr val="accent2"/>
                </a:solidFill>
              </a:rPr>
              <a:t>Sistemas incompatíveis e isolados</a:t>
            </a:r>
          </a:p>
          <a:p>
            <a:pPr lvl="2"/>
            <a:r>
              <a:rPr lang="pt-BR" altLang="en-US">
                <a:solidFill>
                  <a:schemeClr val="accent2"/>
                </a:solidFill>
              </a:rPr>
              <a:t>Sistemas não aderentes</a:t>
            </a:r>
          </a:p>
          <a:p>
            <a:pPr lvl="2"/>
            <a:r>
              <a:rPr lang="pt-BR" altLang="en-US">
                <a:solidFill>
                  <a:schemeClr val="accent2"/>
                </a:solidFill>
              </a:rPr>
              <a:t>Sistemas antigos e obsoletos</a:t>
            </a:r>
          </a:p>
        </p:txBody>
      </p:sp>
    </p:spTree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6AEE8FE4-9669-4A9A-941A-D108D1F1F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altLang="en-US">
                <a:solidFill>
                  <a:srgbClr val="CC0000"/>
                </a:solidFill>
              </a:rPr>
              <a:t>4. O Desafio do Investimento em Sistemas de Informação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51E11F0-236E-4B35-9AE2-1B1B42D196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endParaRPr lang="pt-BR" altLang="en-US"/>
          </a:p>
          <a:p>
            <a:r>
              <a:rPr lang="pt-BR" altLang="en-US"/>
              <a:t>Como as organizações podem determinar o valor do negócio de “</a:t>
            </a:r>
            <a:r>
              <a:rPr lang="pt-BR" altLang="en-US">
                <a:solidFill>
                  <a:srgbClr val="FF0000"/>
                </a:solidFill>
              </a:rPr>
              <a:t>Sistemas de Informação”</a:t>
            </a:r>
            <a:r>
              <a:rPr lang="pt-BR" altLang="en-US"/>
              <a:t>?</a:t>
            </a:r>
          </a:p>
        </p:txBody>
      </p:sp>
    </p:spTree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F04BA1A8-9847-45ED-8A07-964617737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altLang="en-US">
                <a:solidFill>
                  <a:srgbClr val="CC0000"/>
                </a:solidFill>
              </a:rPr>
              <a:t>4. O Desafio do Investimento em Sistemas de Informação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F1217680-F66F-4A32-9219-9D49520C91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lvl="1"/>
            <a:r>
              <a:rPr lang="pt-BR" altLang="en-US">
                <a:solidFill>
                  <a:schemeClr val="accent2"/>
                </a:solidFill>
              </a:rPr>
              <a:t>Uma coisa é usar a TI como ferramenta de suporte. Outra coisa é fazer dinheiro com ela!!!.</a:t>
            </a:r>
          </a:p>
          <a:p>
            <a:pPr lvl="1">
              <a:spcBef>
                <a:spcPct val="30000"/>
              </a:spcBef>
            </a:pPr>
            <a:endParaRPr lang="pt-BR" altLang="en-US">
              <a:solidFill>
                <a:schemeClr val="accent2"/>
              </a:solidFill>
            </a:endParaRPr>
          </a:p>
          <a:p>
            <a:pPr lvl="1">
              <a:spcBef>
                <a:spcPct val="30000"/>
              </a:spcBef>
            </a:pPr>
            <a:r>
              <a:rPr lang="pt-BR" altLang="en-US">
                <a:solidFill>
                  <a:schemeClr val="accent2"/>
                </a:solidFill>
              </a:rPr>
              <a:t>Talvez mais investimentos possam fazer a empresa ganhar mais dinheiro.</a:t>
            </a:r>
          </a:p>
          <a:p>
            <a:pPr lvl="1">
              <a:spcBef>
                <a:spcPct val="30000"/>
              </a:spcBef>
            </a:pPr>
            <a:endParaRPr lang="pt-BR" altLang="en-US">
              <a:solidFill>
                <a:schemeClr val="accent2"/>
              </a:solidFill>
            </a:endParaRPr>
          </a:p>
          <a:p>
            <a:pPr lvl="1">
              <a:spcBef>
                <a:spcPct val="30000"/>
              </a:spcBef>
            </a:pPr>
            <a:r>
              <a:rPr lang="pt-BR" altLang="en-US">
                <a:solidFill>
                  <a:schemeClr val="accent2"/>
                </a:solidFill>
              </a:rPr>
              <a:t>Tecnologia da Informação como setor estratégico.</a:t>
            </a:r>
            <a:endParaRPr lang="pt-BR" altLang="en-US"/>
          </a:p>
        </p:txBody>
      </p:sp>
    </p:spTree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EB1DF105-BC15-4C14-ABAE-C8A355156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altLang="en-US">
                <a:solidFill>
                  <a:srgbClr val="CC0000"/>
                </a:solidFill>
              </a:rPr>
              <a:t>5. O Desafio do Controle e da Responsabilidade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D3D0C0C-08A7-40A2-8564-3AF7FCC4A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endParaRPr lang="pt-BR" altLang="en-US"/>
          </a:p>
          <a:p>
            <a:r>
              <a:rPr lang="pt-BR" altLang="en-US"/>
              <a:t>Como as organizações podem ter certeza que seus Sistemas de Informação são usados de maneira responsável e ética?</a:t>
            </a: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8AB91C1-908B-4EA7-A728-ECCEACF19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en-US" sz="3200" b="1"/>
              <a:t>A Informação nas Organizações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BE1854C3-2AF4-4F20-9CDA-C1F02B8E8B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1268413"/>
            <a:ext cx="6945313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>
            <a:extLst>
              <a:ext uri="{FF2B5EF4-FFF2-40B4-BE49-F238E27FC236}">
                <a16:creationId xmlns:a16="http://schemas.microsoft.com/office/drawing/2014/main" id="{F40A4622-23C4-4856-8E5F-B38CBAFC8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altLang="en-US">
                <a:solidFill>
                  <a:srgbClr val="CC0000"/>
                </a:solidFill>
              </a:rPr>
              <a:t>5. O Desafio do Controle e da Responsabilidade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5ECB8C2-B0FE-4CE0-8CD4-12BB80163B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lvl="1"/>
            <a:r>
              <a:rPr lang="pt-BR" altLang="en-US">
                <a:solidFill>
                  <a:schemeClr val="accent2"/>
                </a:solidFill>
              </a:rPr>
              <a:t>Os ativos de informação são de extrema importância.</a:t>
            </a:r>
          </a:p>
          <a:p>
            <a:pPr lvl="1">
              <a:spcBef>
                <a:spcPct val="30000"/>
              </a:spcBef>
            </a:pPr>
            <a:endParaRPr lang="pt-BR" altLang="en-US">
              <a:solidFill>
                <a:schemeClr val="accent2"/>
              </a:solidFill>
            </a:endParaRPr>
          </a:p>
          <a:p>
            <a:pPr lvl="1">
              <a:spcBef>
                <a:spcPct val="30000"/>
              </a:spcBef>
            </a:pPr>
            <a:r>
              <a:rPr lang="pt-BR" altLang="en-US">
                <a:solidFill>
                  <a:schemeClr val="accent2"/>
                </a:solidFill>
              </a:rPr>
              <a:t>A empresa deve garantir o bom uso, confidencialidade, integridade e disponibilidade.</a:t>
            </a:r>
          </a:p>
          <a:p>
            <a:pPr lvl="1">
              <a:spcBef>
                <a:spcPct val="30000"/>
              </a:spcBef>
            </a:pPr>
            <a:endParaRPr lang="pt-BR" altLang="en-US">
              <a:solidFill>
                <a:schemeClr val="accent2"/>
              </a:solidFill>
            </a:endParaRPr>
          </a:p>
          <a:p>
            <a:pPr lvl="1">
              <a:spcBef>
                <a:spcPct val="30000"/>
              </a:spcBef>
            </a:pPr>
            <a:r>
              <a:rPr lang="pt-BR" altLang="en-US">
                <a:solidFill>
                  <a:schemeClr val="accent2"/>
                </a:solidFill>
              </a:rPr>
              <a:t>Segurança da informação.</a:t>
            </a:r>
          </a:p>
        </p:txBody>
      </p:sp>
    </p:spTree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5ABC5DB-80E2-46BD-8766-CED33CE7C6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2363" y="331788"/>
            <a:ext cx="7770812" cy="9366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31788" indent="-331788" defTabSz="449263">
              <a:lnSpc>
                <a:spcPct val="93000"/>
              </a:lnSpc>
              <a:spcBef>
                <a:spcPts val="800"/>
              </a:spcBef>
              <a:buClr>
                <a:srgbClr val="FC0128"/>
              </a:buClr>
              <a:buSzPct val="50000"/>
              <a:tabLst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sz="4800">
                <a:solidFill>
                  <a:schemeClr val="tx1"/>
                </a:solidFill>
              </a:rPr>
              <a:t>Alguns Tipos de Sistemas</a:t>
            </a:r>
          </a:p>
        </p:txBody>
      </p:sp>
      <p:pic>
        <p:nvPicPr>
          <p:cNvPr id="53251" name="Picture 3">
            <a:extLst>
              <a:ext uri="{FF2B5EF4-FFF2-40B4-BE49-F238E27FC236}">
                <a16:creationId xmlns:a16="http://schemas.microsoft.com/office/drawing/2014/main" id="{627F53EE-E9FB-49CA-8966-4826FEE2D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484313"/>
            <a:ext cx="3252788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482F7F3-25E4-43A8-8330-796B2121D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Existe uma infinidade…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EF91836-996D-499B-A518-3EFE4572D6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412875"/>
            <a:ext cx="8281987" cy="45370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566738" indent="-566738" defTabSz="449263">
              <a:lnSpc>
                <a:spcPct val="80000"/>
              </a:lnSpc>
              <a:spcBef>
                <a:spcPts val="475"/>
              </a:spcBef>
              <a:buFont typeface="Wingdings" panose="05000000000000000000" pitchFamily="2" charset="2"/>
              <a:buAutoNum type="arabicPeriod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n-GB" altLang="en-US" sz="2000"/>
              <a:t>Sistemas de Gestão Empresarial Integrada - </a:t>
            </a:r>
            <a:r>
              <a:rPr lang="en-GB" altLang="en-US" sz="2000">
                <a:solidFill>
                  <a:srgbClr val="FF0000"/>
                </a:solidFill>
              </a:rPr>
              <a:t>ERP</a:t>
            </a:r>
            <a:r>
              <a:rPr lang="en-GB" altLang="en-US" sz="2000"/>
              <a:t> (Enterprise Resource Planning)‏</a:t>
            </a:r>
          </a:p>
          <a:p>
            <a:pPr marL="566738" indent="-566738" defTabSz="449263">
              <a:lnSpc>
                <a:spcPct val="80000"/>
              </a:lnSpc>
              <a:spcBef>
                <a:spcPts val="475"/>
              </a:spcBef>
              <a:buFont typeface="Wingdings" panose="05000000000000000000" pitchFamily="2" charset="2"/>
              <a:buAutoNum type="arabicPeriod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n-GB" altLang="en-US" sz="2000"/>
              <a:t>Sistemas de Informações Gerenciais (</a:t>
            </a:r>
            <a:r>
              <a:rPr lang="en-GB" altLang="en-US" sz="2000">
                <a:solidFill>
                  <a:srgbClr val="FF0000"/>
                </a:solidFill>
              </a:rPr>
              <a:t>SIG’s</a:t>
            </a:r>
            <a:r>
              <a:rPr lang="en-GB" altLang="en-US" sz="2000"/>
              <a:t> - Management Information Systems)‏</a:t>
            </a:r>
          </a:p>
          <a:p>
            <a:pPr marL="566738" indent="-566738" defTabSz="449263">
              <a:lnSpc>
                <a:spcPct val="80000"/>
              </a:lnSpc>
              <a:spcBef>
                <a:spcPts val="475"/>
              </a:spcBef>
              <a:buFont typeface="Wingdings" panose="05000000000000000000" pitchFamily="2" charset="2"/>
              <a:buAutoNum type="arabicPeriod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n-GB" altLang="en-US" sz="2000"/>
          </a:p>
          <a:p>
            <a:pPr marL="566738" indent="-566738" defTabSz="449263">
              <a:lnSpc>
                <a:spcPct val="80000"/>
              </a:lnSpc>
              <a:spcBef>
                <a:spcPts val="475"/>
              </a:spcBef>
              <a:buFont typeface="Wingdings" panose="05000000000000000000" pitchFamily="2" charset="2"/>
              <a:buAutoNum type="arabicPeriod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n-GB" altLang="en-US" sz="2000"/>
              <a:t>Sistemas de Apoio à Decisão (</a:t>
            </a:r>
            <a:r>
              <a:rPr lang="en-GB" altLang="en-US" sz="2000">
                <a:solidFill>
                  <a:srgbClr val="FF0000"/>
                </a:solidFill>
              </a:rPr>
              <a:t>SAD’s</a:t>
            </a:r>
            <a:r>
              <a:rPr lang="en-GB" altLang="en-US" sz="2000"/>
              <a:t> – Decision Support Systems)‏</a:t>
            </a:r>
          </a:p>
          <a:p>
            <a:pPr marL="566738" indent="-566738" defTabSz="449263">
              <a:lnSpc>
                <a:spcPct val="80000"/>
              </a:lnSpc>
              <a:spcBef>
                <a:spcPts val="475"/>
              </a:spcBef>
              <a:buFont typeface="Wingdings" panose="05000000000000000000" pitchFamily="2" charset="2"/>
              <a:buAutoNum type="arabicPeriod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n-GB" altLang="en-US" sz="2000"/>
              <a:t>Sistemas Especialistas</a:t>
            </a:r>
          </a:p>
          <a:p>
            <a:pPr marL="566738" indent="-566738" defTabSz="449263">
              <a:lnSpc>
                <a:spcPct val="80000"/>
              </a:lnSpc>
              <a:spcBef>
                <a:spcPts val="475"/>
              </a:spcBef>
              <a:buFont typeface="Wingdings" panose="05000000000000000000" pitchFamily="2" charset="2"/>
              <a:buAutoNum type="arabicPeriod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n-GB" altLang="en-US" sz="2000"/>
          </a:p>
          <a:p>
            <a:pPr marL="566738" indent="-566738" defTabSz="449263">
              <a:lnSpc>
                <a:spcPct val="80000"/>
              </a:lnSpc>
              <a:spcBef>
                <a:spcPts val="475"/>
              </a:spcBef>
              <a:buFont typeface="Wingdings" panose="05000000000000000000" pitchFamily="2" charset="2"/>
              <a:buAutoNum type="arabicPeriod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n-GB" altLang="en-US" sz="2000"/>
              <a:t>Sistemas de </a:t>
            </a:r>
            <a:r>
              <a:rPr lang="en-GB" altLang="en-US" sz="2000">
                <a:solidFill>
                  <a:srgbClr val="FF0000"/>
                </a:solidFill>
              </a:rPr>
              <a:t>Workflow</a:t>
            </a:r>
          </a:p>
          <a:p>
            <a:pPr marL="566738" indent="-566738" defTabSz="449263">
              <a:lnSpc>
                <a:spcPct val="80000"/>
              </a:lnSpc>
              <a:spcBef>
                <a:spcPts val="475"/>
              </a:spcBef>
              <a:buFont typeface="Wingdings" panose="05000000000000000000" pitchFamily="2" charset="2"/>
              <a:buAutoNum type="arabicPeriod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n-GB" altLang="en-US" sz="2000"/>
              <a:t>Sistemas de </a:t>
            </a:r>
            <a:r>
              <a:rPr lang="en-GB" altLang="en-US" sz="2000">
                <a:solidFill>
                  <a:srgbClr val="FF0000"/>
                </a:solidFill>
              </a:rPr>
              <a:t>CRM</a:t>
            </a:r>
            <a:r>
              <a:rPr lang="en-GB" altLang="en-US" sz="2000"/>
              <a:t> (Customer Relationship Management)‏</a:t>
            </a:r>
          </a:p>
          <a:p>
            <a:pPr marL="566738" indent="-566738" defTabSz="449263">
              <a:lnSpc>
                <a:spcPct val="80000"/>
              </a:lnSpc>
              <a:spcBef>
                <a:spcPts val="475"/>
              </a:spcBef>
              <a:buFont typeface="Wingdings" panose="05000000000000000000" pitchFamily="2" charset="2"/>
              <a:buAutoNum type="arabicPeriod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n-GB" altLang="en-US" sz="2000"/>
          </a:p>
          <a:p>
            <a:pPr marL="566738" indent="-566738" defTabSz="449263">
              <a:lnSpc>
                <a:spcPct val="80000"/>
              </a:lnSpc>
              <a:spcBef>
                <a:spcPts val="475"/>
              </a:spcBef>
              <a:buFont typeface="Wingdings" panose="05000000000000000000" pitchFamily="2" charset="2"/>
              <a:buAutoNum type="arabicPeriod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n-GB" altLang="en-US" sz="2000"/>
              <a:t>Sistemas de </a:t>
            </a:r>
            <a:r>
              <a:rPr lang="en-GB" altLang="en-US" sz="2000">
                <a:solidFill>
                  <a:srgbClr val="FF0000"/>
                </a:solidFill>
              </a:rPr>
              <a:t>Data Mining</a:t>
            </a:r>
            <a:r>
              <a:rPr lang="en-GB" altLang="en-US" sz="2000"/>
              <a:t> (Mineração de Dados ou Descoberta de Conhecimento)‏</a:t>
            </a:r>
          </a:p>
          <a:p>
            <a:pPr marL="566738" indent="-566738" defTabSz="449263">
              <a:lnSpc>
                <a:spcPct val="80000"/>
              </a:lnSpc>
              <a:spcBef>
                <a:spcPts val="475"/>
              </a:spcBef>
              <a:buFont typeface="Wingdings" panose="05000000000000000000" pitchFamily="2" charset="2"/>
              <a:buAutoNum type="arabicPeriod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n-GB" altLang="en-US" sz="2000"/>
              <a:t>Sistemas de Comércio Eletrônico </a:t>
            </a:r>
            <a:r>
              <a:rPr lang="en-GB" altLang="en-US" sz="2000">
                <a:solidFill>
                  <a:srgbClr val="FF0000"/>
                </a:solidFill>
              </a:rPr>
              <a:t>(e-commerce</a:t>
            </a:r>
            <a:r>
              <a:rPr lang="en-GB" altLang="en-US" sz="2000"/>
              <a:t>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943CD8E-7FD7-456A-95DF-368554167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ERP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DD5C002-F449-4E2A-B8C5-5808A14330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113" y="1474788"/>
            <a:ext cx="7224712" cy="4114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568325" indent="-568325" defTabSz="449263">
              <a:lnSpc>
                <a:spcPct val="73000"/>
              </a:lnSpc>
              <a:tabLst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en-GB" altLang="en-US" sz="2800"/>
              <a:t>Unem os sistemas transacionais rotineiros.</a:t>
            </a:r>
          </a:p>
          <a:p>
            <a:pPr marL="568325" indent="-568325" defTabSz="449263">
              <a:lnSpc>
                <a:spcPct val="73000"/>
              </a:lnSpc>
              <a:tabLst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endParaRPr lang="en-GB" altLang="en-US" sz="2800"/>
          </a:p>
          <a:p>
            <a:pPr marL="568325" indent="-568325" defTabSz="449263">
              <a:lnSpc>
                <a:spcPct val="73000"/>
              </a:lnSpc>
              <a:tabLst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en-GB" altLang="en-US" sz="2800"/>
              <a:t>Integram os departamentos e agilizam processos.</a:t>
            </a:r>
          </a:p>
          <a:p>
            <a:pPr marL="568325" indent="-568325" defTabSz="449263">
              <a:lnSpc>
                <a:spcPct val="73000"/>
              </a:lnSpc>
              <a:tabLst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endParaRPr lang="en-GB" altLang="en-US" sz="2800"/>
          </a:p>
          <a:p>
            <a:pPr marL="568325" indent="-568325" defTabSz="449263">
              <a:lnSpc>
                <a:spcPct val="73000"/>
              </a:lnSpc>
              <a:tabLst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en-GB" altLang="en-US" sz="2800"/>
              <a:t>Ex.: </a:t>
            </a:r>
          </a:p>
          <a:p>
            <a:pPr marL="738188" lvl="1" indent="-280988" defTabSz="449263">
              <a:lnSpc>
                <a:spcPct val="73000"/>
              </a:lnSpc>
              <a:tabLst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en-GB" altLang="en-US" sz="2400"/>
              <a:t>Integração vendas, financeiro, produção, estoque e compras.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39D17FA-537B-487B-A768-E78AF02FE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SIG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915F23C0-6220-4617-BA9C-B5F1565082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550" y="1484313"/>
            <a:ext cx="7224713" cy="41497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rtlCol="0">
            <a:normAutofit fontScale="92500" lnSpcReduction="10000"/>
          </a:bodyPr>
          <a:lstStyle/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600">
                <a:solidFill>
                  <a:schemeClr val="tx1">
                    <a:lumMod val="75000"/>
                    <a:lumOff val="25000"/>
                  </a:schemeClr>
                </a:solidFill>
              </a:rPr>
              <a:t>O objetivo de um SIG é fornecer informações para tomada de decisão gerencial.</a:t>
            </a: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2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600">
                <a:solidFill>
                  <a:schemeClr val="tx1">
                    <a:lumMod val="75000"/>
                    <a:lumOff val="25000"/>
                  </a:schemeClr>
                </a:solidFill>
              </a:rPr>
              <a:t>O SIG procura pela informação nos sistemas transacionais.</a:t>
            </a: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2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600">
                <a:solidFill>
                  <a:schemeClr val="tx1">
                    <a:lumMod val="75000"/>
                    <a:lumOff val="25000"/>
                  </a:schemeClr>
                </a:solidFill>
              </a:rPr>
              <a:t>Gera relatórios, consultas, planilhas e gráficos.</a:t>
            </a: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2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600">
                <a:solidFill>
                  <a:schemeClr val="tx1">
                    <a:lumMod val="75000"/>
                    <a:lumOff val="25000"/>
                  </a:schemeClr>
                </a:solidFill>
              </a:rPr>
              <a:t>Ex.: Cubo de decisão.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C6F4B6F-4A56-4ECC-905A-F944FB710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SAD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32070CD-EFF9-402E-8127-A2CC3CF1A5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484313"/>
            <a:ext cx="7224712" cy="4114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en-US" sz="2800"/>
              <a:t>Um SAD recebe como entrada alternativas para solução de um problema 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en-US" sz="2800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en-US" sz="2800"/>
              <a:t>E devolve as conseqüências para cada alternativa. 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en-US" sz="2800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en-US" sz="2800"/>
              <a:t>Assim o administrador pode avaliar qual é a melhor alternativa.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4DB9079-0708-4E27-881B-8D09540E7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SAD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D225C3B-EC87-4043-8148-BFC72B1F6B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7920037" cy="4043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en-US" sz="2800"/>
              <a:t>O SAD não decide qual é a melhor decisão, nem indica que alternativas existem.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en-US" sz="2800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en-US" sz="2800"/>
              <a:t>A diferença para o SIG é que um SAD é interativo.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en-US" sz="2800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en-US" sz="2800"/>
              <a:t>Ex.: projeção e regressão de vendas, faturamento,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E981027-BDC4-4F28-B4DC-5C44A05FC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Sistemas Especialistas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FD5F0CA-9D1F-475B-99A1-F3488A63F2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416050"/>
            <a:ext cx="8137525" cy="4749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en-US" sz="2700"/>
              <a:t>Objetivo é tomar decisões.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en-US" sz="2700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en-US" sz="2700"/>
              <a:t>O sistema é treinado por um especialista, a partir de casos.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en-US" sz="2700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en-US" sz="2500"/>
              <a:t>É apresentado um novo caso ao sistema.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en-US" sz="2500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en-US" sz="2500"/>
              <a:t>Ele decide que ação o especialista tomaria, com base nos casos anteriores.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7190D12-2B7D-4AD2-BC76-323B8F619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Workflow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9E7518AD-E0A9-4812-AB24-EF60DA8067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268413"/>
            <a:ext cx="8064500" cy="489743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rtlCol="0">
            <a:normAutofit fontScale="92500" lnSpcReduction="10000"/>
          </a:bodyPr>
          <a:lstStyle/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500">
                <a:solidFill>
                  <a:schemeClr val="tx1">
                    <a:lumMod val="75000"/>
                    <a:lumOff val="25000"/>
                  </a:schemeClr>
                </a:solidFill>
              </a:rPr>
              <a:t>Permite o planejamento e controle do fluxo de trabalho.</a:t>
            </a: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2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500">
                <a:solidFill>
                  <a:schemeClr val="tx1">
                    <a:lumMod val="75000"/>
                    <a:lumOff val="25000"/>
                  </a:schemeClr>
                </a:solidFill>
              </a:rPr>
              <a:t>Faz o roteamento automático de documentos.</a:t>
            </a: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2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500">
                <a:solidFill>
                  <a:schemeClr val="tx1">
                    <a:lumMod val="75000"/>
                    <a:lumOff val="25000"/>
                  </a:schemeClr>
                </a:solidFill>
              </a:rPr>
              <a:t>Elimina demoras, perdas e esquecimentos.</a:t>
            </a: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2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500">
                <a:solidFill>
                  <a:schemeClr val="tx1">
                    <a:lumMod val="75000"/>
                    <a:lumOff val="25000"/>
                  </a:schemeClr>
                </a:solidFill>
              </a:rPr>
              <a:t>Melhora a gestão dos documentos.</a:t>
            </a: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2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500">
                <a:solidFill>
                  <a:schemeClr val="tx1">
                    <a:lumMod val="75000"/>
                    <a:lumOff val="25000"/>
                  </a:schemeClr>
                </a:solidFill>
              </a:rPr>
              <a:t>Permite alertas, rastreamento, tempo de uso etc.</a:t>
            </a: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2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500">
                <a:solidFill>
                  <a:schemeClr val="tx1">
                    <a:lumMod val="75000"/>
                    <a:lumOff val="25000"/>
                  </a:schemeClr>
                </a:solidFill>
              </a:rPr>
              <a:t>Ex.: Gerenciamento de Tarefas</a:t>
            </a:r>
            <a:r>
              <a:rPr lang="en-GB" sz="19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FBDB1B3-F664-4409-A73F-46B91C588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CRM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83844964-DC41-4AE6-B972-052CB22372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113" y="1268413"/>
            <a:ext cx="7224712" cy="4800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en-US" sz="2500"/>
              <a:t>Objetivo é armazenar informações sobre clientes.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en-US" sz="2500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en-US" sz="2500"/>
              <a:t>Essas ferramentas compreendem sistemas informatizados e principalmente uma mudança de atitude corporativa.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en-US" sz="2500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en-US" sz="2500"/>
              <a:t>Visa criar e manter um bom relacionamento com seus clientes.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en-US" sz="2500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en-US" sz="2500"/>
              <a:t>Ex.: Sugar CRM.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236865CF-430E-45A2-9736-75B43ACFB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en-US" b="1"/>
              <a:t>A Informação nas Organizações</a:t>
            </a:r>
          </a:p>
        </p:txBody>
      </p:sp>
      <p:pic>
        <p:nvPicPr>
          <p:cNvPr id="25603" name="Picture 6">
            <a:extLst>
              <a:ext uri="{FF2B5EF4-FFF2-40B4-BE49-F238E27FC236}">
                <a16:creationId xmlns:a16="http://schemas.microsoft.com/office/drawing/2014/main" id="{61582BBD-6B0D-4974-AD86-A734B187F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912554"/>
            <a:ext cx="73628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31D0A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FA5E941-C6F4-45E6-8912-DD190A4B9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Data Mining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66B18E70-C7AF-4F3A-B86F-7F1B60D6CA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341438"/>
            <a:ext cx="7669212" cy="4114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rtlCol="0">
            <a:normAutofit fontScale="92500" lnSpcReduction="20000"/>
          </a:bodyPr>
          <a:lstStyle/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3000">
                <a:solidFill>
                  <a:schemeClr val="tx1">
                    <a:lumMod val="75000"/>
                    <a:lumOff val="25000"/>
                  </a:schemeClr>
                </a:solidFill>
              </a:rPr>
              <a:t>Objetivo é encontrar padrões implícitos em bancos dados.</a:t>
            </a: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3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3000">
                <a:solidFill>
                  <a:schemeClr val="tx1">
                    <a:lumMod val="75000"/>
                    <a:lumOff val="25000"/>
                  </a:schemeClr>
                </a:solidFill>
              </a:rPr>
              <a:t>Geralmente usa técnicas estatísticas.</a:t>
            </a: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3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3000">
                <a:solidFill>
                  <a:schemeClr val="tx1">
                    <a:lumMod val="75000"/>
                    <a:lumOff val="25000"/>
                  </a:schemeClr>
                </a:solidFill>
              </a:rPr>
              <a:t>Busca regras de associação ou sequências temporais.</a:t>
            </a: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3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3000">
                <a:solidFill>
                  <a:schemeClr val="tx1">
                    <a:lumMod val="75000"/>
                    <a:lumOff val="25000"/>
                  </a:schemeClr>
                </a:solidFill>
              </a:rPr>
              <a:t>Ex.: ocorrências anuais e relação entre produtos.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53E1353-8F8A-47CB-928E-8801CDE4F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defTabSz="449263"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E-commerce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96A4EFA-6F52-4A1D-AD4C-1639D5C1FE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412875"/>
            <a:ext cx="7848600" cy="4114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en-US"/>
              <a:t>Comércio pela web.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en-US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en-US"/>
              <a:t>Business-to-Business (B2B): transações eletrônicas entre parceiros de negócio 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en-US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en-US"/>
              <a:t>Business-to-Consumer (B2C): que consiste na venda direta ao consumidor final.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C5BEEC0-8372-4098-B3CD-7BC15D6D8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/>
          <a:p>
            <a:pPr defTabSz="449263">
              <a:lnSpc>
                <a:spcPct val="93000"/>
              </a:lnSpc>
              <a:buClr>
                <a:srgbClr val="FFFFFF"/>
              </a:buClr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Resumo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CA1D577-44B3-45AF-BD6C-34E9C38991A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65325"/>
            <a:ext cx="5526088" cy="40528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38138" indent="-338138" defTabSz="449263">
              <a:lnSpc>
                <a:spcPct val="90000"/>
              </a:lnSpc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A informação precisa ser organização</a:t>
            </a:r>
          </a:p>
          <a:p>
            <a:pPr marL="738188" lvl="1" indent="-280988" defTabSz="449263">
              <a:lnSpc>
                <a:spcPct val="90000"/>
              </a:lnSpc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nos diversos níveis.</a:t>
            </a:r>
          </a:p>
          <a:p>
            <a:pPr marL="338138" indent="-338138" defTabSz="449263">
              <a:lnSpc>
                <a:spcPct val="90000"/>
              </a:lnSpc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/>
          </a:p>
          <a:p>
            <a:pPr marL="338138" indent="-338138" defTabSz="449263">
              <a:lnSpc>
                <a:spcPct val="90000"/>
              </a:lnSpc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Existem várias classificações de sistemas</a:t>
            </a:r>
          </a:p>
          <a:p>
            <a:pPr marL="738188" lvl="1" indent="-280988" defTabSz="449263">
              <a:lnSpc>
                <a:spcPct val="90000"/>
              </a:lnSpc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Transacionais</a:t>
            </a:r>
          </a:p>
          <a:p>
            <a:pPr marL="738188" lvl="1" indent="-280988" defTabSz="449263">
              <a:lnSpc>
                <a:spcPct val="90000"/>
              </a:lnSpc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Gerenciais</a:t>
            </a:r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F27AC0F5-C644-44D3-9671-00BA33CA1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1844675"/>
            <a:ext cx="30353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4E8E7AF-0E06-4071-8EC6-F64A0BB90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/>
          <a:p>
            <a:pPr defTabSz="449263">
              <a:lnSpc>
                <a:spcPct val="93000"/>
              </a:lnSpc>
              <a:buClr>
                <a:srgbClr val="FFFFFF"/>
              </a:buClr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Resumo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2CBAD92B-4E7F-4BD1-A762-A17A5641014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65325"/>
            <a:ext cx="5526088" cy="40528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38138" indent="-338138" defTabSz="449263"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Existem vários desafios a serem superados.</a:t>
            </a:r>
          </a:p>
          <a:p>
            <a:pPr marL="338138" indent="-338138" defTabSz="449263"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/>
          </a:p>
          <a:p>
            <a:pPr marL="338138" indent="-338138" defTabSz="449263"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Existem vários tipos de sistemas:</a:t>
            </a:r>
          </a:p>
          <a:p>
            <a:pPr marL="738188" lvl="1" indent="-280988" defTabSz="449263"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ERP, CRM, SAD, SIG, SIT, etc…</a:t>
            </a:r>
          </a:p>
        </p:txBody>
      </p:sp>
      <p:pic>
        <p:nvPicPr>
          <p:cNvPr id="77828" name="Picture 4">
            <a:extLst>
              <a:ext uri="{FF2B5EF4-FFF2-40B4-BE49-F238E27FC236}">
                <a16:creationId xmlns:a16="http://schemas.microsoft.com/office/drawing/2014/main" id="{191798BC-83EF-4B49-BBBA-D926C1E1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1844675"/>
            <a:ext cx="30353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957957C4-7417-4777-9DEC-9DA8AD0795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628775"/>
            <a:ext cx="7847013" cy="2882900"/>
          </a:xfrm>
        </p:spPr>
        <p:txBody>
          <a:bodyPr/>
          <a:lstStyle/>
          <a:p>
            <a:r>
              <a:rPr lang="pt-BR" altLang="en-US"/>
              <a:t>Dúvidas?</a:t>
            </a:r>
            <a:br>
              <a:rPr lang="pt-BR" altLang="en-US"/>
            </a:br>
            <a:br>
              <a:rPr lang="pt-BR" altLang="en-US"/>
            </a:br>
            <a:r>
              <a:rPr lang="pt-BR" altLang="en-US"/>
              <a:t>Comentários?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AD82096-CB79-4829-9F0E-0EA598506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en-US" b="1"/>
              <a:t>A Informação nas Organizações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59BC019-3F25-4381-8485-3F9871FBBA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endParaRPr lang="pt-BR" altLang="en-US"/>
          </a:p>
          <a:p>
            <a:r>
              <a:rPr lang="pt-BR" altLang="en-US"/>
              <a:t>Como gerenciar toda esta informação?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501A1CA9-CCC2-467B-8950-9F4E53CCA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777162" cy="5032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Níveis de Informação</a:t>
            </a:r>
          </a:p>
        </p:txBody>
      </p:sp>
      <p:pic>
        <p:nvPicPr>
          <p:cNvPr id="27651" name="Picture 3" descr="laudon+f01-12">
            <a:extLst>
              <a:ext uri="{FF2B5EF4-FFF2-40B4-BE49-F238E27FC236}">
                <a16:creationId xmlns:a16="http://schemas.microsoft.com/office/drawing/2014/main" id="{B1D0BFF5-7B23-4FC8-94DD-63A99F043E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052513"/>
            <a:ext cx="7848600" cy="51562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0CB18AA-8D3B-4FF7-AC29-371A964F1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en-US" sz="4000"/>
              <a:t>Níveis de Informação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99DF4A3C-2C09-4E3A-B973-0C60BEFC4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84313"/>
            <a:ext cx="64389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31D0A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34A59A-940D-4AFF-9475-198AF3AB5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en-US" sz="4000"/>
              <a:t>Níveis de Informação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444AC642-6273-44EE-A28F-B9BFF4238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71625"/>
            <a:ext cx="65532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31D0A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8F321F2-7BF1-4A09-8286-3C41AC171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en-US" sz="4000"/>
              <a:t>Níveis de Informação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F8A82B67-0F9F-4897-A26D-6218FF2B2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028825"/>
            <a:ext cx="67532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31D0A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1979</TotalTime>
  <Words>903</Words>
  <Application>Microsoft Office PowerPoint</Application>
  <PresentationFormat>On-screen Show (4:3)</PresentationFormat>
  <Paragraphs>178</Paragraphs>
  <Slides>44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Cacho</vt:lpstr>
      <vt:lpstr>            Tecnologia da Informação (TI)</vt:lpstr>
      <vt:lpstr>Organização</vt:lpstr>
      <vt:lpstr>A Informação nas Organizações</vt:lpstr>
      <vt:lpstr>A Informação nas Organizações</vt:lpstr>
      <vt:lpstr>A Informação nas Organizações</vt:lpstr>
      <vt:lpstr>Níveis de Informação</vt:lpstr>
      <vt:lpstr>Níveis de Informação</vt:lpstr>
      <vt:lpstr>Níveis de Informação</vt:lpstr>
      <vt:lpstr>Níveis de Informação</vt:lpstr>
      <vt:lpstr>Classificação dos Sistemas</vt:lpstr>
      <vt:lpstr>Classificação dos Sistemas</vt:lpstr>
      <vt:lpstr>Classificação dos Sistemas</vt:lpstr>
      <vt:lpstr>Classificação dos Sistemas</vt:lpstr>
      <vt:lpstr>Classificação dos Sistemas</vt:lpstr>
      <vt:lpstr>Classificação dos Sistemas</vt:lpstr>
      <vt:lpstr>Visão Simplificada dos Sistemas</vt:lpstr>
      <vt:lpstr>Correlação entre os Sistemas</vt:lpstr>
      <vt:lpstr>Visão Tradicional da Integração de Sistemas</vt:lpstr>
      <vt:lpstr>Visão Moderna da Integração de Sistemas</vt:lpstr>
      <vt:lpstr>Desafios dos Sistemas!</vt:lpstr>
      <vt:lpstr>1. O Desafio dos Negócios Estratégicos</vt:lpstr>
      <vt:lpstr>1. O Desafio dos Negócios Estratégicos</vt:lpstr>
      <vt:lpstr>2. O Desafio da Globalização</vt:lpstr>
      <vt:lpstr>2. O Desafio da Globalização</vt:lpstr>
      <vt:lpstr>3. O Desafio da Arquitetura de Informação</vt:lpstr>
      <vt:lpstr>3. O Desafio da Arquitetura de Informação</vt:lpstr>
      <vt:lpstr>4. O Desafio do Investimento em Sistemas de Informação</vt:lpstr>
      <vt:lpstr>4. O Desafio do Investimento em Sistemas de Informação</vt:lpstr>
      <vt:lpstr>5. O Desafio do Controle e da Responsabilidade</vt:lpstr>
      <vt:lpstr>5. O Desafio do Controle e da Responsabilidade</vt:lpstr>
      <vt:lpstr>PowerPoint Presentation</vt:lpstr>
      <vt:lpstr>Existe uma infinidade…</vt:lpstr>
      <vt:lpstr>ERP</vt:lpstr>
      <vt:lpstr>SIG</vt:lpstr>
      <vt:lpstr>SAD</vt:lpstr>
      <vt:lpstr>SAD</vt:lpstr>
      <vt:lpstr>Sistemas Especialistas</vt:lpstr>
      <vt:lpstr>Workflow</vt:lpstr>
      <vt:lpstr>CRM</vt:lpstr>
      <vt:lpstr>Data Mining</vt:lpstr>
      <vt:lpstr>E-commerce</vt:lpstr>
      <vt:lpstr>Resumo</vt:lpstr>
      <vt:lpstr>Resumo</vt:lpstr>
      <vt:lpstr>Dúvidas?  Comentários?</vt:lpstr>
    </vt:vector>
  </TitlesOfParts>
  <Company>SENAC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Elisabete</dc:creator>
  <cp:lastModifiedBy>UniFAI</cp:lastModifiedBy>
  <cp:revision>136</cp:revision>
  <dcterms:created xsi:type="dcterms:W3CDTF">2007-10-25T13:22:39Z</dcterms:created>
  <dcterms:modified xsi:type="dcterms:W3CDTF">2019-05-29T13:59:49Z</dcterms:modified>
</cp:coreProperties>
</file>