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6"/>
  </p:notesMasterIdLst>
  <p:sldIdLst>
    <p:sldId id="330" r:id="rId2"/>
    <p:sldId id="331" r:id="rId3"/>
    <p:sldId id="312" r:id="rId4"/>
    <p:sldId id="304" r:id="rId5"/>
    <p:sldId id="313" r:id="rId6"/>
    <p:sldId id="314" r:id="rId7"/>
    <p:sldId id="325" r:id="rId8"/>
    <p:sldId id="326" r:id="rId9"/>
    <p:sldId id="327" r:id="rId10"/>
    <p:sldId id="294" r:id="rId11"/>
    <p:sldId id="301" r:id="rId12"/>
    <p:sldId id="295" r:id="rId13"/>
    <p:sldId id="315" r:id="rId14"/>
    <p:sldId id="296" r:id="rId15"/>
    <p:sldId id="297" r:id="rId16"/>
    <p:sldId id="298" r:id="rId17"/>
    <p:sldId id="299" r:id="rId18"/>
    <p:sldId id="328" r:id="rId19"/>
    <p:sldId id="329" r:id="rId20"/>
    <p:sldId id="317" r:id="rId21"/>
    <p:sldId id="262" r:id="rId22"/>
    <p:sldId id="320" r:id="rId23"/>
    <p:sldId id="263" r:id="rId24"/>
    <p:sldId id="321" r:id="rId25"/>
    <p:sldId id="264" r:id="rId26"/>
    <p:sldId id="322" r:id="rId27"/>
    <p:sldId id="265" r:id="rId28"/>
    <p:sldId id="323" r:id="rId29"/>
    <p:sldId id="266" r:id="rId30"/>
    <p:sldId id="324" r:id="rId31"/>
    <p:sldId id="267" r:id="rId32"/>
    <p:sldId id="268" r:id="rId33"/>
    <p:sldId id="269" r:id="rId34"/>
    <p:sldId id="270" r:id="rId35"/>
    <p:sldId id="271" r:id="rId36"/>
    <p:sldId id="332" r:id="rId37"/>
    <p:sldId id="272" r:id="rId38"/>
    <p:sldId id="274" r:id="rId39"/>
    <p:sldId id="276" r:id="rId40"/>
    <p:sldId id="277" r:id="rId41"/>
    <p:sldId id="278" r:id="rId42"/>
    <p:sldId id="334" r:id="rId43"/>
    <p:sldId id="335" r:id="rId44"/>
    <p:sldId id="336" r:id="rId45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69" autoAdjust="0"/>
    <p:restoredTop sz="94660"/>
  </p:normalViewPr>
  <p:slideViewPr>
    <p:cSldViewPr>
      <p:cViewPr varScale="1">
        <p:scale>
          <a:sx n="74" d="100"/>
          <a:sy n="74" d="100"/>
        </p:scale>
        <p:origin x="2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8F83EE1-DF24-484E-8509-4530F8FD75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82ED3DD-EFFC-4464-8619-12A079A0B8C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2289E36-B1E7-4A8E-A2BB-702372BE383A}" type="datetimeFigureOut">
              <a:rPr lang="pt-BR"/>
              <a:pPr>
                <a:defRPr/>
              </a:pPr>
              <a:t>28/03/2019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41C20B83-5622-405F-BF12-4B8BB56B2A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05E07001-3FB0-40B7-8F40-4EA760F5E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030C24-5250-4B42-BFF3-4AB4D34BB2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572DEE-0934-4E00-8D0F-1375431E6C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8F1A439-17B8-4516-B6CB-511D5535163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FA8DC863-D15C-4E81-B78E-A4BE0B88D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90563"/>
            <a:ext cx="4783138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FE57855-9A52-4AC9-AC49-6F758E5496EF}"/>
              </a:ext>
            </a:extLst>
          </p:cNvPr>
          <p:cNvSpPr>
            <a:spLocks noChangeArrowheads="1"/>
          </p:cNvSpPr>
          <p:nvPr>
            <p:ph type="body"/>
          </p:nvPr>
        </p:nvSpPr>
        <p:spPr bwMode="auto">
          <a:xfrm>
            <a:off x="914400" y="4341813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>
            <a:extLst>
              <a:ext uri="{FF2B5EF4-FFF2-40B4-BE49-F238E27FC236}">
                <a16:creationId xmlns:a16="http://schemas.microsoft.com/office/drawing/2014/main" id="{FB419A2C-15A3-49C1-BE79-0546BE7F6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877888"/>
            <a:ext cx="4510088" cy="3163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97BBB392-2441-48B9-8098-9B4EB9E79C86}"/>
              </a:ext>
            </a:extLst>
          </p:cNvPr>
          <p:cNvSpPr>
            <a:spLocks noChangeArrowheads="1"/>
          </p:cNvSpPr>
          <p:nvPr>
            <p:ph type="body"/>
          </p:nvPr>
        </p:nvSpPr>
        <p:spPr bwMode="auto">
          <a:xfrm>
            <a:off x="1060450" y="4349750"/>
            <a:ext cx="4735513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>
            <a:extLst>
              <a:ext uri="{FF2B5EF4-FFF2-40B4-BE49-F238E27FC236}">
                <a16:creationId xmlns:a16="http://schemas.microsoft.com/office/drawing/2014/main" id="{B92C2AC3-EB62-4918-AC35-52CF49832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877888"/>
            <a:ext cx="4510088" cy="3163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38ED45D5-47B3-49F6-A924-13C384C37A32}"/>
              </a:ext>
            </a:extLst>
          </p:cNvPr>
          <p:cNvSpPr>
            <a:spLocks noChangeArrowheads="1"/>
          </p:cNvSpPr>
          <p:nvPr>
            <p:ph type="body"/>
          </p:nvPr>
        </p:nvSpPr>
        <p:spPr bwMode="auto">
          <a:xfrm>
            <a:off x="1060450" y="4349750"/>
            <a:ext cx="4735513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>
            <a:extLst>
              <a:ext uri="{FF2B5EF4-FFF2-40B4-BE49-F238E27FC236}">
                <a16:creationId xmlns:a16="http://schemas.microsoft.com/office/drawing/2014/main" id="{829BA5A6-15CB-49E5-8983-6D52993C3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877888"/>
            <a:ext cx="4510088" cy="3163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44AE5F87-DB0E-4DB4-9CD0-426A60B07E0F}"/>
              </a:ext>
            </a:extLst>
          </p:cNvPr>
          <p:cNvSpPr>
            <a:spLocks noChangeArrowheads="1"/>
          </p:cNvSpPr>
          <p:nvPr>
            <p:ph type="body"/>
          </p:nvPr>
        </p:nvSpPr>
        <p:spPr bwMode="auto">
          <a:xfrm>
            <a:off x="1060450" y="4349750"/>
            <a:ext cx="4735513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>
            <a:extLst>
              <a:ext uri="{FF2B5EF4-FFF2-40B4-BE49-F238E27FC236}">
                <a16:creationId xmlns:a16="http://schemas.microsoft.com/office/drawing/2014/main" id="{74EC4DBC-DB4D-4906-91AD-CA130C5A0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877888"/>
            <a:ext cx="4510088" cy="3163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3F649A9A-2C80-48F1-9121-A7E102666A90}"/>
              </a:ext>
            </a:extLst>
          </p:cNvPr>
          <p:cNvSpPr>
            <a:spLocks noChangeArrowheads="1"/>
          </p:cNvSpPr>
          <p:nvPr>
            <p:ph type="body"/>
          </p:nvPr>
        </p:nvSpPr>
        <p:spPr bwMode="auto">
          <a:xfrm>
            <a:off x="1060450" y="4349750"/>
            <a:ext cx="4735513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>
            <a:extLst>
              <a:ext uri="{FF2B5EF4-FFF2-40B4-BE49-F238E27FC236}">
                <a16:creationId xmlns:a16="http://schemas.microsoft.com/office/drawing/2014/main" id="{219DC9B8-F482-43D3-ABCB-77FE3039F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822325"/>
            <a:ext cx="4567238" cy="32051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0D56254D-2F62-49A5-980F-A35E9ADAA1BE}"/>
              </a:ext>
            </a:extLst>
          </p:cNvPr>
          <p:cNvSpPr>
            <a:spLocks noChangeArrowheads="1"/>
          </p:cNvSpPr>
          <p:nvPr>
            <p:ph type="body"/>
          </p:nvPr>
        </p:nvSpPr>
        <p:spPr bwMode="auto">
          <a:xfrm>
            <a:off x="1060450" y="4349750"/>
            <a:ext cx="4735513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>
            <a:extLst>
              <a:ext uri="{FF2B5EF4-FFF2-40B4-BE49-F238E27FC236}">
                <a16:creationId xmlns:a16="http://schemas.microsoft.com/office/drawing/2014/main" id="{345574DD-14C8-4063-A097-39CF44951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822325"/>
            <a:ext cx="4567238" cy="32051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5678E6CF-2F60-4FD9-85E9-452E37C42798}"/>
              </a:ext>
            </a:extLst>
          </p:cNvPr>
          <p:cNvSpPr>
            <a:spLocks noChangeArrowheads="1"/>
          </p:cNvSpPr>
          <p:nvPr>
            <p:ph type="body"/>
          </p:nvPr>
        </p:nvSpPr>
        <p:spPr bwMode="auto">
          <a:xfrm>
            <a:off x="1060450" y="4349750"/>
            <a:ext cx="4735513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6FC49806-7A0C-4E86-877F-288BB47EA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638" y="690563"/>
            <a:ext cx="4784725" cy="3417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294CCC4-5AA4-42E4-B759-21C4A343297C}"/>
              </a:ext>
            </a:extLst>
          </p:cNvPr>
          <p:cNvSpPr>
            <a:spLocks noChangeArrowheads="1"/>
          </p:cNvSpPr>
          <p:nvPr>
            <p:ph type="body"/>
          </p:nvPr>
        </p:nvSpPr>
        <p:spPr bwMode="auto">
          <a:xfrm>
            <a:off x="914400" y="4341813"/>
            <a:ext cx="50276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defTabSz="457200"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extLst>
              <a:ext uri="{FF2B5EF4-FFF2-40B4-BE49-F238E27FC236}">
                <a16:creationId xmlns:a16="http://schemas.microsoft.com/office/drawing/2014/main" id="{C2BD29F5-C997-473B-8A23-0D0CC17B7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822325"/>
            <a:ext cx="4567238" cy="32051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5C944B7-CDB5-4DA9-B73F-FDAB8DE437D3}"/>
              </a:ext>
            </a:extLst>
          </p:cNvPr>
          <p:cNvSpPr>
            <a:spLocks noChangeArrowheads="1"/>
          </p:cNvSpPr>
          <p:nvPr>
            <p:ph type="body"/>
          </p:nvPr>
        </p:nvSpPr>
        <p:spPr bwMode="auto">
          <a:xfrm>
            <a:off x="1060450" y="4349750"/>
            <a:ext cx="4735513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7CF0E9A1-4713-4B34-B547-0BB43D852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877888"/>
            <a:ext cx="4510088" cy="3163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04E05AE-55C1-43E5-A89A-AC1C0783D95D}"/>
              </a:ext>
            </a:extLst>
          </p:cNvPr>
          <p:cNvSpPr>
            <a:spLocks noChangeArrowheads="1"/>
          </p:cNvSpPr>
          <p:nvPr>
            <p:ph type="body"/>
          </p:nvPr>
        </p:nvSpPr>
        <p:spPr bwMode="auto">
          <a:xfrm>
            <a:off x="1060450" y="4349750"/>
            <a:ext cx="4735513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>
            <a:extLst>
              <a:ext uri="{FF2B5EF4-FFF2-40B4-BE49-F238E27FC236}">
                <a16:creationId xmlns:a16="http://schemas.microsoft.com/office/drawing/2014/main" id="{5D44A893-77FA-4AD1-8022-581DE120F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877888"/>
            <a:ext cx="4510088" cy="3163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4936DCC-EC23-4B52-8828-0F83C6B75203}"/>
              </a:ext>
            </a:extLst>
          </p:cNvPr>
          <p:cNvSpPr>
            <a:spLocks noChangeArrowheads="1"/>
          </p:cNvSpPr>
          <p:nvPr>
            <p:ph type="body"/>
          </p:nvPr>
        </p:nvSpPr>
        <p:spPr bwMode="auto">
          <a:xfrm>
            <a:off x="1060450" y="4349750"/>
            <a:ext cx="4735513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9F0B09E8-6415-42A0-A1C8-BD0664020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877888"/>
            <a:ext cx="4510088" cy="3163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9A62143-8453-4EE6-A4BE-09D8BECA67D9}"/>
              </a:ext>
            </a:extLst>
          </p:cNvPr>
          <p:cNvSpPr>
            <a:spLocks noChangeArrowheads="1"/>
          </p:cNvSpPr>
          <p:nvPr>
            <p:ph type="body"/>
          </p:nvPr>
        </p:nvSpPr>
        <p:spPr bwMode="auto">
          <a:xfrm>
            <a:off x="1060450" y="4349750"/>
            <a:ext cx="4735513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79CF6EE8-9293-44FB-957E-3B9037A82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877888"/>
            <a:ext cx="4510088" cy="3163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9FF17E52-FA6A-4B1B-894E-A60C61F42A2D}"/>
              </a:ext>
            </a:extLst>
          </p:cNvPr>
          <p:cNvSpPr>
            <a:spLocks noChangeArrowheads="1"/>
          </p:cNvSpPr>
          <p:nvPr>
            <p:ph type="body"/>
          </p:nvPr>
        </p:nvSpPr>
        <p:spPr bwMode="auto">
          <a:xfrm>
            <a:off x="1060450" y="4349750"/>
            <a:ext cx="4735513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>
            <a:extLst>
              <a:ext uri="{FF2B5EF4-FFF2-40B4-BE49-F238E27FC236}">
                <a16:creationId xmlns:a16="http://schemas.microsoft.com/office/drawing/2014/main" id="{6D6DE74B-0F98-4D9B-A3E4-DEFD1815B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877888"/>
            <a:ext cx="4510088" cy="3163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FBC62551-2132-4319-A769-8A70432C2415}"/>
              </a:ext>
            </a:extLst>
          </p:cNvPr>
          <p:cNvSpPr>
            <a:spLocks noChangeArrowheads="1"/>
          </p:cNvSpPr>
          <p:nvPr>
            <p:ph type="body"/>
          </p:nvPr>
        </p:nvSpPr>
        <p:spPr bwMode="auto">
          <a:xfrm>
            <a:off x="1060450" y="4349750"/>
            <a:ext cx="4735513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>
            <a:extLst>
              <a:ext uri="{FF2B5EF4-FFF2-40B4-BE49-F238E27FC236}">
                <a16:creationId xmlns:a16="http://schemas.microsoft.com/office/drawing/2014/main" id="{DBDDEEF7-7820-42F8-8B3A-C96CB537F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877888"/>
            <a:ext cx="4510088" cy="3163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30FDB248-66F8-44F7-B192-8180CF6388B4}"/>
              </a:ext>
            </a:extLst>
          </p:cNvPr>
          <p:cNvSpPr>
            <a:spLocks noChangeArrowheads="1"/>
          </p:cNvSpPr>
          <p:nvPr>
            <p:ph type="body"/>
          </p:nvPr>
        </p:nvSpPr>
        <p:spPr bwMode="auto">
          <a:xfrm>
            <a:off x="1060450" y="4349750"/>
            <a:ext cx="4735513" cy="3513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6AB8C74C-7064-47A9-83D4-A9517807C03C}"/>
              </a:ext>
            </a:extLst>
          </p:cNvPr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>
              <a:gd name="T0" fmla="*/ 5799 w 8042"/>
              <a:gd name="T1" fmla="*/ 10000 h 10000"/>
              <a:gd name="T2" fmla="*/ 5961 w 8042"/>
              <a:gd name="T3" fmla="*/ 9880 h 10000"/>
              <a:gd name="T4" fmla="*/ 5988 w 8042"/>
              <a:gd name="T5" fmla="*/ 9820 h 10000"/>
              <a:gd name="T6" fmla="*/ 8042 w 8042"/>
              <a:gd name="T7" fmla="*/ 5260 h 10000"/>
              <a:gd name="T8" fmla="*/ 8042 w 8042"/>
              <a:gd name="T9" fmla="*/ 4721 h 10000"/>
              <a:gd name="T10" fmla="*/ 5988 w 8042"/>
              <a:gd name="T11" fmla="*/ 221 h 10000"/>
              <a:gd name="T12" fmla="*/ 5961 w 8042"/>
              <a:gd name="T13" fmla="*/ 160 h 10000"/>
              <a:gd name="T14" fmla="*/ 5799 w 8042"/>
              <a:gd name="T15" fmla="*/ 41 h 10000"/>
              <a:gd name="T16" fmla="*/ 18 w 8042"/>
              <a:gd name="T17" fmla="*/ 0 h 10000"/>
              <a:gd name="T18" fmla="*/ 0 w 8042"/>
              <a:gd name="T19" fmla="*/ 9991 h 10000"/>
              <a:gd name="T20" fmla="*/ 5799 w 8042"/>
              <a:gd name="T21" fmla="*/ 10000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5F0F3BB-E19E-493D-9816-CB9969B1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6F4243C-97B7-4BCB-BD0E-2FAD1EBB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E757942-5B58-4E33-A59E-512AE688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0354E-35CA-43BE-AA98-FB25B1B98E6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0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3E5EEA77-D8AA-41C4-9C25-D990EED47076}"/>
              </a:ext>
            </a:extLst>
          </p:cNvPr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BD71F5-DCED-40E7-862C-DEA49272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259EE3A-1809-46A7-AB24-7A5A6580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1133DCF-D66E-4E4B-8D59-D1FA223C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DCB91-FBC8-4B5D-99E7-3EA2275BA8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02546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2A2DB232-DCD9-4991-85C7-B6E9970F7BE6}"/>
              </a:ext>
            </a:extLst>
          </p:cNvPr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EB986AE4-C431-4D19-BAE3-F40730D28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F01912A7-009A-494B-BC04-39D13820F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D35278C-3A0F-4167-9C2E-4023245DC6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1CB704B-48A3-418C-83CD-9EDBA64C87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E02FA8E-00F7-4B95-844F-32FAC8EF52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258DE-7605-4A34-8974-468DA954F9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19931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B25420A0-88F7-4A99-B7F7-5BCCCF7D5470}"/>
              </a:ext>
            </a:extLst>
          </p:cNvPr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662C1A8-10AD-4243-BFB5-F6511D9E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E03933D-A9E0-4EE6-BB47-835D4BF75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9233104-4013-44BB-B4B5-04B317F8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D158E-AD18-4876-99B4-659E9E576E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59849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6DC28D61-60D1-4361-8662-B7911B28D66A}"/>
              </a:ext>
            </a:extLst>
          </p:cNvPr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5D799EE-B9FB-4740-9C8A-98DF1F6F4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324F0F7D-5B9B-418C-8833-F4F06B4A2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193B915-F330-4B14-BD32-E72BADC26F4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02827208-3B60-467D-A2B5-9CAB650352D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9E3F2CAC-DA03-43BD-B4DE-838BFB509E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1A15C-5705-4AF7-B452-DCBD6CB199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19605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C99946C6-1437-41B6-8949-5B056A1685FF}"/>
              </a:ext>
            </a:extLst>
          </p:cNvPr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DBF016C-6027-4C21-ABF7-CD1DD8E86FE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35422EA-0468-436C-A71A-1D2A4F67BD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ADEA5C0-8D7C-4B9E-AAB2-8E4E4B6FF2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97CF7-1DD2-4711-B26D-BB2B7AD3697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05105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09275DCF-B782-47F5-BF64-313D13F4B013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1CD117A-B525-4AA5-B9F6-B0FA37D7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277A3D5-AA59-4727-8A2E-30842B57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3A299B-06A6-4874-9D29-395F7C2A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E77E4-14BF-486C-88E3-BC6B45FA2B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281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65685B2F-DC17-4AC6-902D-45FBEF465BA2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D710DEF-C8F7-493D-9C85-B5F16A69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687F99-BC57-4988-BB4B-86DC8554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B11774-7A45-4C09-8FF9-96B70FA3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332DD-6DA1-4F1E-906A-22CA17A0B6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537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00EAAF-1AC4-41D7-A82A-7FC44843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4B8462-4E43-4342-BC4A-2BA9E45D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0FBAB7-4E64-4E8E-8E55-282817D2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BFDA-5085-4C11-9BDC-F6241454F43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29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D90863B3-B0CA-4EFB-BDB9-97EB17F97CD4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10985AD-F40F-4788-955E-B0F56355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B90A80-5F15-4B66-898D-D0A48C14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C87836-DBF0-46F2-A112-1F99DEAE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F0F5A-38DA-4740-A863-326654C97D0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5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E6D91A4E-FF5E-4FA1-8C0C-4C1AE1500AC0}"/>
              </a:ext>
            </a:extLst>
          </p:cNvPr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3FD2628-1DFD-4998-BF62-D72AE6E9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91CB33-072C-4A22-9B0A-50B6BA39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1B853BF-1790-4B4B-8DC0-6B6BE600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F47D8-BC30-48EA-93AB-0F01206432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64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A8BB1D6A-725C-4D72-A43F-E8F30FCBC3F4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09CE130-A437-477A-A819-5D72331C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2CBE255-0587-47FA-89CA-953C7C02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D61A38C-2011-415A-89DC-F370025E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9A7A6-485A-45DC-A29F-E2DEADD70D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80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>
            <a:extLst>
              <a:ext uri="{FF2B5EF4-FFF2-40B4-BE49-F238E27FC236}">
                <a16:creationId xmlns:a16="http://schemas.microsoft.com/office/drawing/2014/main" id="{2CD9748D-471E-476F-98B9-39244F82EA23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510D4238-070B-4898-BE24-D3552CEB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F3D56F7F-3379-4D77-A9B7-53CDF0C9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6EB8B0D-0C9A-49F2-BF99-099A7923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19DA3-755D-4AF5-9B89-2AC44F7B53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24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>
            <a:extLst>
              <a:ext uri="{FF2B5EF4-FFF2-40B4-BE49-F238E27FC236}">
                <a16:creationId xmlns:a16="http://schemas.microsoft.com/office/drawing/2014/main" id="{5D441DFE-CDC8-47D6-A2D7-57E8C798E5B8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EF8A6961-C44E-473A-9E17-87F2CFBA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B15DEA6-8998-4EAA-82F4-C09C0CFD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05C5C61-0442-429E-8399-03059195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0E336-A71E-43EE-9279-0D14B43642D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86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>
            <a:extLst>
              <a:ext uri="{FF2B5EF4-FFF2-40B4-BE49-F238E27FC236}">
                <a16:creationId xmlns:a16="http://schemas.microsoft.com/office/drawing/2014/main" id="{CBDE2A4E-C4E9-4FEB-B7A4-A8DACF5216FE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6569572-99FE-4134-8380-AEA9F436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BE4624E-D1E8-4BF2-8AC3-71FE4647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E933756-B537-42E9-9072-0424AEC6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308F8-FE11-4B64-BFB2-F980A05968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57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7944234F-30FF-446F-A8D5-3D61FCAA4BAB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9CCA39C3-594D-4D5D-BAA2-8D39387F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7ED37602-D5CC-42EE-945E-34DD395E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12B91D4-002C-4FAB-95BF-CD363DA7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A6EA8-C216-4C96-85B7-889C1D59D8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33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48C3ACF6-83F5-4E83-8DA3-B18D43FDBBE2}"/>
              </a:ext>
            </a:extLst>
          </p:cNvPr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F170BAD-AF19-416A-B912-D763E91F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C6CD9AE-0F9D-44B9-9668-1B4A7B5B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AAB238C-4C4B-4BED-9382-EC9776F21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F29BA-176C-4A58-B29F-94B576E068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40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>
            <a:extLst>
              <a:ext uri="{FF2B5EF4-FFF2-40B4-BE49-F238E27FC236}">
                <a16:creationId xmlns:a16="http://schemas.microsoft.com/office/drawing/2014/main" id="{E3BB6453-803E-486A-87F7-F42E3812CEDB}"/>
              </a:ext>
            </a:extLst>
          </p:cNvPr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>
              <a:extLst>
                <a:ext uri="{FF2B5EF4-FFF2-40B4-BE49-F238E27FC236}">
                  <a16:creationId xmlns:a16="http://schemas.microsoft.com/office/drawing/2014/main" id="{F7E3CA9E-4F60-4652-8209-0D6BEB08E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7" name="Freeform 12">
              <a:extLst>
                <a:ext uri="{FF2B5EF4-FFF2-40B4-BE49-F238E27FC236}">
                  <a16:creationId xmlns:a16="http://schemas.microsoft.com/office/drawing/2014/main" id="{AB93A59E-D0BF-44FF-BB66-7E8682063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8" name="Freeform 13">
              <a:extLst>
                <a:ext uri="{FF2B5EF4-FFF2-40B4-BE49-F238E27FC236}">
                  <a16:creationId xmlns:a16="http://schemas.microsoft.com/office/drawing/2014/main" id="{F761EB59-9C60-4C2A-966C-BAD7A70FC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9" name="Freeform 14">
              <a:extLst>
                <a:ext uri="{FF2B5EF4-FFF2-40B4-BE49-F238E27FC236}">
                  <a16:creationId xmlns:a16="http://schemas.microsoft.com/office/drawing/2014/main" id="{D0B5A0DF-4157-4FE0-862B-0AB174790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0" name="Freeform 15">
              <a:extLst>
                <a:ext uri="{FF2B5EF4-FFF2-40B4-BE49-F238E27FC236}">
                  <a16:creationId xmlns:a16="http://schemas.microsoft.com/office/drawing/2014/main" id="{8AEF4807-6A81-496B-B784-E43E40310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1" name="Freeform 16">
              <a:extLst>
                <a:ext uri="{FF2B5EF4-FFF2-40B4-BE49-F238E27FC236}">
                  <a16:creationId xmlns:a16="http://schemas.microsoft.com/office/drawing/2014/main" id="{74F5812A-99F4-4D62-8FE0-74D0A4DC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2" name="Freeform 17">
              <a:extLst>
                <a:ext uri="{FF2B5EF4-FFF2-40B4-BE49-F238E27FC236}">
                  <a16:creationId xmlns:a16="http://schemas.microsoft.com/office/drawing/2014/main" id="{B42A89B8-DED2-43DB-99A7-D50D5F76B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3" name="Freeform 18">
              <a:extLst>
                <a:ext uri="{FF2B5EF4-FFF2-40B4-BE49-F238E27FC236}">
                  <a16:creationId xmlns:a16="http://schemas.microsoft.com/office/drawing/2014/main" id="{D721C5E0-7AB5-43A9-AAA8-1957A31BD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4" name="Freeform 19">
              <a:extLst>
                <a:ext uri="{FF2B5EF4-FFF2-40B4-BE49-F238E27FC236}">
                  <a16:creationId xmlns:a16="http://schemas.microsoft.com/office/drawing/2014/main" id="{DDDACD31-7813-4429-AA02-38FDB23DD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5" name="Freeform 20">
              <a:extLst>
                <a:ext uri="{FF2B5EF4-FFF2-40B4-BE49-F238E27FC236}">
                  <a16:creationId xmlns:a16="http://schemas.microsoft.com/office/drawing/2014/main" id="{F10F2FB7-4237-4586-B00D-C0F6E5364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6" name="Freeform 21">
              <a:extLst>
                <a:ext uri="{FF2B5EF4-FFF2-40B4-BE49-F238E27FC236}">
                  <a16:creationId xmlns:a16="http://schemas.microsoft.com/office/drawing/2014/main" id="{11C87984-297D-4130-B824-B691B6621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7" name="Freeform 22">
              <a:extLst>
                <a:ext uri="{FF2B5EF4-FFF2-40B4-BE49-F238E27FC236}">
                  <a16:creationId xmlns:a16="http://schemas.microsoft.com/office/drawing/2014/main" id="{72B87408-74EC-4091-A82D-19F758A5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27" name="Group 48">
            <a:extLst>
              <a:ext uri="{FF2B5EF4-FFF2-40B4-BE49-F238E27FC236}">
                <a16:creationId xmlns:a16="http://schemas.microsoft.com/office/drawing/2014/main" id="{71C10362-C192-4B91-81C1-41A42F730F89}"/>
              </a:ext>
            </a:extLst>
          </p:cNvPr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5717"/>
            <a:chExt cx="1952625" cy="5678034"/>
          </a:xfrm>
        </p:grpSpPr>
        <p:sp>
          <p:nvSpPr>
            <p:cNvPr id="1034" name="Freeform 27">
              <a:extLst>
                <a:ext uri="{FF2B5EF4-FFF2-40B4-BE49-F238E27FC236}">
                  <a16:creationId xmlns:a16="http://schemas.microsoft.com/office/drawing/2014/main" id="{07A79D54-3094-43A4-934A-666EECF29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5" name="Freeform 28">
              <a:extLst>
                <a:ext uri="{FF2B5EF4-FFF2-40B4-BE49-F238E27FC236}">
                  <a16:creationId xmlns:a16="http://schemas.microsoft.com/office/drawing/2014/main" id="{877C7132-6797-41A5-A7B8-2262F6BAD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6" name="Freeform 29">
              <a:extLst>
                <a:ext uri="{FF2B5EF4-FFF2-40B4-BE49-F238E27FC236}">
                  <a16:creationId xmlns:a16="http://schemas.microsoft.com/office/drawing/2014/main" id="{67E7D454-364E-4411-AB39-0486D6E54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7" name="Freeform 30">
              <a:extLst>
                <a:ext uri="{FF2B5EF4-FFF2-40B4-BE49-F238E27FC236}">
                  <a16:creationId xmlns:a16="http://schemas.microsoft.com/office/drawing/2014/main" id="{B0A17AF9-90B3-4D54-98E2-9440A3DF3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8" name="Freeform 31">
              <a:extLst>
                <a:ext uri="{FF2B5EF4-FFF2-40B4-BE49-F238E27FC236}">
                  <a16:creationId xmlns:a16="http://schemas.microsoft.com/office/drawing/2014/main" id="{5B7C4EBE-595C-4FDC-A98C-159366790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9" name="Freeform 32">
              <a:extLst>
                <a:ext uri="{FF2B5EF4-FFF2-40B4-BE49-F238E27FC236}">
                  <a16:creationId xmlns:a16="http://schemas.microsoft.com/office/drawing/2014/main" id="{7D692A54-9D5E-4EB0-B5A0-244C4BC53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0" name="Freeform 33">
              <a:extLst>
                <a:ext uri="{FF2B5EF4-FFF2-40B4-BE49-F238E27FC236}">
                  <a16:creationId xmlns:a16="http://schemas.microsoft.com/office/drawing/2014/main" id="{B983FB30-0EAF-4379-AFD0-369C917A7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1" name="Freeform 34">
              <a:extLst>
                <a:ext uri="{FF2B5EF4-FFF2-40B4-BE49-F238E27FC236}">
                  <a16:creationId xmlns:a16="http://schemas.microsoft.com/office/drawing/2014/main" id="{F581669E-1693-4D58-9EA7-077C84582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2" name="Freeform 35">
              <a:extLst>
                <a:ext uri="{FF2B5EF4-FFF2-40B4-BE49-F238E27FC236}">
                  <a16:creationId xmlns:a16="http://schemas.microsoft.com/office/drawing/2014/main" id="{B253CA19-3F24-49E7-B1AA-A180E8743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3" name="Freeform 36">
              <a:extLst>
                <a:ext uri="{FF2B5EF4-FFF2-40B4-BE49-F238E27FC236}">
                  <a16:creationId xmlns:a16="http://schemas.microsoft.com/office/drawing/2014/main" id="{46888484-1B60-4947-8579-8598EAB0A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4" name="Freeform 37">
              <a:extLst>
                <a:ext uri="{FF2B5EF4-FFF2-40B4-BE49-F238E27FC236}">
                  <a16:creationId xmlns:a16="http://schemas.microsoft.com/office/drawing/2014/main" id="{2C6617FE-E2FF-4C43-9F26-7E595D2EC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5" name="Freeform 38">
              <a:extLst>
                <a:ext uri="{FF2B5EF4-FFF2-40B4-BE49-F238E27FC236}">
                  <a16:creationId xmlns:a16="http://schemas.microsoft.com/office/drawing/2014/main" id="{E74339E6-FB1B-4A29-AEE6-DB0D50BEB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F240269-05F2-4D99-81A3-D948CEA3E940}"/>
              </a:ext>
            </a:extLst>
          </p:cNvPr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>
            <a:extLst>
              <a:ext uri="{FF2B5EF4-FFF2-40B4-BE49-F238E27FC236}">
                <a16:creationId xmlns:a16="http://schemas.microsoft.com/office/drawing/2014/main" id="{A1BC07D5-E940-4110-B215-582F565BCC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30" name="Text Placeholder 2">
            <a:extLst>
              <a:ext uri="{FF2B5EF4-FFF2-40B4-BE49-F238E27FC236}">
                <a16:creationId xmlns:a16="http://schemas.microsoft.com/office/drawing/2014/main" id="{CDA6E2C6-0977-476B-B08A-97EE7AF52E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1CCC2-B9AB-4553-AB2A-8485C03D2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51CD7-7F85-4777-A26E-69D708D1E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B57CD-8081-4011-A84C-035F83D3B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2000" smtClean="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F716936F-69D9-4AE9-AF3A-58B9EAB8AA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C1805B8-E86F-4B82-8846-57C29EBB7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684338"/>
            <a:ext cx="9142413" cy="6477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 b="1"/>
              <a:t>            Tecnologia da Informação (TI)</a:t>
            </a:r>
          </a:p>
        </p:txBody>
      </p:sp>
      <p:sp>
        <p:nvSpPr>
          <p:cNvPr id="20483" name="Espaço Reservado para Conteúdo 1">
            <a:extLst>
              <a:ext uri="{FF2B5EF4-FFF2-40B4-BE49-F238E27FC236}">
                <a16:creationId xmlns:a16="http://schemas.microsoft.com/office/drawing/2014/main" id="{5C384607-0546-40EC-B771-CC4C78886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endParaRPr lang="pt-BR" altLang="pt-BR"/>
          </a:p>
          <a:p>
            <a:endParaRPr lang="pt-BR" altLang="pt-BR"/>
          </a:p>
          <a:p>
            <a:r>
              <a:rPr lang="pt-BR" altLang="pt-BR" sz="3200"/>
              <a:t>Sistemas de Informações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818884FB-64FC-4138-A6E5-40CE39FE9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pt-BR" altLang="pt-BR"/>
              <a:t>Classificação dos Sistemas</a:t>
            </a:r>
          </a:p>
        </p:txBody>
      </p:sp>
      <p:pic>
        <p:nvPicPr>
          <p:cNvPr id="31747" name="Picture 5">
            <a:extLst>
              <a:ext uri="{FF2B5EF4-FFF2-40B4-BE49-F238E27FC236}">
                <a16:creationId xmlns:a16="http://schemas.microsoft.com/office/drawing/2014/main" id="{96F4979C-7B09-44C1-8205-49C662D14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12875"/>
            <a:ext cx="8424863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31D0A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EF40DADA-1F18-46CE-812A-B8B5DE6E5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pt-BR" altLang="pt-BR"/>
              <a:t>Classificação dos Sistemas</a:t>
            </a:r>
          </a:p>
        </p:txBody>
      </p:sp>
      <p:pic>
        <p:nvPicPr>
          <p:cNvPr id="32771" name="Picture 5">
            <a:extLst>
              <a:ext uri="{FF2B5EF4-FFF2-40B4-BE49-F238E27FC236}">
                <a16:creationId xmlns:a16="http://schemas.microsoft.com/office/drawing/2014/main" id="{6923144C-38FE-4E9E-B5C7-6EBC4803B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495425"/>
            <a:ext cx="69151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31D0A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:a16="http://schemas.microsoft.com/office/drawing/2014/main" id="{F1B31059-734A-41E8-914D-AC478FB29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pt-BR" altLang="pt-BR"/>
              <a:t>Classificação dos Sistemas</a:t>
            </a:r>
          </a:p>
        </p:txBody>
      </p:sp>
      <p:pic>
        <p:nvPicPr>
          <p:cNvPr id="33795" name="Picture 5">
            <a:extLst>
              <a:ext uri="{FF2B5EF4-FFF2-40B4-BE49-F238E27FC236}">
                <a16:creationId xmlns:a16="http://schemas.microsoft.com/office/drawing/2014/main" id="{9C32462E-D265-485C-8A69-68798973F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661035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31D0A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6B06F56-B44C-41B5-8606-4954AE55B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pt-BR" altLang="pt-BR"/>
              <a:t>Classificação dos Sistemas</a:t>
            </a:r>
          </a:p>
        </p:txBody>
      </p:sp>
      <p:pic>
        <p:nvPicPr>
          <p:cNvPr id="34819" name="Picture 3">
            <a:extLst>
              <a:ext uri="{FF2B5EF4-FFF2-40B4-BE49-F238E27FC236}">
                <a16:creationId xmlns:a16="http://schemas.microsoft.com/office/drawing/2014/main" id="{7926F3CC-2AC0-4130-89D5-1951708CC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341438"/>
            <a:ext cx="675322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31D0A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>
            <a:extLst>
              <a:ext uri="{FF2B5EF4-FFF2-40B4-BE49-F238E27FC236}">
                <a16:creationId xmlns:a16="http://schemas.microsoft.com/office/drawing/2014/main" id="{9C757E68-FCEF-4C43-AC08-7C77740A4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pt-BR" altLang="pt-BR"/>
              <a:t>Classificação dos Sistemas</a:t>
            </a:r>
          </a:p>
        </p:txBody>
      </p:sp>
      <p:pic>
        <p:nvPicPr>
          <p:cNvPr id="35843" name="Picture 5">
            <a:extLst>
              <a:ext uri="{FF2B5EF4-FFF2-40B4-BE49-F238E27FC236}">
                <a16:creationId xmlns:a16="http://schemas.microsoft.com/office/drawing/2014/main" id="{2EB8A490-C002-43E7-835C-0B6536081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555750"/>
            <a:ext cx="690562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31D0A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>
            <a:extLst>
              <a:ext uri="{FF2B5EF4-FFF2-40B4-BE49-F238E27FC236}">
                <a16:creationId xmlns:a16="http://schemas.microsoft.com/office/drawing/2014/main" id="{26B3350E-BAD0-4665-AFF0-F33D74C68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pt-BR" altLang="pt-BR"/>
              <a:t>Classificação dos Sistemas</a:t>
            </a:r>
          </a:p>
        </p:txBody>
      </p:sp>
      <p:pic>
        <p:nvPicPr>
          <p:cNvPr id="36867" name="Picture 5">
            <a:extLst>
              <a:ext uri="{FF2B5EF4-FFF2-40B4-BE49-F238E27FC236}">
                <a16:creationId xmlns:a16="http://schemas.microsoft.com/office/drawing/2014/main" id="{CD139B7A-2C74-41E2-814A-2E2B0394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1693863"/>
            <a:ext cx="66294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31D0A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>
            <a:extLst>
              <a:ext uri="{FF2B5EF4-FFF2-40B4-BE49-F238E27FC236}">
                <a16:creationId xmlns:a16="http://schemas.microsoft.com/office/drawing/2014/main" id="{9AB6EA89-F4EF-4390-96DA-419347658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4000">
                <a:solidFill>
                  <a:schemeClr val="tx1">
                    <a:lumMod val="85000"/>
                    <a:lumOff val="15000"/>
                  </a:schemeClr>
                </a:solidFill>
              </a:rPr>
              <a:t>Visão Simplificada dos Sistemas</a:t>
            </a:r>
          </a:p>
        </p:txBody>
      </p:sp>
      <p:pic>
        <p:nvPicPr>
          <p:cNvPr id="37891" name="Picture 5">
            <a:extLst>
              <a:ext uri="{FF2B5EF4-FFF2-40B4-BE49-F238E27FC236}">
                <a16:creationId xmlns:a16="http://schemas.microsoft.com/office/drawing/2014/main" id="{12972D41-9D19-4482-88B5-1FE78381B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268413"/>
            <a:ext cx="6481763" cy="436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31D0A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>
            <a:extLst>
              <a:ext uri="{FF2B5EF4-FFF2-40B4-BE49-F238E27FC236}">
                <a16:creationId xmlns:a16="http://schemas.microsoft.com/office/drawing/2014/main" id="{6AB7FC24-7653-4716-80B4-96A1E11A4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pt-BR" altLang="pt-BR"/>
              <a:t>Correlação entre os Sistemas</a:t>
            </a:r>
          </a:p>
        </p:txBody>
      </p:sp>
      <p:pic>
        <p:nvPicPr>
          <p:cNvPr id="38915" name="Picture 7">
            <a:extLst>
              <a:ext uri="{FF2B5EF4-FFF2-40B4-BE49-F238E27FC236}">
                <a16:creationId xmlns:a16="http://schemas.microsoft.com/office/drawing/2014/main" id="{D8F380AA-163A-4A6B-970C-DE2E0B1AD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2024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A5B72EA-0CCE-4867-A3C2-B7798D9C2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424863" cy="1371600"/>
          </a:xfrm>
        </p:spPr>
        <p:txBody>
          <a:bodyPr/>
          <a:lstStyle/>
          <a:p>
            <a:r>
              <a:rPr lang="pt-BR" altLang="pt-BR"/>
              <a:t>Visão Tradicional da Integração de Sistemas</a:t>
            </a:r>
          </a:p>
        </p:txBody>
      </p:sp>
      <p:pic>
        <p:nvPicPr>
          <p:cNvPr id="39939" name="Picture 3" descr="laudon+f02-16">
            <a:extLst>
              <a:ext uri="{FF2B5EF4-FFF2-40B4-BE49-F238E27FC236}">
                <a16:creationId xmlns:a16="http://schemas.microsoft.com/office/drawing/2014/main" id="{FC172CB0-9A99-47EE-861B-C1E5A456DC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989138"/>
            <a:ext cx="7993062" cy="33893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430A579-7024-4636-A357-17306D5DD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476250"/>
            <a:ext cx="7643812" cy="1371600"/>
          </a:xfrm>
        </p:spPr>
        <p:txBody>
          <a:bodyPr/>
          <a:lstStyle/>
          <a:p>
            <a:r>
              <a:rPr lang="pt-BR" altLang="pt-BR" sz="4000"/>
              <a:t>Visão Moderna da Integração de Sistemas</a:t>
            </a:r>
            <a:endParaRPr lang="pt-BR" altLang="pt-BR"/>
          </a:p>
        </p:txBody>
      </p:sp>
      <p:pic>
        <p:nvPicPr>
          <p:cNvPr id="40963" name="Picture 3" descr="laudon+f02-17">
            <a:extLst>
              <a:ext uri="{FF2B5EF4-FFF2-40B4-BE49-F238E27FC236}">
                <a16:creationId xmlns:a16="http://schemas.microsoft.com/office/drawing/2014/main" id="{75CA1232-5C65-434C-AB23-3FB49DAAC4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9725" y="2959100"/>
            <a:ext cx="4718050" cy="21272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79E17F5-EF4C-4016-9812-FBCC987E72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pt-BR"/>
              <a:t>Organização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9B0206D-B547-4C00-8D81-7DF7F2FC34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31188" cy="28749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/>
          <a:p>
            <a:pPr marL="339725" indent="-339725">
              <a:lnSpc>
                <a:spcPct val="90000"/>
              </a:lnSpc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b="1"/>
              <a:t>Parte 1:</a:t>
            </a:r>
          </a:p>
          <a:p>
            <a:pPr marL="739775" lvl="1" indent="-282575">
              <a:lnSpc>
                <a:spcPct val="90000"/>
              </a:lnSpc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/>
              <a:t>A necessidade de Tecnologia</a:t>
            </a:r>
          </a:p>
          <a:p>
            <a:pPr marL="339725" indent="-339725">
              <a:lnSpc>
                <a:spcPct val="90000"/>
              </a:lnSpc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b="1"/>
              <a:t>Parte 2:</a:t>
            </a:r>
          </a:p>
          <a:p>
            <a:pPr marL="739775" lvl="1" indent="-282575">
              <a:lnSpc>
                <a:spcPct val="90000"/>
              </a:lnSpc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/>
              <a:t>O uso de Tecnologia</a:t>
            </a:r>
          </a:p>
          <a:p>
            <a:pPr marL="339725" indent="-339725">
              <a:lnSpc>
                <a:spcPct val="90000"/>
              </a:lnSpc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b="1"/>
              <a:t>Parte 3:</a:t>
            </a:r>
          </a:p>
          <a:p>
            <a:pPr marL="739775" lvl="1" indent="-282575">
              <a:lnSpc>
                <a:spcPct val="90000"/>
              </a:lnSpc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/>
              <a:t>Funções dos TI</a:t>
            </a:r>
          </a:p>
          <a:p>
            <a:pPr marL="339725" indent="-339725">
              <a:lnSpc>
                <a:spcPct val="90000"/>
              </a:lnSpc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 b="1"/>
              <a:t>Parte 4:</a:t>
            </a:r>
          </a:p>
          <a:p>
            <a:pPr marL="739775" lvl="1" indent="-282575">
              <a:lnSpc>
                <a:spcPct val="90000"/>
              </a:lnSpc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altLang="pt-BR"/>
              <a:t>Tendências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>
            <a:extLst>
              <a:ext uri="{FF2B5EF4-FFF2-40B4-BE49-F238E27FC236}">
                <a16:creationId xmlns:a16="http://schemas.microsoft.com/office/drawing/2014/main" id="{B21C6EA8-1D4D-47BA-A228-943421DE5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pt-BR" altLang="pt-BR"/>
              <a:t>Desafios dos Sistemas!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8D10E59-1CD2-41FC-8BAE-2C821AE3E9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r>
              <a:rPr lang="pt-BR" altLang="pt-BR"/>
              <a:t>Mas...</a:t>
            </a:r>
          </a:p>
          <a:p>
            <a:endParaRPr lang="pt-BR" altLang="pt-BR"/>
          </a:p>
          <a:p>
            <a:r>
              <a:rPr lang="pt-BR" altLang="pt-BR"/>
              <a:t>Quais são os desafios para os Sistemas de Informação?</a:t>
            </a:r>
          </a:p>
          <a:p>
            <a:endParaRPr lang="pt-BR" altLang="pt-BR"/>
          </a:p>
          <a:p>
            <a:r>
              <a:rPr lang="pt-BR" altLang="pt-BR"/>
              <a:t>Existem 5 principais desafios...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>
            <a:extLst>
              <a:ext uri="{FF2B5EF4-FFF2-40B4-BE49-F238E27FC236}">
                <a16:creationId xmlns:a16="http://schemas.microsoft.com/office/drawing/2014/main" id="{08272B28-20CE-4220-89D3-9ED2C8A71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>
                <a:solidFill>
                  <a:srgbClr val="CC0000"/>
                </a:solidFill>
              </a:rPr>
              <a:t>1.</a:t>
            </a:r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4000">
                <a:solidFill>
                  <a:srgbClr val="CC0000"/>
                </a:solidFill>
              </a:rPr>
              <a:t>O Desafio dos Negócios Estratégicos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C95B0C2C-356C-4CAF-B07D-BCC6C71663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endParaRPr lang="pt-BR" altLang="pt-BR"/>
          </a:p>
          <a:p>
            <a:r>
              <a:rPr lang="pt-BR" altLang="pt-BR"/>
              <a:t>Como os negócios podem usar a tecnologia da informação para projetar organizações mais competitivas e eficientes?</a:t>
            </a:r>
          </a:p>
        </p:txBody>
      </p:sp>
    </p:spTree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>
            <a:extLst>
              <a:ext uri="{FF2B5EF4-FFF2-40B4-BE49-F238E27FC236}">
                <a16:creationId xmlns:a16="http://schemas.microsoft.com/office/drawing/2014/main" id="{0FA0B803-374F-4EA0-824F-AE6CF3538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>
                <a:solidFill>
                  <a:srgbClr val="CC0000"/>
                </a:solidFill>
              </a:rPr>
              <a:t>1.</a:t>
            </a:r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4000">
                <a:solidFill>
                  <a:srgbClr val="CC0000"/>
                </a:solidFill>
              </a:rPr>
              <a:t>O Desafio dos Negócios Estratégicos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4DCC1E74-5FC4-4EC4-868D-0DF537E57A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pPr lvl="1"/>
            <a:r>
              <a:rPr lang="pt-BR" altLang="pt-BR">
                <a:solidFill>
                  <a:schemeClr val="accent2"/>
                </a:solidFill>
              </a:rPr>
              <a:t>As organizações precisam repensar a maneira como projetam, produzem e vendem bens e serviços</a:t>
            </a:r>
          </a:p>
          <a:p>
            <a:pPr lvl="1"/>
            <a:endParaRPr lang="pt-BR" altLang="pt-BR">
              <a:solidFill>
                <a:schemeClr val="accent2"/>
              </a:solidFill>
            </a:endParaRPr>
          </a:p>
          <a:p>
            <a:pPr lvl="1"/>
            <a:r>
              <a:rPr lang="pt-BR" altLang="pt-BR">
                <a:solidFill>
                  <a:schemeClr val="accent2"/>
                </a:solidFill>
              </a:rPr>
              <a:t>É preciso usar a tecnologia da informação para simplificar e coordenar a comunicação, </a:t>
            </a:r>
          </a:p>
          <a:p>
            <a:pPr lvl="1"/>
            <a:endParaRPr lang="pt-BR" altLang="pt-BR">
              <a:solidFill>
                <a:schemeClr val="accent2"/>
              </a:solidFill>
            </a:endParaRPr>
          </a:p>
          <a:p>
            <a:pPr lvl="1"/>
            <a:r>
              <a:rPr lang="pt-BR" altLang="pt-BR">
                <a:solidFill>
                  <a:schemeClr val="accent2"/>
                </a:solidFill>
              </a:rPr>
              <a:t>Eliminar trabalho desnecessário  </a:t>
            </a:r>
          </a:p>
        </p:txBody>
      </p:sp>
    </p:spTree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>
            <a:extLst>
              <a:ext uri="{FF2B5EF4-FFF2-40B4-BE49-F238E27FC236}">
                <a16:creationId xmlns:a16="http://schemas.microsoft.com/office/drawing/2014/main" id="{9FA8F487-0884-4E54-9ABC-DE8A52C9E2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>
                <a:solidFill>
                  <a:srgbClr val="CC0000"/>
                </a:solidFill>
              </a:rPr>
              <a:t>2.</a:t>
            </a:r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4000">
                <a:solidFill>
                  <a:srgbClr val="CC0000"/>
                </a:solidFill>
              </a:rPr>
              <a:t>O Desafio da Globalização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653CCA9D-9C79-461F-BC7D-0ED09C5C46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endParaRPr lang="pt-BR" altLang="pt-BR"/>
          </a:p>
          <a:p>
            <a:r>
              <a:rPr lang="pt-BR" altLang="pt-BR"/>
              <a:t>Como as organizações podem se beneficiar da Tecnologia da Informação em um ambiente globalizado?</a:t>
            </a:r>
          </a:p>
        </p:txBody>
      </p:sp>
    </p:spTree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>
            <a:extLst>
              <a:ext uri="{FF2B5EF4-FFF2-40B4-BE49-F238E27FC236}">
                <a16:creationId xmlns:a16="http://schemas.microsoft.com/office/drawing/2014/main" id="{BD6C93F6-BB15-4017-B36C-B9B57A773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>
                <a:solidFill>
                  <a:srgbClr val="CC0000"/>
                </a:solidFill>
              </a:rPr>
              <a:t>2.</a:t>
            </a:r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4000">
                <a:solidFill>
                  <a:srgbClr val="CC0000"/>
                </a:solidFill>
              </a:rPr>
              <a:t>O Desafio da Globalização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0E2582A5-D893-4F25-9550-82ABFC69A5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pPr lvl="1"/>
            <a:r>
              <a:rPr lang="pt-BR" altLang="pt-BR">
                <a:solidFill>
                  <a:schemeClr val="accent2"/>
                </a:solidFill>
              </a:rPr>
              <a:t>A economia globalizada clama por sistemas de informação que possam apoiar a produção e venda de bens em diferentes países.</a:t>
            </a:r>
          </a:p>
          <a:p>
            <a:pPr lvl="1"/>
            <a:endParaRPr lang="en-US" altLang="pt-BR">
              <a:solidFill>
                <a:schemeClr val="accent2"/>
              </a:solidFill>
            </a:endParaRPr>
          </a:p>
          <a:p>
            <a:pPr lvl="1"/>
            <a:r>
              <a:rPr lang="en-US" altLang="pt-BR">
                <a:solidFill>
                  <a:schemeClr val="accent2"/>
                </a:solidFill>
              </a:rPr>
              <a:t>Devido as diferenças culturais, políticas  e de linguagem, devem ser desenvolvidos sistemas de informação multinacionais integrados</a:t>
            </a:r>
            <a:endParaRPr lang="en-US" altLang="pt-BR"/>
          </a:p>
        </p:txBody>
      </p:sp>
    </p:spTree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>
            <a:extLst>
              <a:ext uri="{FF2B5EF4-FFF2-40B4-BE49-F238E27FC236}">
                <a16:creationId xmlns:a16="http://schemas.microsoft.com/office/drawing/2014/main" id="{BA486600-0585-48AB-8AD2-DA86135A7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>
                <a:solidFill>
                  <a:srgbClr val="CC0000"/>
                </a:solidFill>
              </a:rPr>
              <a:t>3. </a:t>
            </a:r>
            <a:r>
              <a:rPr lang="pt-BR" sz="4000">
                <a:solidFill>
                  <a:srgbClr val="CC0000"/>
                </a:solidFill>
              </a:rPr>
              <a:t>O Desafio da Arquitetura de Informação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B32B584-A6A3-4FBC-8AC0-6058B2EC2E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endParaRPr lang="pt-BR" altLang="pt-BR"/>
          </a:p>
          <a:p>
            <a:r>
              <a:rPr lang="pt-BR" altLang="pt-BR"/>
              <a:t>Como as organizações podem desenvolver uma arquitetura de informação que apóie seus objetivos de negócio?</a:t>
            </a:r>
          </a:p>
        </p:txBody>
      </p:sp>
    </p:spTree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>
            <a:extLst>
              <a:ext uri="{FF2B5EF4-FFF2-40B4-BE49-F238E27FC236}">
                <a16:creationId xmlns:a16="http://schemas.microsoft.com/office/drawing/2014/main" id="{CE17EE7C-89F8-4CA8-AB0F-B2FB0E9D8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>
                <a:solidFill>
                  <a:srgbClr val="CC0000"/>
                </a:solidFill>
              </a:rPr>
              <a:t>3. </a:t>
            </a:r>
            <a:r>
              <a:rPr lang="pt-BR" sz="4000">
                <a:solidFill>
                  <a:srgbClr val="CC0000"/>
                </a:solidFill>
              </a:rPr>
              <a:t>O Desafio da Arquitetura de Informação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17995854-5C5E-46DC-BCB0-E26AE7709E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lvl="1"/>
            <a:endParaRPr lang="pt-BR" altLang="pt-BR">
              <a:solidFill>
                <a:schemeClr val="accent2"/>
              </a:solidFill>
            </a:endParaRPr>
          </a:p>
          <a:p>
            <a:pPr lvl="1"/>
            <a:r>
              <a:rPr lang="pt-BR" altLang="pt-BR">
                <a:solidFill>
                  <a:schemeClr val="accent2"/>
                </a:solidFill>
              </a:rPr>
              <a:t>A tecnologia serve de suporte, porém a organização precisa conhecer seus objetivos.</a:t>
            </a:r>
          </a:p>
          <a:p>
            <a:pPr lvl="1"/>
            <a:endParaRPr lang="pt-BR" altLang="pt-BR">
              <a:solidFill>
                <a:schemeClr val="accent2"/>
              </a:solidFill>
            </a:endParaRPr>
          </a:p>
          <a:p>
            <a:pPr lvl="1"/>
            <a:r>
              <a:rPr lang="pt-BR" altLang="pt-BR">
                <a:solidFill>
                  <a:schemeClr val="accent2"/>
                </a:solidFill>
              </a:rPr>
              <a:t>Muitas organizações tem problemas com:</a:t>
            </a:r>
          </a:p>
          <a:p>
            <a:pPr lvl="2"/>
            <a:r>
              <a:rPr lang="pt-BR" altLang="pt-BR">
                <a:solidFill>
                  <a:schemeClr val="accent2"/>
                </a:solidFill>
              </a:rPr>
              <a:t>Sistemas incompatíveis e isolados</a:t>
            </a:r>
          </a:p>
          <a:p>
            <a:pPr lvl="2"/>
            <a:r>
              <a:rPr lang="pt-BR" altLang="pt-BR">
                <a:solidFill>
                  <a:schemeClr val="accent2"/>
                </a:solidFill>
              </a:rPr>
              <a:t>Sistemas não aderentes</a:t>
            </a:r>
          </a:p>
          <a:p>
            <a:pPr lvl="2"/>
            <a:r>
              <a:rPr lang="pt-BR" altLang="pt-BR">
                <a:solidFill>
                  <a:schemeClr val="accent2"/>
                </a:solidFill>
              </a:rPr>
              <a:t>Sistemas antigos e obsoletos</a:t>
            </a:r>
          </a:p>
        </p:txBody>
      </p:sp>
    </p:spTree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id="{A00E6368-3718-4521-8A13-B499D13EE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altLang="pt-BR">
                <a:solidFill>
                  <a:srgbClr val="CC0000"/>
                </a:solidFill>
              </a:rPr>
              <a:t>4. O Desafio do Investimento em Sistemas de Informação</a:t>
            </a: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6216455B-0B22-4572-8DF8-B4C45D0E6A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endParaRPr lang="pt-BR" altLang="pt-BR"/>
          </a:p>
          <a:p>
            <a:r>
              <a:rPr lang="pt-BR" altLang="pt-BR"/>
              <a:t>Como as organizações podem determinar o valor do negócio de “</a:t>
            </a:r>
            <a:r>
              <a:rPr lang="pt-BR" altLang="pt-BR">
                <a:solidFill>
                  <a:srgbClr val="FF0000"/>
                </a:solidFill>
              </a:rPr>
              <a:t>Sistemas de Informação”</a:t>
            </a:r>
            <a:r>
              <a:rPr lang="pt-BR" altLang="pt-BR"/>
              <a:t>?</a:t>
            </a:r>
          </a:p>
        </p:txBody>
      </p:sp>
    </p:spTree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7B918CC4-6F19-4C5D-A39D-6E7C97665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altLang="pt-BR">
                <a:solidFill>
                  <a:srgbClr val="CC0000"/>
                </a:solidFill>
              </a:rPr>
              <a:t>4. O Desafio do Investimento em Sistemas de Informação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DE26239F-9F48-42E9-A1AC-80B34DFFA9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pPr lvl="1"/>
            <a:r>
              <a:rPr lang="pt-BR" altLang="pt-BR">
                <a:solidFill>
                  <a:schemeClr val="accent2"/>
                </a:solidFill>
              </a:rPr>
              <a:t>Uma coisa é usar a TI como ferramenta de suporte. Outra coisa é fazer dinheiro com ela!!!.</a:t>
            </a:r>
          </a:p>
          <a:p>
            <a:pPr lvl="1">
              <a:spcBef>
                <a:spcPct val="30000"/>
              </a:spcBef>
            </a:pPr>
            <a:endParaRPr lang="pt-BR" altLang="pt-BR">
              <a:solidFill>
                <a:schemeClr val="accent2"/>
              </a:solidFill>
            </a:endParaRPr>
          </a:p>
          <a:p>
            <a:pPr lvl="1">
              <a:spcBef>
                <a:spcPct val="30000"/>
              </a:spcBef>
            </a:pPr>
            <a:r>
              <a:rPr lang="pt-BR" altLang="pt-BR">
                <a:solidFill>
                  <a:schemeClr val="accent2"/>
                </a:solidFill>
              </a:rPr>
              <a:t>Talvez mais investimentos possam fazer a empresa ganhar mais dinheiro.</a:t>
            </a:r>
          </a:p>
          <a:p>
            <a:pPr lvl="1">
              <a:spcBef>
                <a:spcPct val="30000"/>
              </a:spcBef>
            </a:pPr>
            <a:endParaRPr lang="pt-BR" altLang="pt-BR">
              <a:solidFill>
                <a:schemeClr val="accent2"/>
              </a:solidFill>
            </a:endParaRPr>
          </a:p>
          <a:p>
            <a:pPr lvl="1">
              <a:spcBef>
                <a:spcPct val="30000"/>
              </a:spcBef>
            </a:pPr>
            <a:r>
              <a:rPr lang="pt-BR" altLang="pt-BR">
                <a:solidFill>
                  <a:schemeClr val="accent2"/>
                </a:solidFill>
              </a:rPr>
              <a:t>Tecnologia da Informação como setor estratégico.</a:t>
            </a:r>
            <a:endParaRPr lang="pt-BR" altLang="pt-BR"/>
          </a:p>
        </p:txBody>
      </p:sp>
    </p:spTree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>
            <a:extLst>
              <a:ext uri="{FF2B5EF4-FFF2-40B4-BE49-F238E27FC236}">
                <a16:creationId xmlns:a16="http://schemas.microsoft.com/office/drawing/2014/main" id="{4B642EEB-2280-4CA0-BC83-5F261F08A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altLang="pt-BR">
                <a:solidFill>
                  <a:srgbClr val="CC0000"/>
                </a:solidFill>
              </a:rPr>
              <a:t>5. O Desafio do Controle e da Responsabilidade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C29A7774-5053-4A94-9B77-A0C17601F5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endParaRPr lang="pt-BR" altLang="pt-BR"/>
          </a:p>
          <a:p>
            <a:r>
              <a:rPr lang="pt-BR" altLang="pt-BR"/>
              <a:t>Como as organizações podem ter certeza que seus Sistemas de Informação são usados de maneira responsável e ética?</a:t>
            </a:r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2AE6B0E-D07D-4A4A-A679-5E49E21B4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pt-BR" altLang="pt-BR" sz="3200" b="1"/>
              <a:t>A Informação nas Organizações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3CF62533-30A6-4BBB-9482-1BBBE90D59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1268413"/>
            <a:ext cx="6945313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>
            <a:extLst>
              <a:ext uri="{FF2B5EF4-FFF2-40B4-BE49-F238E27FC236}">
                <a16:creationId xmlns:a16="http://schemas.microsoft.com/office/drawing/2014/main" id="{6FD46E05-103C-427B-83A8-97B0FA431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altLang="pt-BR">
                <a:solidFill>
                  <a:srgbClr val="CC0000"/>
                </a:solidFill>
              </a:rPr>
              <a:t>5. O Desafio do Controle e da Responsabilidade</a:t>
            </a: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ECA1BF14-059B-4EFB-8E96-D3EAF04707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pPr lvl="1"/>
            <a:r>
              <a:rPr lang="pt-BR" altLang="pt-BR">
                <a:solidFill>
                  <a:schemeClr val="accent2"/>
                </a:solidFill>
              </a:rPr>
              <a:t>Os ativos de informação são de extrema importância.</a:t>
            </a:r>
          </a:p>
          <a:p>
            <a:pPr lvl="1">
              <a:spcBef>
                <a:spcPct val="30000"/>
              </a:spcBef>
            </a:pPr>
            <a:endParaRPr lang="pt-BR" altLang="pt-BR">
              <a:solidFill>
                <a:schemeClr val="accent2"/>
              </a:solidFill>
            </a:endParaRPr>
          </a:p>
          <a:p>
            <a:pPr lvl="1">
              <a:spcBef>
                <a:spcPct val="30000"/>
              </a:spcBef>
            </a:pPr>
            <a:r>
              <a:rPr lang="pt-BR" altLang="pt-BR">
                <a:solidFill>
                  <a:schemeClr val="accent2"/>
                </a:solidFill>
              </a:rPr>
              <a:t>A empresa deve garantir o bom uso, confidencialidade, integridade e disponibilidade.</a:t>
            </a:r>
          </a:p>
          <a:p>
            <a:pPr lvl="1">
              <a:spcBef>
                <a:spcPct val="30000"/>
              </a:spcBef>
            </a:pPr>
            <a:endParaRPr lang="pt-BR" altLang="pt-BR">
              <a:solidFill>
                <a:schemeClr val="accent2"/>
              </a:solidFill>
            </a:endParaRPr>
          </a:p>
          <a:p>
            <a:pPr lvl="1">
              <a:spcBef>
                <a:spcPct val="30000"/>
              </a:spcBef>
            </a:pPr>
            <a:r>
              <a:rPr lang="pt-BR" altLang="pt-BR">
                <a:solidFill>
                  <a:schemeClr val="accent2"/>
                </a:solidFill>
              </a:rPr>
              <a:t>Segurança da informação.</a:t>
            </a:r>
          </a:p>
        </p:txBody>
      </p:sp>
    </p:spTree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3EC94A5-9ACA-411E-918B-AF7FC7A8C9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22363" y="331788"/>
            <a:ext cx="7770812" cy="9366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31788" indent="-331788" defTabSz="449263">
              <a:lnSpc>
                <a:spcPct val="93000"/>
              </a:lnSpc>
              <a:spcBef>
                <a:spcPts val="800"/>
              </a:spcBef>
              <a:buClr>
                <a:srgbClr val="FC0128"/>
              </a:buClr>
              <a:buSzPct val="50000"/>
              <a:tabLst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pt-BR" sz="4800">
                <a:solidFill>
                  <a:schemeClr val="tx1"/>
                </a:solidFill>
              </a:rPr>
              <a:t>Alguns Tipos de Sistemas</a:t>
            </a:r>
          </a:p>
        </p:txBody>
      </p:sp>
      <p:pic>
        <p:nvPicPr>
          <p:cNvPr id="53251" name="Picture 3">
            <a:extLst>
              <a:ext uri="{FF2B5EF4-FFF2-40B4-BE49-F238E27FC236}">
                <a16:creationId xmlns:a16="http://schemas.microsoft.com/office/drawing/2014/main" id="{A6028F0B-99F5-44FF-B981-E7EE1A0B6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484313"/>
            <a:ext cx="3252788" cy="410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3388A9C-0030-490D-9CA1-D5386CE56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5950" cy="1144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/>
              <a:t>Existe uma infinidade…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2B06113-EAED-4C33-8495-34D9B0E83C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412875"/>
            <a:ext cx="8281987" cy="45370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566738" indent="-566738" defTabSz="449263">
              <a:lnSpc>
                <a:spcPct val="80000"/>
              </a:lnSpc>
              <a:spcBef>
                <a:spcPts val="475"/>
              </a:spcBef>
              <a:buFont typeface="Wingdings" panose="05000000000000000000" pitchFamily="2" charset="2"/>
              <a:buAutoNum type="arabicPeriod"/>
              <a:tabLst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n-GB" altLang="pt-BR" sz="2000"/>
              <a:t>Sistemas de Gestão Empresarial Integrada - </a:t>
            </a:r>
            <a:r>
              <a:rPr lang="en-GB" altLang="pt-BR" sz="2000">
                <a:solidFill>
                  <a:srgbClr val="FF0000"/>
                </a:solidFill>
              </a:rPr>
              <a:t>ERP</a:t>
            </a:r>
            <a:r>
              <a:rPr lang="en-GB" altLang="pt-BR" sz="2000"/>
              <a:t> (Enterprise Resource Planning)‏</a:t>
            </a:r>
          </a:p>
          <a:p>
            <a:pPr marL="566738" indent="-566738" defTabSz="449263">
              <a:lnSpc>
                <a:spcPct val="80000"/>
              </a:lnSpc>
              <a:spcBef>
                <a:spcPts val="475"/>
              </a:spcBef>
              <a:buFont typeface="Wingdings" panose="05000000000000000000" pitchFamily="2" charset="2"/>
              <a:buAutoNum type="arabicPeriod"/>
              <a:tabLst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n-GB" altLang="pt-BR" sz="2000"/>
              <a:t>Sistemas de Informações Gerenciais (</a:t>
            </a:r>
            <a:r>
              <a:rPr lang="en-GB" altLang="pt-BR" sz="2000">
                <a:solidFill>
                  <a:srgbClr val="FF0000"/>
                </a:solidFill>
              </a:rPr>
              <a:t>SIG’s</a:t>
            </a:r>
            <a:r>
              <a:rPr lang="en-GB" altLang="pt-BR" sz="2000"/>
              <a:t> - Management Information Systems)‏</a:t>
            </a:r>
          </a:p>
          <a:p>
            <a:pPr marL="566738" indent="-566738" defTabSz="449263">
              <a:lnSpc>
                <a:spcPct val="80000"/>
              </a:lnSpc>
              <a:spcBef>
                <a:spcPts val="475"/>
              </a:spcBef>
              <a:buFont typeface="Wingdings" panose="05000000000000000000" pitchFamily="2" charset="2"/>
              <a:buAutoNum type="arabicPeriod"/>
              <a:tabLst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n-GB" altLang="pt-BR" sz="2000"/>
          </a:p>
          <a:p>
            <a:pPr marL="566738" indent="-566738" defTabSz="449263">
              <a:lnSpc>
                <a:spcPct val="80000"/>
              </a:lnSpc>
              <a:spcBef>
                <a:spcPts val="475"/>
              </a:spcBef>
              <a:buFont typeface="Wingdings" panose="05000000000000000000" pitchFamily="2" charset="2"/>
              <a:buAutoNum type="arabicPeriod"/>
              <a:tabLst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n-GB" altLang="pt-BR" sz="2000"/>
              <a:t>Sistemas de Apoio à Decisão (</a:t>
            </a:r>
            <a:r>
              <a:rPr lang="en-GB" altLang="pt-BR" sz="2000">
                <a:solidFill>
                  <a:srgbClr val="FF0000"/>
                </a:solidFill>
              </a:rPr>
              <a:t>SAD’s</a:t>
            </a:r>
            <a:r>
              <a:rPr lang="en-GB" altLang="pt-BR" sz="2000"/>
              <a:t> – Decision Support Systems)‏</a:t>
            </a:r>
          </a:p>
          <a:p>
            <a:pPr marL="566738" indent="-566738" defTabSz="449263">
              <a:lnSpc>
                <a:spcPct val="80000"/>
              </a:lnSpc>
              <a:spcBef>
                <a:spcPts val="475"/>
              </a:spcBef>
              <a:buFont typeface="Wingdings" panose="05000000000000000000" pitchFamily="2" charset="2"/>
              <a:buAutoNum type="arabicPeriod"/>
              <a:tabLst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n-GB" altLang="pt-BR" sz="2000"/>
              <a:t>Sistemas Especialistas</a:t>
            </a:r>
          </a:p>
          <a:p>
            <a:pPr marL="566738" indent="-566738" defTabSz="449263">
              <a:lnSpc>
                <a:spcPct val="80000"/>
              </a:lnSpc>
              <a:spcBef>
                <a:spcPts val="475"/>
              </a:spcBef>
              <a:buFont typeface="Wingdings" panose="05000000000000000000" pitchFamily="2" charset="2"/>
              <a:buAutoNum type="arabicPeriod"/>
              <a:tabLst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n-GB" altLang="pt-BR" sz="2000"/>
          </a:p>
          <a:p>
            <a:pPr marL="566738" indent="-566738" defTabSz="449263">
              <a:lnSpc>
                <a:spcPct val="80000"/>
              </a:lnSpc>
              <a:spcBef>
                <a:spcPts val="475"/>
              </a:spcBef>
              <a:buFont typeface="Wingdings" panose="05000000000000000000" pitchFamily="2" charset="2"/>
              <a:buAutoNum type="arabicPeriod"/>
              <a:tabLst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n-GB" altLang="pt-BR" sz="2000"/>
              <a:t>Sistemas de </a:t>
            </a:r>
            <a:r>
              <a:rPr lang="en-GB" altLang="pt-BR" sz="2000">
                <a:solidFill>
                  <a:srgbClr val="FF0000"/>
                </a:solidFill>
              </a:rPr>
              <a:t>Workflow</a:t>
            </a:r>
          </a:p>
          <a:p>
            <a:pPr marL="566738" indent="-566738" defTabSz="449263">
              <a:lnSpc>
                <a:spcPct val="80000"/>
              </a:lnSpc>
              <a:spcBef>
                <a:spcPts val="475"/>
              </a:spcBef>
              <a:buFont typeface="Wingdings" panose="05000000000000000000" pitchFamily="2" charset="2"/>
              <a:buAutoNum type="arabicPeriod"/>
              <a:tabLst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n-GB" altLang="pt-BR" sz="2000"/>
              <a:t>Sistemas de </a:t>
            </a:r>
            <a:r>
              <a:rPr lang="en-GB" altLang="pt-BR" sz="2000">
                <a:solidFill>
                  <a:srgbClr val="FF0000"/>
                </a:solidFill>
              </a:rPr>
              <a:t>CRM</a:t>
            </a:r>
            <a:r>
              <a:rPr lang="en-GB" altLang="pt-BR" sz="2000"/>
              <a:t> (Customer Relationship Management)‏</a:t>
            </a:r>
          </a:p>
          <a:p>
            <a:pPr marL="566738" indent="-566738" defTabSz="449263">
              <a:lnSpc>
                <a:spcPct val="80000"/>
              </a:lnSpc>
              <a:spcBef>
                <a:spcPts val="475"/>
              </a:spcBef>
              <a:buFont typeface="Wingdings" panose="05000000000000000000" pitchFamily="2" charset="2"/>
              <a:buAutoNum type="arabicPeriod"/>
              <a:tabLst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n-GB" altLang="pt-BR" sz="2000"/>
          </a:p>
          <a:p>
            <a:pPr marL="566738" indent="-566738" defTabSz="449263">
              <a:lnSpc>
                <a:spcPct val="80000"/>
              </a:lnSpc>
              <a:spcBef>
                <a:spcPts val="475"/>
              </a:spcBef>
              <a:buFont typeface="Wingdings" panose="05000000000000000000" pitchFamily="2" charset="2"/>
              <a:buAutoNum type="arabicPeriod"/>
              <a:tabLst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n-GB" altLang="pt-BR" sz="2000"/>
              <a:t>Sistemas de </a:t>
            </a:r>
            <a:r>
              <a:rPr lang="en-GB" altLang="pt-BR" sz="2000">
                <a:solidFill>
                  <a:srgbClr val="FF0000"/>
                </a:solidFill>
              </a:rPr>
              <a:t>Data Mining</a:t>
            </a:r>
            <a:r>
              <a:rPr lang="en-GB" altLang="pt-BR" sz="2000"/>
              <a:t> (Mineração de Dados ou Descoberta de Conhecimento)‏</a:t>
            </a:r>
          </a:p>
          <a:p>
            <a:pPr marL="566738" indent="-566738" defTabSz="449263">
              <a:lnSpc>
                <a:spcPct val="80000"/>
              </a:lnSpc>
              <a:spcBef>
                <a:spcPts val="475"/>
              </a:spcBef>
              <a:buFont typeface="Wingdings" panose="05000000000000000000" pitchFamily="2" charset="2"/>
              <a:buAutoNum type="arabicPeriod"/>
              <a:tabLst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n-GB" altLang="pt-BR" sz="2000"/>
              <a:t>Sistemas de Comércio Eletrônico </a:t>
            </a:r>
            <a:r>
              <a:rPr lang="en-GB" altLang="pt-BR" sz="2000">
                <a:solidFill>
                  <a:srgbClr val="FF0000"/>
                </a:solidFill>
              </a:rPr>
              <a:t>(e-commerce</a:t>
            </a:r>
            <a:r>
              <a:rPr lang="en-GB" altLang="pt-BR" sz="2000"/>
              <a:t>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550866D-4C67-4639-B634-8EA25BB5F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5950" cy="1144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/>
              <a:t>ERP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F8D1ABC-2FA3-4AE0-9CBF-137337978B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0113" y="1474788"/>
            <a:ext cx="7224712" cy="4114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568325" indent="-568325" defTabSz="449263">
              <a:lnSpc>
                <a:spcPct val="73000"/>
              </a:lnSpc>
              <a:tabLst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en-GB" altLang="pt-BR" sz="2800"/>
              <a:t>Unem os sistemas transacionais rotineiros.</a:t>
            </a:r>
          </a:p>
          <a:p>
            <a:pPr marL="568325" indent="-568325" defTabSz="449263">
              <a:lnSpc>
                <a:spcPct val="73000"/>
              </a:lnSpc>
              <a:tabLst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endParaRPr lang="en-GB" altLang="pt-BR" sz="2800"/>
          </a:p>
          <a:p>
            <a:pPr marL="568325" indent="-568325" defTabSz="449263">
              <a:lnSpc>
                <a:spcPct val="73000"/>
              </a:lnSpc>
              <a:tabLst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en-GB" altLang="pt-BR" sz="2800"/>
              <a:t>Integram os departamentos e agilizam processos.</a:t>
            </a:r>
          </a:p>
          <a:p>
            <a:pPr marL="568325" indent="-568325" defTabSz="449263">
              <a:lnSpc>
                <a:spcPct val="73000"/>
              </a:lnSpc>
              <a:tabLst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endParaRPr lang="en-GB" altLang="pt-BR" sz="2800"/>
          </a:p>
          <a:p>
            <a:pPr marL="568325" indent="-568325" defTabSz="449263">
              <a:lnSpc>
                <a:spcPct val="73000"/>
              </a:lnSpc>
              <a:tabLst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en-GB" altLang="pt-BR" sz="2800"/>
              <a:t>Ex.: </a:t>
            </a:r>
          </a:p>
          <a:p>
            <a:pPr marL="738188" lvl="1" indent="-280988" defTabSz="449263">
              <a:lnSpc>
                <a:spcPct val="73000"/>
              </a:lnSpc>
              <a:tabLst>
                <a:tab pos="676275" algn="l"/>
                <a:tab pos="1125538" algn="l"/>
                <a:tab pos="1574800" algn="l"/>
                <a:tab pos="2024063" algn="l"/>
                <a:tab pos="2473325" algn="l"/>
                <a:tab pos="2922588" algn="l"/>
                <a:tab pos="3371850" algn="l"/>
                <a:tab pos="3821113" algn="l"/>
                <a:tab pos="4270375" algn="l"/>
                <a:tab pos="4719638" algn="l"/>
                <a:tab pos="5168900" algn="l"/>
                <a:tab pos="5618163" algn="l"/>
                <a:tab pos="6067425" algn="l"/>
                <a:tab pos="6516688" algn="l"/>
                <a:tab pos="6965950" algn="l"/>
                <a:tab pos="7415213" algn="l"/>
                <a:tab pos="7864475" algn="l"/>
                <a:tab pos="8313738" algn="l"/>
                <a:tab pos="8763000" algn="l"/>
                <a:tab pos="9212263" algn="l"/>
              </a:tabLst>
            </a:pPr>
            <a:r>
              <a:rPr lang="en-GB" altLang="pt-BR" sz="2400"/>
              <a:t>Integração vendas, financeiro, produção, estoque e compras.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F978468C-6CF0-417E-BD0A-4193984964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5950" cy="1144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/>
              <a:t>SIG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8AC3FB28-2880-4155-B6EE-DD23175C9C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1550" y="1484313"/>
            <a:ext cx="7224713" cy="41497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rtlCol="0">
            <a:normAutofit fontScale="92500" lnSpcReduction="10000"/>
          </a:bodyPr>
          <a:lstStyle/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sz="2600">
                <a:solidFill>
                  <a:schemeClr val="tx1">
                    <a:lumMod val="75000"/>
                    <a:lumOff val="25000"/>
                  </a:schemeClr>
                </a:solidFill>
              </a:rPr>
              <a:t>O objetivo de um SIG é fornecer informações para tomada de decisão gerencial.</a:t>
            </a: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endParaRPr lang="en-GB" sz="2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sz="2600">
                <a:solidFill>
                  <a:schemeClr val="tx1">
                    <a:lumMod val="75000"/>
                    <a:lumOff val="25000"/>
                  </a:schemeClr>
                </a:solidFill>
              </a:rPr>
              <a:t>O SIG procura pela informação nos sistemas transacionais.</a:t>
            </a: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endParaRPr lang="en-GB" sz="2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sz="2600">
                <a:solidFill>
                  <a:schemeClr val="tx1">
                    <a:lumMod val="75000"/>
                    <a:lumOff val="25000"/>
                  </a:schemeClr>
                </a:solidFill>
              </a:rPr>
              <a:t>Gera relatórios, consultas, planilhas e gráficos.</a:t>
            </a: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endParaRPr lang="en-GB" sz="2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sz="2600">
                <a:solidFill>
                  <a:schemeClr val="tx1">
                    <a:lumMod val="75000"/>
                    <a:lumOff val="25000"/>
                  </a:schemeClr>
                </a:solidFill>
              </a:rPr>
              <a:t>Ex.: Cubo de decisão.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F6B441CC-1D75-4D3E-A9F4-0AE23C97E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5950" cy="1144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/>
              <a:t>SAD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F7A91D1-ED76-41B2-8528-555B7C2200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484313"/>
            <a:ext cx="7224712" cy="4114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pt-BR" sz="2800"/>
              <a:t>Um SAD recebe como entrada alternativas para solução de um problema </a:t>
            </a:r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pt-BR" sz="2800"/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pt-BR" sz="2800"/>
              <a:t>E devolve as conseqüências para cada alternativa. </a:t>
            </a:r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pt-BR" sz="2800"/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pt-BR" sz="2800"/>
              <a:t>Assim o administrador pode avaliar qual é a melhor alternativa.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3F328842-6E29-450C-93B7-FF96782858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5950" cy="1144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/>
              <a:t>SAD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4447867-912A-443A-BB55-D7EF5AB9DE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484313"/>
            <a:ext cx="7920037" cy="4043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pt-BR" sz="2800"/>
              <a:t>O SAD não decide qual é a melhor decisão, nem indica que alternativas existem.</a:t>
            </a:r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pt-BR" sz="2800"/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pt-BR" sz="2800"/>
              <a:t>A diferença para o SIG é que um SAD é interativo.</a:t>
            </a:r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pt-BR" sz="2800"/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pt-BR" sz="2800"/>
              <a:t>Ex.: projeção e regressão de vendas, faturamento, etc.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35F7D05C-A429-42B6-84C6-89284D35F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5950" cy="1144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/>
              <a:t>Sistemas Especialistas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5B71F293-92C4-4B31-AB7A-B97C816149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416050"/>
            <a:ext cx="8137525" cy="4749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pt-BR" sz="2700"/>
              <a:t>Objetivo é tomar decisões.</a:t>
            </a:r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pt-BR" sz="2700"/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pt-BR" sz="2700"/>
              <a:t>O sistema é treinado por um especialista, a partir de casos.</a:t>
            </a:r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pt-BR" sz="2700"/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pt-BR" sz="2500"/>
              <a:t>É apresentado um novo caso ao sistema.</a:t>
            </a:r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pt-BR" sz="2500"/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pt-BR" sz="2500"/>
              <a:t>Ele decide que ação o especialista tomaria, com base nos casos anteriores.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9442B68-271D-4F05-83F0-79E25446A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5950" cy="1144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/>
              <a:t>Workflow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5244E45F-43BE-448D-BBDE-15EED2A447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268413"/>
            <a:ext cx="8064500" cy="489743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rtlCol="0">
            <a:normAutofit fontScale="92500" lnSpcReduction="10000"/>
          </a:bodyPr>
          <a:lstStyle/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sz="2500">
                <a:solidFill>
                  <a:schemeClr val="tx1">
                    <a:lumMod val="75000"/>
                    <a:lumOff val="25000"/>
                  </a:schemeClr>
                </a:solidFill>
              </a:rPr>
              <a:t>Permite o planejamento e controle do fluxo de trabalho.</a:t>
            </a: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endParaRPr lang="en-GB" sz="2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sz="2500">
                <a:solidFill>
                  <a:schemeClr val="tx1">
                    <a:lumMod val="75000"/>
                    <a:lumOff val="25000"/>
                  </a:schemeClr>
                </a:solidFill>
              </a:rPr>
              <a:t>Faz o roteamento automático de documentos.</a:t>
            </a: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endParaRPr lang="en-GB" sz="2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sz="2500">
                <a:solidFill>
                  <a:schemeClr val="tx1">
                    <a:lumMod val="75000"/>
                    <a:lumOff val="25000"/>
                  </a:schemeClr>
                </a:solidFill>
              </a:rPr>
              <a:t>Elimina demoras, perdas e esquecimentos.</a:t>
            </a: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endParaRPr lang="en-GB" sz="2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sz="2500">
                <a:solidFill>
                  <a:schemeClr val="tx1">
                    <a:lumMod val="75000"/>
                    <a:lumOff val="25000"/>
                  </a:schemeClr>
                </a:solidFill>
              </a:rPr>
              <a:t>Melhora a gestão dos documentos.</a:t>
            </a: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endParaRPr lang="en-GB" sz="2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sz="2500">
                <a:solidFill>
                  <a:schemeClr val="tx1">
                    <a:lumMod val="75000"/>
                    <a:lumOff val="25000"/>
                  </a:schemeClr>
                </a:solidFill>
              </a:rPr>
              <a:t>Permite alertas, rastreamento, tempo de uso etc.</a:t>
            </a: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endParaRPr lang="en-GB" sz="2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sz="2500">
                <a:solidFill>
                  <a:schemeClr val="tx1">
                    <a:lumMod val="75000"/>
                    <a:lumOff val="25000"/>
                  </a:schemeClr>
                </a:solidFill>
              </a:rPr>
              <a:t>Ex.: Gerenciamento de Tarefas</a:t>
            </a:r>
            <a:r>
              <a:rPr lang="en-GB" sz="19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F1CA87BD-E382-4657-8384-D44426BBA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5950" cy="1144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/>
              <a:t>CRM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EFAEE23-B001-4317-B496-E9830581CE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0113" y="1268413"/>
            <a:ext cx="7224712" cy="48006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pt-BR" sz="2500"/>
              <a:t>Objetivo é armazenar informações sobre clientes.</a:t>
            </a:r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pt-BR" sz="2500"/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pt-BR" sz="2500"/>
              <a:t>Essas ferramentas compreendem sistemas informatizados e principalmente uma mudança de atitude corporativa.</a:t>
            </a:r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pt-BR" sz="2500"/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pt-BR" sz="2500"/>
              <a:t>Visa criar e manter um bom relacionamento com seus clientes.</a:t>
            </a:r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pt-BR" sz="2500"/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pt-BR" sz="2500"/>
              <a:t>Ex.: Sugar CRM.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2639767E-EC28-4CB8-8929-A1FB4576D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pt-BR" altLang="pt-BR" b="1"/>
              <a:t>A Informação nas Organizações</a:t>
            </a:r>
          </a:p>
        </p:txBody>
      </p:sp>
      <p:pic>
        <p:nvPicPr>
          <p:cNvPr id="25603" name="Picture 6">
            <a:extLst>
              <a:ext uri="{FF2B5EF4-FFF2-40B4-BE49-F238E27FC236}">
                <a16:creationId xmlns:a16="http://schemas.microsoft.com/office/drawing/2014/main" id="{5CE02AD3-9CAB-4011-BB20-1C12A9509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400175"/>
            <a:ext cx="73628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31D0A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D5E3C89C-F7F0-43F9-AD5B-0F8030940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5950" cy="1144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/>
              <a:t>Data Mining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E6FB0F9C-703A-445A-A269-0FAC33144C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341438"/>
            <a:ext cx="7669212" cy="4114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rtlCol="0">
            <a:normAutofit fontScale="92500" lnSpcReduction="20000"/>
          </a:bodyPr>
          <a:lstStyle/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sz="3000">
                <a:solidFill>
                  <a:schemeClr val="tx1">
                    <a:lumMod val="75000"/>
                    <a:lumOff val="25000"/>
                  </a:schemeClr>
                </a:solidFill>
              </a:rPr>
              <a:t>Objetivo é encontrar padrões implícitos em bancos dados.</a:t>
            </a: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endParaRPr lang="en-GB" sz="3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sz="3000">
                <a:solidFill>
                  <a:schemeClr val="tx1">
                    <a:lumMod val="75000"/>
                    <a:lumOff val="25000"/>
                  </a:schemeClr>
                </a:solidFill>
              </a:rPr>
              <a:t>Geralmente usa técnicas estatísticas.</a:t>
            </a: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endParaRPr lang="en-GB" sz="3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sz="3000">
                <a:solidFill>
                  <a:schemeClr val="tx1">
                    <a:lumMod val="75000"/>
                    <a:lumOff val="25000"/>
                  </a:schemeClr>
                </a:solidFill>
              </a:rPr>
              <a:t>Busca regras de associação ou sequências temporais.</a:t>
            </a: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endParaRPr lang="en-GB" sz="3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38138" indent="-338138" defTabSz="449263" fontAlgn="auto">
              <a:lnSpc>
                <a:spcPct val="87000"/>
              </a:lnSpc>
              <a:spcAft>
                <a:spcPts val="0"/>
              </a:spcAft>
              <a:buFont typeface="Wingdings 3" charset="2"/>
              <a:buChar char="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sz="3000">
                <a:solidFill>
                  <a:schemeClr val="tx1">
                    <a:lumMod val="75000"/>
                    <a:lumOff val="25000"/>
                  </a:schemeClr>
                </a:solidFill>
              </a:rPr>
              <a:t>Ex.: ocorrências anuais e relação entre produtos.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252A405E-8660-465D-B6F3-957BC5222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5950" cy="1144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defTabSz="449263"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/>
              <a:t>E-commerce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2FB6E2E7-04EE-42BD-9941-0C525D80E2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412875"/>
            <a:ext cx="7848600" cy="4114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pt-BR"/>
              <a:t>Comércio pela web.</a:t>
            </a:r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pt-BR"/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pt-BR"/>
              <a:t>Business-to-Business (B2B): transações eletrônicas entre parceiros de negócio </a:t>
            </a:r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pt-BR"/>
          </a:p>
          <a:p>
            <a:pPr marL="338138" indent="-338138" defTabSz="449263">
              <a:lnSpc>
                <a:spcPct val="87000"/>
              </a:lnSpc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pt-BR"/>
              <a:t>Business-to-Consumer (B2C): que consiste na venda direta ao consumidor final.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A1BFAA2B-B7FD-4B43-B5C4-377FD90CB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5950" cy="1144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/>
          <a:p>
            <a:pPr defTabSz="449263">
              <a:lnSpc>
                <a:spcPct val="93000"/>
              </a:lnSpc>
              <a:buClr>
                <a:srgbClr val="FFFFFF"/>
              </a:buClr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/>
              <a:t>Resumo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AC1749A-5824-4334-B709-CD745B7D9FF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65325"/>
            <a:ext cx="5526088" cy="405288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38138" indent="-338138" defTabSz="449263">
              <a:lnSpc>
                <a:spcPct val="90000"/>
              </a:lnSpc>
              <a:spcBef>
                <a:spcPts val="6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/>
              <a:t>A informação precisa ser organização</a:t>
            </a:r>
          </a:p>
          <a:p>
            <a:pPr marL="738188" lvl="1" indent="-280988" defTabSz="449263">
              <a:lnSpc>
                <a:spcPct val="90000"/>
              </a:lnSpc>
              <a:spcBef>
                <a:spcPts val="6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/>
              <a:t>nos diversos níveis.</a:t>
            </a:r>
          </a:p>
          <a:p>
            <a:pPr marL="338138" indent="-338138" defTabSz="449263">
              <a:lnSpc>
                <a:spcPct val="90000"/>
              </a:lnSpc>
              <a:spcBef>
                <a:spcPts val="6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BR"/>
          </a:p>
          <a:p>
            <a:pPr marL="338138" indent="-338138" defTabSz="449263">
              <a:lnSpc>
                <a:spcPct val="90000"/>
              </a:lnSpc>
              <a:spcBef>
                <a:spcPts val="6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/>
              <a:t>Existem várias classificações de sistemas</a:t>
            </a:r>
          </a:p>
          <a:p>
            <a:pPr marL="738188" lvl="1" indent="-280988" defTabSz="449263">
              <a:lnSpc>
                <a:spcPct val="90000"/>
              </a:lnSpc>
              <a:spcBef>
                <a:spcPts val="6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/>
              <a:t>Transacionais</a:t>
            </a:r>
          </a:p>
          <a:p>
            <a:pPr marL="738188" lvl="1" indent="-280988" defTabSz="449263">
              <a:lnSpc>
                <a:spcPct val="90000"/>
              </a:lnSpc>
              <a:spcBef>
                <a:spcPts val="6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/>
              <a:t>Gerenciais</a:t>
            </a:r>
          </a:p>
        </p:txBody>
      </p:sp>
      <p:pic>
        <p:nvPicPr>
          <p:cNvPr id="75780" name="Picture 4">
            <a:extLst>
              <a:ext uri="{FF2B5EF4-FFF2-40B4-BE49-F238E27FC236}">
                <a16:creationId xmlns:a16="http://schemas.microsoft.com/office/drawing/2014/main" id="{B07DEF2B-F14C-4254-A31B-11C69F152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1844675"/>
            <a:ext cx="30353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67BE8AB3-5A15-4306-906C-0B3A0C671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5950" cy="1144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/>
          <a:p>
            <a:pPr defTabSz="449263">
              <a:lnSpc>
                <a:spcPct val="93000"/>
              </a:lnSpc>
              <a:buClr>
                <a:srgbClr val="FFFFFF"/>
              </a:buClr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/>
              <a:t>Resumo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236BFB00-01B8-426A-BE56-B5EAE3E7312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65325"/>
            <a:ext cx="5526088" cy="405288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38138" indent="-338138" defTabSz="449263">
              <a:spcBef>
                <a:spcPts val="6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/>
              <a:t>Existem vários desafios a serem superados.</a:t>
            </a:r>
          </a:p>
          <a:p>
            <a:pPr marL="338138" indent="-338138" defTabSz="449263">
              <a:spcBef>
                <a:spcPts val="6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BR"/>
          </a:p>
          <a:p>
            <a:pPr marL="338138" indent="-338138" defTabSz="449263">
              <a:spcBef>
                <a:spcPts val="6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/>
              <a:t>Existem vários tipos de sistemas:</a:t>
            </a:r>
          </a:p>
          <a:p>
            <a:pPr marL="738188" lvl="1" indent="-280988" defTabSz="449263">
              <a:spcBef>
                <a:spcPts val="6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/>
              <a:t>ERP, CRM, SAD, SIG, SIT, etc…</a:t>
            </a:r>
          </a:p>
        </p:txBody>
      </p:sp>
      <p:pic>
        <p:nvPicPr>
          <p:cNvPr id="77828" name="Picture 4">
            <a:extLst>
              <a:ext uri="{FF2B5EF4-FFF2-40B4-BE49-F238E27FC236}">
                <a16:creationId xmlns:a16="http://schemas.microsoft.com/office/drawing/2014/main" id="{83B51259-B9DA-4EFC-B3A3-6315C3E8E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1844675"/>
            <a:ext cx="30353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05B05B48-E7B2-4BD2-9A24-422DE7DA3D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628775"/>
            <a:ext cx="7847013" cy="2882900"/>
          </a:xfrm>
        </p:spPr>
        <p:txBody>
          <a:bodyPr/>
          <a:lstStyle/>
          <a:p>
            <a:r>
              <a:rPr lang="pt-BR" altLang="pt-BR"/>
              <a:t>Dúvidas?</a:t>
            </a:r>
            <a:br>
              <a:rPr lang="pt-BR" altLang="pt-BR"/>
            </a:br>
            <a:br>
              <a:rPr lang="pt-BR" altLang="pt-BR"/>
            </a:br>
            <a:r>
              <a:rPr lang="pt-BR" altLang="pt-BR"/>
              <a:t>Comentários?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66251EE-AC29-4B3A-BBCF-D78CE14B95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pt-BR" altLang="pt-BR" b="1"/>
              <a:t>A Informação nas Organizações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7BFF4CC-21A9-450E-AF55-2D2FB44FE0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endParaRPr lang="pt-BR" altLang="pt-BR"/>
          </a:p>
          <a:p>
            <a:r>
              <a:rPr lang="pt-BR" altLang="pt-BR"/>
              <a:t>Como gerenciar toda esta informação?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819CF26D-28A4-4134-81DE-0C4A097BB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777162" cy="50323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Níveis de Informação</a:t>
            </a:r>
          </a:p>
        </p:txBody>
      </p:sp>
      <p:pic>
        <p:nvPicPr>
          <p:cNvPr id="27651" name="Picture 3" descr="laudon+f01-12">
            <a:extLst>
              <a:ext uri="{FF2B5EF4-FFF2-40B4-BE49-F238E27FC236}">
                <a16:creationId xmlns:a16="http://schemas.microsoft.com/office/drawing/2014/main" id="{B717749D-1830-4A01-A591-5CBF8A80C5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052513"/>
            <a:ext cx="7848600" cy="51562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2BCE4E9-9222-41B0-88E3-62EB4745B1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pt-BR" altLang="pt-BR" sz="4000"/>
              <a:t>Níveis de Informação</a:t>
            </a:r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72505ACC-C09C-4835-BC92-4E26D49AA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84313"/>
            <a:ext cx="64389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31D0A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3179626-A9F9-4DD2-AB29-858AF2E4E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pt-BR" altLang="pt-BR" sz="4000"/>
              <a:t>Níveis de Informação</a:t>
            </a:r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id="{E77761EF-9F8A-4EAA-86F3-E7021BD59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71625"/>
            <a:ext cx="65532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31D0A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F61D9CE-BE66-4B27-9048-FB2BEB3A3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pt-BR" altLang="pt-BR" sz="4000"/>
              <a:t>Níveis de Informação</a:t>
            </a: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6CD19420-1F41-444D-9F94-8800085AE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2028825"/>
            <a:ext cx="675322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31D0A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1979</TotalTime>
  <Words>903</Words>
  <Application>Microsoft Office PowerPoint</Application>
  <PresentationFormat>Apresentação na tela (4:3)</PresentationFormat>
  <Paragraphs>178</Paragraphs>
  <Slides>44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5" baseType="lpstr">
      <vt:lpstr>Cacho</vt:lpstr>
      <vt:lpstr>            Tecnologia da Informação (TI)</vt:lpstr>
      <vt:lpstr>Organização</vt:lpstr>
      <vt:lpstr>A Informação nas Organizações</vt:lpstr>
      <vt:lpstr>A Informação nas Organizações</vt:lpstr>
      <vt:lpstr>A Informação nas Organizações</vt:lpstr>
      <vt:lpstr>Níveis de Informação</vt:lpstr>
      <vt:lpstr>Níveis de Informação</vt:lpstr>
      <vt:lpstr>Níveis de Informação</vt:lpstr>
      <vt:lpstr>Níveis de Informação</vt:lpstr>
      <vt:lpstr>Classificação dos Sistemas</vt:lpstr>
      <vt:lpstr>Classificação dos Sistemas</vt:lpstr>
      <vt:lpstr>Classificação dos Sistemas</vt:lpstr>
      <vt:lpstr>Classificação dos Sistemas</vt:lpstr>
      <vt:lpstr>Classificação dos Sistemas</vt:lpstr>
      <vt:lpstr>Classificação dos Sistemas</vt:lpstr>
      <vt:lpstr>Visão Simplificada dos Sistemas</vt:lpstr>
      <vt:lpstr>Correlação entre os Sistemas</vt:lpstr>
      <vt:lpstr>Visão Tradicional da Integração de Sistemas</vt:lpstr>
      <vt:lpstr>Visão Moderna da Integração de Sistemas</vt:lpstr>
      <vt:lpstr>Desafios dos Sistemas!</vt:lpstr>
      <vt:lpstr>1. O Desafio dos Negócios Estratégicos</vt:lpstr>
      <vt:lpstr>1. O Desafio dos Negócios Estratégicos</vt:lpstr>
      <vt:lpstr>2. O Desafio da Globalização</vt:lpstr>
      <vt:lpstr>2. O Desafio da Globalização</vt:lpstr>
      <vt:lpstr>3. O Desafio da Arquitetura de Informação</vt:lpstr>
      <vt:lpstr>3. O Desafio da Arquitetura de Informação</vt:lpstr>
      <vt:lpstr>4. O Desafio do Investimento em Sistemas de Informação</vt:lpstr>
      <vt:lpstr>4. O Desafio do Investimento em Sistemas de Informação</vt:lpstr>
      <vt:lpstr>5. O Desafio do Controle e da Responsabilidade</vt:lpstr>
      <vt:lpstr>5. O Desafio do Controle e da Responsabilidade</vt:lpstr>
      <vt:lpstr>Apresentação do PowerPoint</vt:lpstr>
      <vt:lpstr>Existe uma infinidade…</vt:lpstr>
      <vt:lpstr>ERP</vt:lpstr>
      <vt:lpstr>SIG</vt:lpstr>
      <vt:lpstr>SAD</vt:lpstr>
      <vt:lpstr>SAD</vt:lpstr>
      <vt:lpstr>Sistemas Especialistas</vt:lpstr>
      <vt:lpstr>Workflow</vt:lpstr>
      <vt:lpstr>CRM</vt:lpstr>
      <vt:lpstr>Data Mining</vt:lpstr>
      <vt:lpstr>E-commerce</vt:lpstr>
      <vt:lpstr>Resumo</vt:lpstr>
      <vt:lpstr>Resumo</vt:lpstr>
      <vt:lpstr>Dúvidas?  Comentários?</vt:lpstr>
    </vt:vector>
  </TitlesOfParts>
  <Company>SENAC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Elisabete</dc:creator>
  <cp:lastModifiedBy>UniFAI</cp:lastModifiedBy>
  <cp:revision>135</cp:revision>
  <dcterms:created xsi:type="dcterms:W3CDTF">2007-10-25T13:22:39Z</dcterms:created>
  <dcterms:modified xsi:type="dcterms:W3CDTF">2019-03-28T17:01:36Z</dcterms:modified>
</cp:coreProperties>
</file>