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304" r:id="rId2"/>
    <p:sldId id="289" r:id="rId3"/>
    <p:sldId id="299" r:id="rId4"/>
    <p:sldId id="300" r:id="rId5"/>
    <p:sldId id="301" r:id="rId6"/>
    <p:sldId id="298" r:id="rId7"/>
    <p:sldId id="290" r:id="rId8"/>
    <p:sldId id="291" r:id="rId9"/>
    <p:sldId id="292" r:id="rId10"/>
    <p:sldId id="293" r:id="rId11"/>
    <p:sldId id="294" r:id="rId12"/>
    <p:sldId id="256" r:id="rId13"/>
    <p:sldId id="262" r:id="rId14"/>
    <p:sldId id="258" r:id="rId15"/>
    <p:sldId id="273" r:id="rId16"/>
    <p:sldId id="295" r:id="rId17"/>
    <p:sldId id="296" r:id="rId18"/>
    <p:sldId id="297" r:id="rId19"/>
    <p:sldId id="302" r:id="rId20"/>
    <p:sldId id="259" r:id="rId21"/>
    <p:sldId id="263" r:id="rId22"/>
    <p:sldId id="264" r:id="rId23"/>
    <p:sldId id="274" r:id="rId24"/>
    <p:sldId id="266" r:id="rId25"/>
    <p:sldId id="265" r:id="rId26"/>
    <p:sldId id="267" r:id="rId27"/>
    <p:sldId id="268" r:id="rId28"/>
    <p:sldId id="272" r:id="rId29"/>
    <p:sldId id="269" r:id="rId30"/>
    <p:sldId id="270" r:id="rId31"/>
    <p:sldId id="287" r:id="rId32"/>
    <p:sldId id="271" r:id="rId33"/>
    <p:sldId id="284" r:id="rId34"/>
    <p:sldId id="278" r:id="rId35"/>
    <p:sldId id="303" r:id="rId36"/>
    <p:sldId id="275" r:id="rId37"/>
    <p:sldId id="276" r:id="rId38"/>
    <p:sldId id="280" r:id="rId39"/>
    <p:sldId id="281" r:id="rId40"/>
    <p:sldId id="282" r:id="rId41"/>
    <p:sldId id="283" r:id="rId42"/>
    <p:sldId id="28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66FF"/>
    <a:srgbClr val="FFFFCC"/>
    <a:srgbClr val="FFFFFF"/>
    <a:srgbClr val="99CCFF"/>
    <a:srgbClr val="9999FF"/>
    <a:srgbClr val="CC00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52" d="100"/>
          <a:sy n="52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M" userId="26bd70b9a0c79490" providerId="Windows Live" clId="Web-{F9CCD713-C7B1-40D4-B9A4-468BBCFC6EDF}"/>
    <pc:docChg chg="addSld delSld">
      <pc:chgData name="Vinicius M" userId="26bd70b9a0c79490" providerId="Windows Live" clId="Web-{F9CCD713-C7B1-40D4-B9A4-468BBCFC6EDF}" dt="2019-05-29T20:21:52.363" v="1"/>
      <pc:docMkLst>
        <pc:docMk/>
      </pc:docMkLst>
      <pc:sldChg chg="add del">
        <pc:chgData name="Vinicius M" userId="26bd70b9a0c79490" providerId="Windows Live" clId="Web-{F9CCD713-C7B1-40D4-B9A4-468BBCFC6EDF}" dt="2019-05-29T20:21:52.363" v="1"/>
        <pc:sldMkLst>
          <pc:docMk/>
          <pc:sldMk cId="0" sldId="29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F2215F6-A20A-4B12-BEAB-B89D784037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7A0EF0A-FC2A-4B80-9F10-1232CB36F3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2831833-FC12-45D5-A982-02A1892F5E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46AE267-34FF-49D2-B4D5-AFB63F9BFE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190CCDE-26BC-46C0-93F8-EA79E01B05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CDDDA06-04AA-4B11-A38B-606A96B05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BCE4746-B3CB-4955-8E62-0CC7902952A9}" type="slidenum">
              <a:rPr lang="en-US" altLang="es-ES"/>
              <a:pPr/>
              <a:t>‹#›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1CA37E-B722-42C1-BB9D-58FADDB4CA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C5B0E-C8A1-4CCF-9247-179AAFA99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ED347A-329D-4CD9-9208-AD891D5D7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3C71D-F553-49AC-BFBF-0511765A2C69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666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F6C71-CA5E-4705-808F-5F5A4ABAA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1135B8-1260-4F4B-B01A-91CD6B3C7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2B4E6C-6151-4C40-B5AD-D24CFAA56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43328-61BE-4263-8E6E-647FE35D83E4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6811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1B1071-B683-4A71-AACB-DA8D74F8C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10D8C4-AB08-47D0-B56B-2D2B94958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8F91A-3FE5-4D96-813D-B6E72C9DF0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6D06E-4A3C-4497-9C42-163FB2E263C9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6249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B422A4-038A-414E-BAF0-5E4B5A11A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E43E76-EA26-4399-BC9C-BF02A51A4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602E75-E910-4439-9681-007BE3E81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77726-2909-4018-91AD-C64AE635E2F8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7009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51C8B9-D0B5-4C42-82C6-275AB3ED3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693114-9793-4168-98C4-4E93AD077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23C2B8-2C8C-4484-B60B-69F54074E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E7F03-D36F-49EF-98B6-D20F6F96E6D1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986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568E1-6712-4629-8B17-0D362BC7E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D578-FF62-4CC5-8621-FB13CF02A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FE346-0BAB-4880-A89E-D281FD694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3B35E-F01B-4DBF-BF61-128C255058CE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260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E8D0D0-BE91-4D02-BD1A-2C6895F68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ACC813-E4A2-423C-9D0C-B0CFBEB50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7B7E86-FEB2-4A20-A184-EB71E1546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5DCB1-8239-43B7-A714-4DC572B378BE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187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8F9786-E9CC-401A-A13F-8C65BF575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F9695A-27B6-497B-9652-059C70779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4DB726-1FD8-4685-877F-DB29ABA79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DE33F-18F0-4E16-A326-8EF35D94E436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1943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0C1C59-9DDB-43BB-88B7-4EB022C18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512F3A-5054-4B1A-BACD-A86A81175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BEFAC6-33E2-4245-ABA6-6807C022C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5E1B2-0B36-4F81-87A9-8744765A0488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837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6F598-F7D7-48B1-82F9-99F4B5FF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5ED1F-29CB-4A48-94D3-39714FBE4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F1C2F-F3CE-4141-9B79-7025A03AC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08627-DA2A-4B06-98EE-5AD0576EFFE3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7491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443BC-0138-41B1-89B3-453E4FC57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7D742-DFA0-4EC4-B3FF-A38A91472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C591A-BF13-487C-A0AA-34F7A45C8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D19ED-7131-46AE-973F-8F3045CE6969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1437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667EA5-D14D-47E5-87A5-CD861E8EF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Clique para editar o estilo do título mestre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E606CD-7D71-4F28-B62A-A6CC8E0D4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Clique para editar os estilos do texto mestre</a:t>
            </a:r>
          </a:p>
          <a:p>
            <a:pPr lvl="1"/>
            <a:r>
              <a:rPr lang="en-US" altLang="es-ES"/>
              <a:t>Segundo nível</a:t>
            </a:r>
          </a:p>
          <a:p>
            <a:pPr lvl="2"/>
            <a:r>
              <a:rPr lang="en-US" altLang="es-ES"/>
              <a:t>Terceiro nível</a:t>
            </a:r>
          </a:p>
          <a:p>
            <a:pPr lvl="3"/>
            <a:r>
              <a:rPr lang="en-US" altLang="es-ES"/>
              <a:t>Quarto nível</a:t>
            </a:r>
          </a:p>
          <a:p>
            <a:pPr lvl="4"/>
            <a:r>
              <a:rPr lang="en-US" altLang="es-ES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B2BD98-816A-4E30-B027-0875F4C47C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9F3C9B-FB20-4C6B-861B-9F0DE3592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A2BF76-FD3C-4274-B941-6C7776F9BD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D96D958-3305-4896-B33F-AB6CAAD64759}" type="slidenum">
              <a:rPr lang="en-US" altLang="es-ES"/>
              <a:pPr/>
              <a:t>‹#›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A5E32050-F170-4DD4-A28A-7C0EE83FE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s-ES"/>
              <a:t>Tipos de Sistemas de Informação</a:t>
            </a: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93441F65-685B-4281-A7C1-877E585FB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alt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D969F2F9-1C19-4DD7-A45F-C8491F85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4584700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Classificação de Sistemas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79ED40A1-B035-4039-A77E-3679DCB8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7425"/>
            <a:ext cx="777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 sz="2000">
                <a:latin typeface="Arial Black" panose="020B0A04020102020204" pitchFamily="34" charset="0"/>
              </a:rPr>
              <a:t>Quanto ao </a:t>
            </a:r>
            <a:r>
              <a:rPr lang="pt-BR" altLang="es-ES" sz="2000" i="1">
                <a:latin typeface="Arial Black" panose="020B0A04020102020204" pitchFamily="34" charset="0"/>
              </a:rPr>
              <a:t>feedback</a:t>
            </a:r>
            <a:endParaRPr lang="pt-BR" altLang="es-ES" sz="2000" b="0"/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74EF674C-C3E5-42E5-AFEF-2281EE4A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5122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Estáticos:</a:t>
            </a:r>
            <a:r>
              <a:rPr lang="pt-BR" altLang="es-ES" b="0"/>
              <a:t> as saídas não influenciam o </a:t>
            </a:r>
          </a:p>
          <a:p>
            <a:r>
              <a:rPr lang="pt-BR" altLang="es-ES" b="0"/>
              <a:t>                  comportamento futuro</a:t>
            </a:r>
          </a:p>
          <a:p>
            <a:endParaRPr lang="pt-BR" altLang="es-ES" b="0"/>
          </a:p>
          <a:p>
            <a:r>
              <a:rPr lang="pt-BR" altLang="es-ES"/>
              <a:t>Dinâmicos: </a:t>
            </a:r>
            <a:r>
              <a:rPr lang="pt-BR" altLang="es-ES" b="0"/>
              <a:t>o sistema se auto-influencia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FE6D0AE9-61DC-4755-B402-9BD7F097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3429000"/>
            <a:ext cx="3089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Tahoma" panose="020B0604030504040204" pitchFamily="34" charset="0"/>
              </a:rPr>
              <a:t>-Um programa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relógio</a:t>
            </a: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r>
              <a:rPr lang="pt-BR" altLang="es-ES" sz="2000">
                <a:latin typeface="Tahoma" panose="020B0604030504040204" pitchFamily="34" charset="0"/>
              </a:rPr>
              <a:t>- um sistema evolutivo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míssel</a:t>
            </a:r>
            <a:endParaRPr lang="pt-BR" altLang="es-ES" b="0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0D03891A-7BE8-461F-9E35-AD721B16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C79B722F-78CC-471F-850D-FE24F16F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3670300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Sistemas Complexos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A9BB09C2-F341-4406-9703-6B7326E91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53832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>
                <a:latin typeface="Arial Black" panose="020B0A04020102020204" pitchFamily="34" charset="0"/>
              </a:rPr>
              <a:t>REDUCIONISMO   x    HOLISMO</a:t>
            </a:r>
            <a:endParaRPr lang="pt-BR" altLang="es-ES" b="0"/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26EFA41F-7CAC-4E57-9713-1ECD99D2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220913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relógio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83997A99-41CD-4BFD-87E7-8A3D0B5A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85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máquina</a:t>
            </a:r>
          </a:p>
        </p:txBody>
      </p:sp>
      <p:sp>
        <p:nvSpPr>
          <p:cNvPr id="15366" name="Text Box 7">
            <a:extLst>
              <a:ext uri="{FF2B5EF4-FFF2-40B4-BE49-F238E27FC236}">
                <a16:creationId xmlns:a16="http://schemas.microsoft.com/office/drawing/2014/main" id="{FD729719-DE77-40CC-A85D-262491C72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ponteiros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51A6D0AE-5370-4B7C-996E-0D24EA06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76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carcaça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71ADF8F0-FB8F-496A-9249-2F409727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33600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relógio</a:t>
            </a:r>
          </a:p>
        </p:txBody>
      </p:sp>
      <p:sp>
        <p:nvSpPr>
          <p:cNvPr id="15369" name="Text Box 10">
            <a:extLst>
              <a:ext uri="{FF2B5EF4-FFF2-40B4-BE49-F238E27FC236}">
                <a16:creationId xmlns:a16="http://schemas.microsoft.com/office/drawing/2014/main" id="{05BC520C-708E-48B3-8033-D1E3A981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digital</a:t>
            </a:r>
          </a:p>
        </p:txBody>
      </p:sp>
      <p:sp>
        <p:nvSpPr>
          <p:cNvPr id="15370" name="Text Box 11">
            <a:extLst>
              <a:ext uri="{FF2B5EF4-FFF2-40B4-BE49-F238E27FC236}">
                <a16:creationId xmlns:a16="http://schemas.microsoft.com/office/drawing/2014/main" id="{D689D872-1341-4D05-BD61-E70A36CD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52800"/>
            <a:ext cx="84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De pulso</a:t>
            </a:r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3F9D3B1D-BCD0-4D19-914D-5CF6FC43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904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analógico</a:t>
            </a:r>
          </a:p>
        </p:txBody>
      </p:sp>
      <p:sp>
        <p:nvSpPr>
          <p:cNvPr id="15372" name="Text Box 13">
            <a:extLst>
              <a:ext uri="{FF2B5EF4-FFF2-40B4-BE49-F238E27FC236}">
                <a16:creationId xmlns:a16="http://schemas.microsoft.com/office/drawing/2014/main" id="{24BA61C1-0853-4198-A1AE-DDCF6E4E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900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De parede</a:t>
            </a:r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3B838A51-F78C-49DC-A3D0-1AE49E8E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560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solar</a:t>
            </a:r>
          </a:p>
        </p:txBody>
      </p:sp>
      <p:sp>
        <p:nvSpPr>
          <p:cNvPr id="15374" name="Text Box 15">
            <a:extLst>
              <a:ext uri="{FF2B5EF4-FFF2-40B4-BE49-F238E27FC236}">
                <a16:creationId xmlns:a16="http://schemas.microsoft.com/office/drawing/2014/main" id="{6ECA7D5E-BC52-4571-99D8-A27F91D7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1577975" cy="3048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COMPONENTES</a:t>
            </a:r>
          </a:p>
        </p:txBody>
      </p:sp>
      <p:sp>
        <p:nvSpPr>
          <p:cNvPr id="15375" name="Text Box 16">
            <a:extLst>
              <a:ext uri="{FF2B5EF4-FFF2-40B4-BE49-F238E27FC236}">
                <a16:creationId xmlns:a16="http://schemas.microsoft.com/office/drawing/2014/main" id="{4C2BBBFF-D8BE-48A4-9FC2-552325CD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57800"/>
            <a:ext cx="1876425" cy="3048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CONCRETIZAÇÕES</a:t>
            </a:r>
          </a:p>
        </p:txBody>
      </p:sp>
      <p:sp>
        <p:nvSpPr>
          <p:cNvPr id="15376" name="Text Box 17">
            <a:extLst>
              <a:ext uri="{FF2B5EF4-FFF2-40B4-BE49-F238E27FC236}">
                <a16:creationId xmlns:a16="http://schemas.microsoft.com/office/drawing/2014/main" id="{7721FE4E-CB71-4B9A-B55F-F58F48E12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747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400"/>
              <a:t>elétrico</a:t>
            </a:r>
          </a:p>
        </p:txBody>
      </p:sp>
      <p:cxnSp>
        <p:nvCxnSpPr>
          <p:cNvPr id="15377" name="AutoShape 18">
            <a:extLst>
              <a:ext uri="{FF2B5EF4-FFF2-40B4-BE49-F238E27FC236}">
                <a16:creationId xmlns:a16="http://schemas.microsoft.com/office/drawing/2014/main" id="{27585D63-E877-4AED-9026-431E827F7550}"/>
              </a:ext>
            </a:extLst>
          </p:cNvPr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V="1">
            <a:off x="4383088" y="2438400"/>
            <a:ext cx="1914525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9">
            <a:extLst>
              <a:ext uri="{FF2B5EF4-FFF2-40B4-BE49-F238E27FC236}">
                <a16:creationId xmlns:a16="http://schemas.microsoft.com/office/drawing/2014/main" id="{28DF1AEE-10A0-4BC2-8638-F6AA7075B87D}"/>
              </a:ext>
            </a:extLst>
          </p:cNvPr>
          <p:cNvCxnSpPr>
            <a:cxnSpLocks noChangeShapeType="1"/>
            <a:stCxn id="15372" idx="0"/>
            <a:endCxn id="15368" idx="2"/>
          </p:cNvCxnSpPr>
          <p:nvPr/>
        </p:nvCxnSpPr>
        <p:spPr bwMode="auto">
          <a:xfrm flipV="1">
            <a:off x="6119813" y="2438400"/>
            <a:ext cx="177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0">
            <a:extLst>
              <a:ext uri="{FF2B5EF4-FFF2-40B4-BE49-F238E27FC236}">
                <a16:creationId xmlns:a16="http://schemas.microsoft.com/office/drawing/2014/main" id="{867C6A67-A784-4384-85BD-BDDC56F91A79}"/>
              </a:ext>
            </a:extLst>
          </p:cNvPr>
          <p:cNvCxnSpPr>
            <a:cxnSpLocks noChangeShapeType="1"/>
            <a:stCxn id="15373" idx="0"/>
            <a:endCxn id="15368" idx="2"/>
          </p:cNvCxnSpPr>
          <p:nvPr/>
        </p:nvCxnSpPr>
        <p:spPr bwMode="auto">
          <a:xfrm flipH="1" flipV="1">
            <a:off x="6297613" y="2438400"/>
            <a:ext cx="1603375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1">
            <a:extLst>
              <a:ext uri="{FF2B5EF4-FFF2-40B4-BE49-F238E27FC236}">
                <a16:creationId xmlns:a16="http://schemas.microsoft.com/office/drawing/2014/main" id="{7126E943-2A37-4A8B-AA20-7437BE1B8866}"/>
              </a:ext>
            </a:extLst>
          </p:cNvPr>
          <p:cNvCxnSpPr>
            <a:cxnSpLocks noChangeShapeType="1"/>
            <a:stCxn id="15369" idx="0"/>
            <a:endCxn id="15370" idx="2"/>
          </p:cNvCxnSpPr>
          <p:nvPr/>
        </p:nvCxnSpPr>
        <p:spPr bwMode="auto">
          <a:xfrm flipV="1">
            <a:off x="3990975" y="3657600"/>
            <a:ext cx="39211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2">
            <a:extLst>
              <a:ext uri="{FF2B5EF4-FFF2-40B4-BE49-F238E27FC236}">
                <a16:creationId xmlns:a16="http://schemas.microsoft.com/office/drawing/2014/main" id="{9A89AFB9-0712-493C-84F7-02584F9EBC8A}"/>
              </a:ext>
            </a:extLst>
          </p:cNvPr>
          <p:cNvCxnSpPr>
            <a:cxnSpLocks noChangeShapeType="1"/>
            <a:stCxn id="15371" idx="0"/>
            <a:endCxn id="15370" idx="2"/>
          </p:cNvCxnSpPr>
          <p:nvPr/>
        </p:nvCxnSpPr>
        <p:spPr bwMode="auto">
          <a:xfrm flipH="1" flipV="1">
            <a:off x="4383088" y="3657600"/>
            <a:ext cx="1098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3">
            <a:extLst>
              <a:ext uri="{FF2B5EF4-FFF2-40B4-BE49-F238E27FC236}">
                <a16:creationId xmlns:a16="http://schemas.microsoft.com/office/drawing/2014/main" id="{433196D0-6D27-4BAF-81A0-7C60D166A30D}"/>
              </a:ext>
            </a:extLst>
          </p:cNvPr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119813" y="3733800"/>
            <a:ext cx="808037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4">
            <a:extLst>
              <a:ext uri="{FF2B5EF4-FFF2-40B4-BE49-F238E27FC236}">
                <a16:creationId xmlns:a16="http://schemas.microsoft.com/office/drawing/2014/main" id="{8CDA13AF-8772-4D2F-A984-1C3CC8093CF1}"/>
              </a:ext>
            </a:extLst>
          </p:cNvPr>
          <p:cNvCxnSpPr>
            <a:cxnSpLocks noChangeShapeType="1"/>
            <a:stCxn id="15365" idx="0"/>
            <a:endCxn id="15364" idx="2"/>
          </p:cNvCxnSpPr>
          <p:nvPr/>
        </p:nvCxnSpPr>
        <p:spPr bwMode="auto">
          <a:xfrm flipV="1">
            <a:off x="655638" y="2525713"/>
            <a:ext cx="1511300" cy="158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5">
            <a:extLst>
              <a:ext uri="{FF2B5EF4-FFF2-40B4-BE49-F238E27FC236}">
                <a16:creationId xmlns:a16="http://schemas.microsoft.com/office/drawing/2014/main" id="{9F841862-2227-48B0-BA8D-D83A27EFAB32}"/>
              </a:ext>
            </a:extLst>
          </p:cNvPr>
          <p:cNvCxnSpPr>
            <a:cxnSpLocks noChangeShapeType="1"/>
            <a:stCxn id="15366" idx="0"/>
            <a:endCxn id="15364" idx="2"/>
          </p:cNvCxnSpPr>
          <p:nvPr/>
        </p:nvCxnSpPr>
        <p:spPr bwMode="auto">
          <a:xfrm flipV="1">
            <a:off x="1819275" y="2525713"/>
            <a:ext cx="347663" cy="151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6">
            <a:extLst>
              <a:ext uri="{FF2B5EF4-FFF2-40B4-BE49-F238E27FC236}">
                <a16:creationId xmlns:a16="http://schemas.microsoft.com/office/drawing/2014/main" id="{8087EBF0-E754-4147-8597-1DCE134AEE3C}"/>
              </a:ext>
            </a:extLst>
          </p:cNvPr>
          <p:cNvCxnSpPr>
            <a:cxnSpLocks noChangeShapeType="1"/>
            <a:stCxn id="15367" idx="0"/>
            <a:endCxn id="15364" idx="2"/>
          </p:cNvCxnSpPr>
          <p:nvPr/>
        </p:nvCxnSpPr>
        <p:spPr bwMode="auto">
          <a:xfrm flipH="1" flipV="1">
            <a:off x="2166938" y="2525713"/>
            <a:ext cx="655637" cy="1436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Rectangle 27">
            <a:extLst>
              <a:ext uri="{FF2B5EF4-FFF2-40B4-BE49-F238E27FC236}">
                <a16:creationId xmlns:a16="http://schemas.microsoft.com/office/drawing/2014/main" id="{E00596D4-51C1-4416-96BD-2A646594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E4E672A-032B-4A78-806B-2574C5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Sistemas de Informação</a:t>
            </a:r>
            <a:endParaRPr lang="pt-BR" altLang="es-ES" sz="4400" b="0"/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4434B8BD-543F-4442-866F-E98EEF0D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6329363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"</a:t>
            </a:r>
            <a:r>
              <a:rPr lang="pt-BR" altLang="es-ES" b="0" i="1"/>
              <a:t>Um </a:t>
            </a:r>
            <a:r>
              <a:rPr lang="pt-BR" altLang="es-ES" i="1"/>
              <a:t>sistema de informação</a:t>
            </a:r>
            <a:r>
              <a:rPr lang="pt-BR" altLang="es-ES" b="0" i="1"/>
              <a:t> é </a:t>
            </a:r>
          </a:p>
          <a:p>
            <a:endParaRPr lang="pt-BR" altLang="es-ES" b="0" i="1"/>
          </a:p>
          <a:p>
            <a:r>
              <a:rPr lang="pt-BR" altLang="es-ES" b="0" i="1"/>
              <a:t>	uma coleção de unidades funcionais </a:t>
            </a:r>
          </a:p>
          <a:p>
            <a:r>
              <a:rPr lang="pt-BR" altLang="es-ES" b="0" i="1"/>
              <a:t>	que interagem entre si, </a:t>
            </a:r>
          </a:p>
          <a:p>
            <a:r>
              <a:rPr lang="pt-BR" altLang="es-ES" b="0" i="1"/>
              <a:t>	trocando informações </a:t>
            </a:r>
          </a:p>
          <a:p>
            <a:r>
              <a:rPr lang="pt-BR" altLang="es-ES" b="0" i="1"/>
              <a:t>	de  acordo com regras pré-estabelecidas.”</a:t>
            </a:r>
          </a:p>
          <a:p>
            <a:endParaRPr lang="pt-BR" altLang="es-ES" b="0" i="1"/>
          </a:p>
          <a:p>
            <a:r>
              <a:rPr lang="pt-BR" altLang="es-ES" b="0"/>
              <a:t>					G. Richter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ABA54AA7-7209-4B20-BA65-FB92947B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Sistemas de Informação</a:t>
            </a:r>
            <a:endParaRPr lang="pt-BR" altLang="es-ES" sz="4400" b="0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B1B0CB58-AC5C-4290-B39A-632BD6A77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77263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o" r:id="rId3" imgW="7729920" imgH="4047840" progId="Word.Document.8">
                  <p:embed/>
                </p:oleObj>
              </mc:Choice>
              <mc:Fallback>
                <p:oleObj name="Documento" r:id="rId3" imgW="7729920" imgH="4047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7726363" cy="403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58AE4D-EE5C-4972-AAA1-5FC2CDF9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5414802F-1646-485B-8370-828FFED9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35353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i="1"/>
              <a:t>Taxonomia da informação</a:t>
            </a:r>
            <a:endParaRPr lang="pt-BR" altLang="es-ES" b="0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72486839-D4BA-4F9F-9ADC-4FAFCA10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151923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Descritiva: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0BF6AF70-4903-4FAF-B7DC-73CDAC22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1585913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Imperativa: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1DF0E1F4-09B1-43F1-90ED-51259B82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17716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especificável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88367C26-ECF7-4719-97C1-0112751CF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14800"/>
            <a:ext cx="1603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informativa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C9D605FF-CA9C-4843-91FA-3D493FA3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990600"/>
            <a:ext cx="21336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- formatada</a:t>
            </a:r>
            <a:endParaRPr lang="pt-BR" altLang="es-ES" sz="2000" b="0"/>
          </a:p>
          <a:p>
            <a:r>
              <a:rPr lang="pt-BR" altLang="es-ES" sz="2000" b="0"/>
              <a:t>   (dados, registros)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7F3DAB04-AE61-40EA-8669-AC729A04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905000"/>
            <a:ext cx="4225925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- semi-formatada</a:t>
            </a:r>
            <a:endParaRPr lang="pt-BR" altLang="es-ES" sz="2000" b="0"/>
          </a:p>
          <a:p>
            <a:r>
              <a:rPr lang="pt-BR" altLang="es-ES" sz="2000" b="0"/>
              <a:t>   (regras, documentos XML, partituras)</a:t>
            </a:r>
            <a:endParaRPr lang="pt-BR" altLang="es-ES" b="0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11AE66F5-2500-447E-8639-54C611EE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21367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- não-formatada</a:t>
            </a:r>
            <a:endParaRPr lang="pt-BR" altLang="es-ES" sz="2000" b="0"/>
          </a:p>
          <a:p>
            <a:r>
              <a:rPr lang="pt-BR" altLang="es-ES" sz="2000" b="0"/>
              <a:t>  (textos, imagens)</a:t>
            </a:r>
            <a:endParaRPr lang="pt-BR" altLang="es-ES" b="0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8CC5BD14-F7C4-437A-B2DD-DBF17401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14800"/>
            <a:ext cx="3575050" cy="701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(catálogos, esquemas, </a:t>
            </a:r>
          </a:p>
          <a:p>
            <a:r>
              <a:rPr lang="pt-BR" altLang="es-ES" sz="2000" b="0"/>
              <a:t>dicionários de dados, estatísticas)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C338527F-E39C-4BDC-B1EA-6528597B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58166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(transações, programas, instruções, regras de produção)</a:t>
            </a:r>
          </a:p>
        </p:txBody>
      </p:sp>
      <p:cxnSp>
        <p:nvCxnSpPr>
          <p:cNvPr id="7194" name="AutoShape 26">
            <a:extLst>
              <a:ext uri="{FF2B5EF4-FFF2-40B4-BE49-F238E27FC236}">
                <a16:creationId xmlns:a16="http://schemas.microsoft.com/office/drawing/2014/main" id="{7807DB74-CA27-4D1F-B6DE-918F9CA8B076}"/>
              </a:ext>
            </a:extLst>
          </p:cNvPr>
          <p:cNvCxnSpPr>
            <a:cxnSpLocks noChangeShapeType="1"/>
            <a:stCxn id="7184" idx="3"/>
            <a:endCxn id="7186" idx="1"/>
          </p:cNvCxnSpPr>
          <p:nvPr/>
        </p:nvCxnSpPr>
        <p:spPr bwMode="auto">
          <a:xfrm flipV="1">
            <a:off x="1900238" y="2590800"/>
            <a:ext cx="538162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7">
            <a:extLst>
              <a:ext uri="{FF2B5EF4-FFF2-40B4-BE49-F238E27FC236}">
                <a16:creationId xmlns:a16="http://schemas.microsoft.com/office/drawing/2014/main" id="{BD48B13B-7911-4C2B-913A-E46D86778549}"/>
              </a:ext>
            </a:extLst>
          </p:cNvPr>
          <p:cNvCxnSpPr>
            <a:cxnSpLocks noChangeShapeType="1"/>
            <a:stCxn id="7184" idx="3"/>
            <a:endCxn id="7187" idx="1"/>
          </p:cNvCxnSpPr>
          <p:nvPr/>
        </p:nvCxnSpPr>
        <p:spPr bwMode="auto">
          <a:xfrm>
            <a:off x="1900238" y="3276600"/>
            <a:ext cx="538162" cy="1066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28">
            <a:extLst>
              <a:ext uri="{FF2B5EF4-FFF2-40B4-BE49-F238E27FC236}">
                <a16:creationId xmlns:a16="http://schemas.microsoft.com/office/drawing/2014/main" id="{FDCCCBCA-5085-4D4A-80CA-9AE75B4DCEFA}"/>
              </a:ext>
            </a:extLst>
          </p:cNvPr>
          <p:cNvCxnSpPr>
            <a:cxnSpLocks noChangeShapeType="1"/>
            <a:stCxn id="7185" idx="3"/>
            <a:endCxn id="7193" idx="1"/>
          </p:cNvCxnSpPr>
          <p:nvPr/>
        </p:nvCxnSpPr>
        <p:spPr bwMode="auto">
          <a:xfrm>
            <a:off x="1890713" y="5715000"/>
            <a:ext cx="776287" cy="46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29">
            <a:extLst>
              <a:ext uri="{FF2B5EF4-FFF2-40B4-BE49-F238E27FC236}">
                <a16:creationId xmlns:a16="http://schemas.microsoft.com/office/drawing/2014/main" id="{FE95CD32-60A3-4BBD-8ECC-58F168773BF3}"/>
              </a:ext>
            </a:extLst>
          </p:cNvPr>
          <p:cNvCxnSpPr>
            <a:cxnSpLocks noChangeShapeType="1"/>
            <a:stCxn id="7186" idx="3"/>
            <a:endCxn id="7188" idx="1"/>
          </p:cNvCxnSpPr>
          <p:nvPr/>
        </p:nvCxnSpPr>
        <p:spPr bwMode="auto">
          <a:xfrm flipV="1">
            <a:off x="4210050" y="1371600"/>
            <a:ext cx="1047750" cy="1219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AutoShape 30">
            <a:extLst>
              <a:ext uri="{FF2B5EF4-FFF2-40B4-BE49-F238E27FC236}">
                <a16:creationId xmlns:a16="http://schemas.microsoft.com/office/drawing/2014/main" id="{0B8FF785-BB24-49C1-9AAD-79F4B245EBDB}"/>
              </a:ext>
            </a:extLst>
          </p:cNvPr>
          <p:cNvCxnSpPr>
            <a:cxnSpLocks noChangeShapeType="1"/>
            <a:stCxn id="7186" idx="3"/>
            <a:endCxn id="7189" idx="1"/>
          </p:cNvCxnSpPr>
          <p:nvPr/>
        </p:nvCxnSpPr>
        <p:spPr bwMode="auto">
          <a:xfrm flipV="1">
            <a:off x="4210050" y="2286000"/>
            <a:ext cx="708025" cy="304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31">
            <a:extLst>
              <a:ext uri="{FF2B5EF4-FFF2-40B4-BE49-F238E27FC236}">
                <a16:creationId xmlns:a16="http://schemas.microsoft.com/office/drawing/2014/main" id="{A9352284-D0C5-49A4-934C-2D5ADFEB6F04}"/>
              </a:ext>
            </a:extLst>
          </p:cNvPr>
          <p:cNvCxnSpPr>
            <a:cxnSpLocks noChangeShapeType="1"/>
            <a:stCxn id="7186" idx="3"/>
            <a:endCxn id="7190" idx="1"/>
          </p:cNvCxnSpPr>
          <p:nvPr/>
        </p:nvCxnSpPr>
        <p:spPr bwMode="auto">
          <a:xfrm>
            <a:off x="4210050" y="2590800"/>
            <a:ext cx="971550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32">
            <a:extLst>
              <a:ext uri="{FF2B5EF4-FFF2-40B4-BE49-F238E27FC236}">
                <a16:creationId xmlns:a16="http://schemas.microsoft.com/office/drawing/2014/main" id="{BC7F8C33-05EE-418E-8692-F1C47A6C9A24}"/>
              </a:ext>
            </a:extLst>
          </p:cNvPr>
          <p:cNvCxnSpPr>
            <a:cxnSpLocks noChangeShapeType="1"/>
            <a:stCxn id="7187" idx="3"/>
            <a:endCxn id="7192" idx="1"/>
          </p:cNvCxnSpPr>
          <p:nvPr/>
        </p:nvCxnSpPr>
        <p:spPr bwMode="auto">
          <a:xfrm>
            <a:off x="4041775" y="4343400"/>
            <a:ext cx="911225" cy="1222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  <p:bldP spid="7184" grpId="0" animBg="1" autoUpdateAnimBg="0"/>
      <p:bldP spid="7185" grpId="0" animBg="1" autoUpdateAnimBg="0"/>
      <p:bldP spid="7186" grpId="0" animBg="1" autoUpdateAnimBg="0"/>
      <p:bldP spid="7187" grpId="0" animBg="1" autoUpdateAnimBg="0"/>
      <p:bldP spid="7188" grpId="0" animBg="1" autoUpdateAnimBg="0"/>
      <p:bldP spid="7189" grpId="0" animBg="1" autoUpdateAnimBg="0"/>
      <p:bldP spid="7190" grpId="0" animBg="1" autoUpdateAnimBg="0"/>
      <p:bldP spid="7192" grpId="0" animBg="1" autoUpdateAnimBg="0"/>
      <p:bldP spid="719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ECE85A-FE95-4E94-97AE-DC3071C0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FC802EBF-9611-4CB1-A565-84CFBB9AB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1628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000" b="0">
                <a:solidFill>
                  <a:srgbClr val="FFFFFF"/>
                </a:solidFill>
              </a:rPr>
              <a:t>Tipos de Sistema de Informação 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9234C826-3047-40A8-9F8D-B087B670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78038"/>
            <a:ext cx="6773863" cy="5619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 sz="2800"/>
              <a:t> Sistemas de Processamento de Transações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9B8036B6-0EAA-4AC8-9142-059F74DA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6011862" cy="8223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- Automatização de rotinas</a:t>
            </a:r>
          </a:p>
          <a:p>
            <a:r>
              <a:rPr lang="pt-BR" altLang="es-ES"/>
              <a:t>- Processamento de grandes massas de dados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0694C743-A754-4C3F-9534-793193AB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797425"/>
            <a:ext cx="3497263" cy="946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altLang="es-ES" sz="2800" b="0" i="1"/>
              <a:t> Folha de pagamento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altLang="es-ES" sz="2800" b="0" i="1"/>
              <a:t> Loteria esportiva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51280C98-9C7C-4073-826E-E0F9AA45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92825"/>
            <a:ext cx="7897812" cy="493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/>
              <a:t>TECNOLOGIA: Sistemas de Gerência de Bancos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8" grpId="0" animBg="1" autoUpdateAnimBg="0"/>
      <p:bldP spid="22545" grpId="0" animBg="1" autoUpdateAnimBg="0"/>
      <p:bldP spid="22546" grpId="0" animBg="1" autoUpdateAnimBg="0"/>
      <p:bldP spid="2254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4267EB-14A6-4D55-8B63-7DAABC5F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 dirty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 dirty="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CF214239-CED0-4BC6-B588-668F7F0DB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1628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000" b="0" dirty="0">
                <a:solidFill>
                  <a:srgbClr val="FFFFFF"/>
                </a:solidFill>
              </a:rPr>
              <a:t>Tipos de Sistema de Informação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BCF91BE7-8C3B-4490-9614-D7E3C10B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7596187" cy="5619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 sz="2800" dirty="0"/>
              <a:t> Sistemas de Informação Gerencial    (MIS)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1782E0D-54E3-433E-B86C-EAEADA38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068638"/>
            <a:ext cx="4100513" cy="8223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dirty="0"/>
              <a:t>Produz a informação correta, </a:t>
            </a:r>
          </a:p>
          <a:p>
            <a:r>
              <a:rPr lang="pt-BR" altLang="es-ES" dirty="0"/>
              <a:t>no local correto na hora certa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8E0CDB11-6923-4002-AD00-F06101C8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52963"/>
            <a:ext cx="5845175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altLang="es-ES" sz="2800" b="0" i="1" dirty="0"/>
              <a:t> Relatórios gerenciais (programados)</a:t>
            </a: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1A64C736-DFA3-4E55-8876-3695616A5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76925"/>
            <a:ext cx="4910138" cy="493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 dirty="0"/>
              <a:t>TECNOLOGIA: Data </a:t>
            </a:r>
            <a:r>
              <a:rPr lang="pt-BR" altLang="es-ES" dirty="0" err="1"/>
              <a:t>Warehousing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nimBg="1" autoUpdateAnimBg="0"/>
      <p:bldP spid="45061" grpId="0" animBg="1" autoUpdateAnimBg="0"/>
      <p:bldP spid="45067" grpId="0" animBg="1" autoUpdateAnimBg="0"/>
      <p:bldP spid="450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222CD3-70AA-4453-A781-850670B4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D99DA8B-95F8-4328-BE59-73A8BB8D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1628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000" b="0">
                <a:solidFill>
                  <a:srgbClr val="FFFFFF"/>
                </a:solidFill>
              </a:rPr>
              <a:t>Tipos de Sistema de Informação 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BCF3F47F-5625-4034-BE72-A8AB818C9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33575"/>
            <a:ext cx="4979988" cy="1031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 sz="2800"/>
              <a:t> Sistemas de Suporte à Decisão</a:t>
            </a:r>
            <a:br>
              <a:rPr lang="pt-BR" altLang="es-ES" sz="2800"/>
            </a:br>
            <a:r>
              <a:rPr lang="pt-BR" altLang="es-ES" sz="2800"/>
              <a:t>   (DSS)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0A785474-F3FE-47E8-B9BD-B9FF8775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989138"/>
            <a:ext cx="3613150" cy="1187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Trata de problemas pouco</a:t>
            </a:r>
          </a:p>
          <a:p>
            <a:r>
              <a:rPr lang="pt-BR" altLang="es-ES"/>
              <a:t>estruturados de natureza</a:t>
            </a:r>
          </a:p>
          <a:p>
            <a:r>
              <a:rPr lang="pt-BR" altLang="es-ES"/>
              <a:t>estratégica ou tática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5B6B908D-027A-42D9-81EF-2AFE7D73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4121150" cy="1031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 sz="2800"/>
              <a:t> Sistemas de Informação </a:t>
            </a:r>
          </a:p>
          <a:p>
            <a:pPr>
              <a:lnSpc>
                <a:spcPct val="110000"/>
              </a:lnSpc>
            </a:pPr>
            <a:r>
              <a:rPr lang="pt-BR" altLang="es-ES" sz="2800"/>
              <a:t>Executiva (EIS)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7C58AB70-003C-4C1E-B9FD-679B0D49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4076700"/>
            <a:ext cx="4133850" cy="1552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É um DSS que provê:</a:t>
            </a:r>
          </a:p>
          <a:p>
            <a:pPr>
              <a:buFontTx/>
              <a:buChar char="•"/>
            </a:pPr>
            <a:r>
              <a:rPr lang="pt-BR" altLang="es-ES"/>
              <a:t> visões alternativas dos dados</a:t>
            </a:r>
          </a:p>
          <a:p>
            <a:pPr>
              <a:buFontTx/>
              <a:buChar char="•"/>
            </a:pPr>
            <a:r>
              <a:rPr lang="pt-BR" altLang="es-ES"/>
              <a:t> integração de dados externos</a:t>
            </a:r>
          </a:p>
          <a:p>
            <a:pPr>
              <a:buFontTx/>
              <a:buChar char="•"/>
            </a:pPr>
            <a:r>
              <a:rPr lang="pt-BR" altLang="es-ES"/>
              <a:t> estatísticas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55F63393-4CB0-48CE-BA7C-328AAA0E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57563"/>
            <a:ext cx="86756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altLang="es-ES" sz="2800" b="0" i="1"/>
              <a:t>Assistência imediata na solução de problemas complexos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6764AF49-082E-4174-A92B-70BB0FBE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6726237" cy="8953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/>
              <a:t>TECNOLOGIA: Processamento analítico (OLAP)</a:t>
            </a:r>
          </a:p>
          <a:p>
            <a:pPr>
              <a:lnSpc>
                <a:spcPct val="110000"/>
              </a:lnSpc>
            </a:pPr>
            <a:r>
              <a:rPr lang="pt-BR" altLang="es-ES"/>
              <a:t>		      Integração de Dados na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086" grpId="0" animBg="1" autoUpdateAnimBg="0"/>
      <p:bldP spid="46087" grpId="0" animBg="1" autoUpdateAnimBg="0"/>
      <p:bldP spid="46088" grpId="0" animBg="1" autoUpdateAnimBg="0"/>
      <p:bldP spid="46089" grpId="0" animBg="1" autoUpdateAnimBg="0"/>
      <p:bldP spid="46091" grpId="0" animBg="1" autoUpdateAnimBg="0"/>
      <p:bldP spid="4609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EF8746-6C24-4CD1-9901-DD21B1B6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E198A99-4190-4B65-B10D-363EA59E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1628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000" b="0">
                <a:solidFill>
                  <a:srgbClr val="FFFFFF"/>
                </a:solidFill>
              </a:rPr>
              <a:t>Tipos de Sistema de Informação 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A872A0C7-FA8B-48C3-8FA5-BA686C3B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05013"/>
            <a:ext cx="6037263" cy="5619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 sz="2800"/>
              <a:t> Sistemas Baseados em Conhecimento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7E1AE4A9-10F3-4CA1-890F-675B6F15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7343775" cy="8223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O sistema possui informação (conhecimento) especializado e toma iniciativas por si próprio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DDD2560A-A631-4E36-821A-4F1C2A0FB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62650"/>
            <a:ext cx="6608762" cy="8953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/>
              <a:t> OUTROS: Sistemas de Informações Geográfica, </a:t>
            </a:r>
          </a:p>
          <a:p>
            <a:pPr>
              <a:lnSpc>
                <a:spcPct val="110000"/>
              </a:lnSpc>
            </a:pPr>
            <a:r>
              <a:rPr lang="pt-BR" altLang="es-ES"/>
              <a:t>		Sistemas em Tempo-Real 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3B946C32-D3BB-495F-9CF5-A6DD8FBF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3311525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altLang="es-ES" b="0" i="1"/>
              <a:t>Sistemas especialistas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altLang="es-ES" b="0" i="1"/>
              <a:t>Sistemas ativos</a:t>
            </a:r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9F76CD10-785E-4C8F-B5CA-673E2A7C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84763"/>
            <a:ext cx="8197850" cy="4937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 b="0"/>
              <a:t>TECNOLOGIA: Sistemas Especialistas, Bancos de Dados 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 autoUpdateAnimBg="0"/>
      <p:bldP spid="47110" grpId="0" animBg="1" autoUpdateAnimBg="0"/>
      <p:bldP spid="47111" grpId="0" animBg="1" autoUpdateAnimBg="0"/>
      <p:bldP spid="47112" grpId="0" animBg="1" autoUpdateAnimBg="0"/>
      <p:bldP spid="47114" grpId="0" animBg="1" autoUpdateAnimBg="0"/>
      <p:bldP spid="471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07BAEA-12B5-4D6F-9864-243894ADF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CEB28DFE-62BE-416C-B3EE-1F48541C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1628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000" b="0">
                <a:solidFill>
                  <a:srgbClr val="FFFFFF"/>
                </a:solidFill>
              </a:rPr>
              <a:t>Tipos de Sistema de Informação 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E39B6DCD-41C4-49A2-AE76-6F1E04E29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7226300" cy="290353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/>
              <a:t> OUTROS: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Sistemas de Informações Geográfica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Sistemas em Tempo-Real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Sistemas de Recuperação de Informação na Internet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Sistemas Históricos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Sistemas Distribuídos (homogêneos ou heterogêneos)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pt-BR" altLang="es-ES"/>
              <a:t> Bibliotecas Digitais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06D3DB6E-00F3-4DF4-9051-90576CFD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5300663"/>
            <a:ext cx="8805862" cy="12969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pt-BR" altLang="es-ES" b="0"/>
              <a:t>TECNOLOGIA: Bancos de Dados Multimídia, Bancos de Dados </a:t>
            </a:r>
          </a:p>
          <a:p>
            <a:pPr>
              <a:lnSpc>
                <a:spcPct val="110000"/>
              </a:lnSpc>
            </a:pPr>
            <a:r>
              <a:rPr lang="pt-BR" altLang="es-ES" b="0"/>
              <a:t>Temporais, Bancos de Dados Textuais, Bancos de Dados Distribuídos,</a:t>
            </a:r>
          </a:p>
          <a:p>
            <a:pPr>
              <a:lnSpc>
                <a:spcPct val="110000"/>
              </a:lnSpc>
            </a:pPr>
            <a:r>
              <a:rPr lang="pt-BR" altLang="es-ES" b="0"/>
              <a:t>Bancos de Dados na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 autoUpdateAnimBg="0"/>
      <p:bldP spid="52230" grpId="0" animBg="1" autoUpdateAnimBg="0"/>
      <p:bldP spid="5223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>
            <a:extLst>
              <a:ext uri="{FF2B5EF4-FFF2-40B4-BE49-F238E27FC236}">
                <a16:creationId xmlns:a16="http://schemas.microsoft.com/office/drawing/2014/main" id="{B2DFBE17-84D9-45F4-8854-3264B693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6470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 b="0"/>
              <a:t>"</a:t>
            </a:r>
            <a:r>
              <a:rPr lang="pt-BR" altLang="es-ES" b="0" i="1"/>
              <a:t>Um sistema é um conjunto de partes coordenadas </a:t>
            </a:r>
          </a:p>
          <a:p>
            <a:pPr>
              <a:lnSpc>
                <a:spcPct val="96000"/>
              </a:lnSpc>
            </a:pPr>
            <a:r>
              <a:rPr lang="pt-BR" altLang="es-ES" b="0" i="1"/>
              <a:t>para realizar um conjunto de finalidades</a:t>
            </a:r>
            <a:r>
              <a:rPr lang="pt-BR" altLang="es-ES" b="0"/>
              <a:t>".</a:t>
            </a:r>
          </a:p>
          <a:p>
            <a:pPr>
              <a:lnSpc>
                <a:spcPct val="96000"/>
              </a:lnSpc>
            </a:pPr>
            <a:endParaRPr lang="pt-BR" altLang="es-ES" b="0"/>
          </a:p>
          <a:p>
            <a:pPr>
              <a:lnSpc>
                <a:spcPct val="96000"/>
              </a:lnSpc>
            </a:pPr>
            <a:r>
              <a:rPr lang="pt-BR" altLang="es-ES" b="0"/>
              <a:t>					Churchman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C933860-7A0D-48E7-A9BB-51CA6B57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9175"/>
            <a:ext cx="2100263" cy="5191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 b="0" i="1">
                <a:latin typeface="Arial Black" panose="020B0A04020102020204" pitchFamily="34" charset="0"/>
              </a:rPr>
              <a:t> Sistemas</a:t>
            </a:r>
            <a:endParaRPr lang="pt-BR" altLang="es-ES" sz="2800" b="0">
              <a:latin typeface="MS Serif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08344310-9CB6-4CE4-A236-02575B5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SISTEMA</a:t>
            </a:r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45ECF107-FD74-4B2B-A0AC-7B1E129C6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876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50" name="Line 7">
            <a:extLst>
              <a:ext uri="{FF2B5EF4-FFF2-40B4-BE49-F238E27FC236}">
                <a16:creationId xmlns:a16="http://schemas.microsoft.com/office/drawing/2014/main" id="{3A2B8E78-087A-445A-B2DD-F7479D1E0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3D25337C-91ED-4225-85E6-EED32D7D5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ENTRADAS</a:t>
            </a: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42BA0C9F-3A01-48A3-899D-1A6D64C2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4800"/>
            <a:ext cx="128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SAÍDAS</a:t>
            </a:r>
          </a:p>
        </p:txBody>
      </p:sp>
      <p:sp>
        <p:nvSpPr>
          <p:cNvPr id="6153" name="WordArt 10">
            <a:extLst>
              <a:ext uri="{FF2B5EF4-FFF2-40B4-BE49-F238E27FC236}">
                <a16:creationId xmlns:a16="http://schemas.microsoft.com/office/drawing/2014/main" id="{145C4806-85EA-48CF-98B9-BD6DC590A3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0" y="3733800"/>
            <a:ext cx="1581150" cy="29051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s-E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Ambiente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FED27860-7631-4FBD-9139-2DB4F09D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7381618-38B7-4DD3-9CBD-7DD0FD71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1BF7684B-41FC-48CE-9FCE-9F1A295D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6172200" cy="762000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400" b="0">
                <a:solidFill>
                  <a:srgbClr val="FFFFFF"/>
                </a:solidFill>
              </a:rPr>
              <a:t>Sistema de Informação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4907D9DE-A388-46B6-A932-AAEE201B1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1673225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5D7D3F55-744B-48BA-98FC-C890E58A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1606550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Controle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D6A79AA5-FF12-49EE-82C7-A5EC4131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2838450" cy="592138"/>
          </a:xfrm>
          <a:prstGeom prst="rect">
            <a:avLst/>
          </a:prstGeom>
          <a:solidFill>
            <a:srgbClr val="800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Comportamento</a:t>
            </a:r>
          </a:p>
        </p:txBody>
      </p:sp>
      <p:sp>
        <p:nvSpPr>
          <p:cNvPr id="8211" name="AutoShape 19">
            <a:extLst>
              <a:ext uri="{FF2B5EF4-FFF2-40B4-BE49-F238E27FC236}">
                <a16:creationId xmlns:a16="http://schemas.microsoft.com/office/drawing/2014/main" id="{9DF77790-2AF6-451F-8697-9BD92018C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685800" cy="2667000"/>
          </a:xfrm>
          <a:prstGeom prst="can">
            <a:avLst>
              <a:gd name="adj" fmla="val 97222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8212" name="AutoShape 20">
            <a:extLst>
              <a:ext uri="{FF2B5EF4-FFF2-40B4-BE49-F238E27FC236}">
                <a16:creationId xmlns:a16="http://schemas.microsoft.com/office/drawing/2014/main" id="{2E91A44F-0A1C-4135-B8B9-ACEFFA33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2743200"/>
          </a:xfrm>
          <a:prstGeom prst="can">
            <a:avLst>
              <a:gd name="adj" fmla="val 100000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8213" name="AutoShape 21">
            <a:extLst>
              <a:ext uri="{FF2B5EF4-FFF2-40B4-BE49-F238E27FC236}">
                <a16:creationId xmlns:a16="http://schemas.microsoft.com/office/drawing/2014/main" id="{B3FAEEA7-8620-4F45-A9BD-257F4893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685800" cy="2743200"/>
          </a:xfrm>
          <a:prstGeom prst="can">
            <a:avLst>
              <a:gd name="adj" fmla="val 100000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 autoUpdateAnimBg="0"/>
      <p:bldP spid="8208" grpId="0" animBg="1" autoUpdateAnimBg="0"/>
      <p:bldP spid="8209" grpId="0" animBg="1" autoUpdateAnimBg="0"/>
      <p:bldP spid="8210" grpId="0" animBg="1" autoUpdateAnimBg="0"/>
      <p:bldP spid="8211" grpId="0" animBg="1"/>
      <p:bldP spid="8212" grpId="0" animBg="1"/>
      <p:bldP spid="82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4517AA8-FBC5-4F8B-92BB-504A92B92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2F94C46-7B7E-42C0-B825-F3FB788C8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Os 3 mundos: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931F4326-D5C5-4EEB-B400-F86E8100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"/>
            <a:ext cx="6934200" cy="3276600"/>
          </a:xfrm>
          <a:prstGeom prst="cloudCallout">
            <a:avLst>
              <a:gd name="adj1" fmla="val -11815"/>
              <a:gd name="adj2" fmla="val 5373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b="0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8DC94377-CFAF-4E3F-BC46-2AF9D643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43000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O Mundo real</a:t>
            </a: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DEBD42CE-A88F-45A6-9E3D-649F3B09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4648200" cy="1524000"/>
          </a:xfrm>
          <a:prstGeom prst="plus">
            <a:avLst>
              <a:gd name="adj" fmla="val 25000"/>
            </a:avLst>
          </a:prstGeom>
          <a:solidFill>
            <a:srgbClr val="00CC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es-ES" b="0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D5320CB2-6C78-4B39-A5C4-2B0ADBD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76600"/>
            <a:ext cx="279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/>
              <a:t>Universo do discurso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DBCEF807-C933-48C3-B882-EDF5BF928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7620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7EBF1B7E-2C2D-4DF9-8A2E-03237744D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232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Mundo concreto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D5479129-F412-4A78-A473-DD7747FF8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229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Mundo abstrato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130A922E-B591-4FBB-901A-84DD0B9C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7086600" cy="2362200"/>
          </a:xfrm>
          <a:prstGeom prst="rect">
            <a:avLst/>
          </a:prstGeom>
          <a:gradFill rotWithShape="0">
            <a:gsLst>
              <a:gs pos="0">
                <a:srgbClr val="5E7647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es-ES" b="0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DFBB5982-8589-4FCA-9255-5687014A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1524000" cy="762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2000" b="0"/>
              <a:t>Nível</a:t>
            </a:r>
          </a:p>
          <a:p>
            <a:pPr algn="ctr"/>
            <a:r>
              <a:rPr lang="pt-BR" altLang="es-ES" sz="2000" b="0"/>
              <a:t>externo 1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71C20841-2A1F-49D5-8FEE-04D43735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292600"/>
            <a:ext cx="1447800" cy="1177925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2000" b="0"/>
              <a:t>Nível</a:t>
            </a:r>
          </a:p>
          <a:p>
            <a:pPr algn="ctr"/>
            <a:r>
              <a:rPr lang="pt-BR" altLang="es-ES" sz="2000" b="0"/>
              <a:t>externo 2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C51E2C85-9C24-4D74-A89C-34D4B1AF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92600"/>
            <a:ext cx="2987675" cy="11430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b="0"/>
              <a:t>Nível</a:t>
            </a:r>
          </a:p>
          <a:p>
            <a:pPr algn="ctr"/>
            <a:r>
              <a:rPr lang="pt-BR" altLang="es-ES" b="0"/>
              <a:t>Conceitual</a:t>
            </a:r>
          </a:p>
        </p:txBody>
      </p:sp>
      <p:sp>
        <p:nvSpPr>
          <p:cNvPr id="12304" name="AutoShape 16">
            <a:extLst>
              <a:ext uri="{FF2B5EF4-FFF2-40B4-BE49-F238E27FC236}">
                <a16:creationId xmlns:a16="http://schemas.microsoft.com/office/drawing/2014/main" id="{B2F366DA-C709-4CCF-B84D-AAE98768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3505200" cy="1214438"/>
          </a:xfrm>
          <a:prstGeom prst="can">
            <a:avLst>
              <a:gd name="adj" fmla="val 250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b="0"/>
              <a:t>Nível interno</a:t>
            </a:r>
          </a:p>
        </p:txBody>
      </p:sp>
      <p:sp>
        <p:nvSpPr>
          <p:cNvPr id="12306" name="AutoShape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7B77CFA-B1F1-4442-BEA2-07ADB8A8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381000" cy="381000"/>
          </a:xfrm>
          <a:prstGeom prst="actionButtonHome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6972F6CC-808D-46EF-8470-7CC6AB5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403475"/>
            <a:ext cx="4889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33</a:t>
            </a:r>
          </a:p>
        </p:txBody>
      </p:sp>
      <p:sp>
        <p:nvSpPr>
          <p:cNvPr id="12308" name="AutoShape 20">
            <a:extLst>
              <a:ext uri="{FF2B5EF4-FFF2-40B4-BE49-F238E27FC236}">
                <a16:creationId xmlns:a16="http://schemas.microsoft.com/office/drawing/2014/main" id="{3E2E0E82-DF15-4E7C-8885-9F824DB7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381000" cy="304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A5E43BD3-F197-4F3A-B01A-8D5E34EF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867400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51D25C67-20E4-4589-8672-CD7F11B8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488950" cy="4572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33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DCB42875-8A08-4C96-BA18-6385AF37D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853113"/>
            <a:ext cx="793750" cy="33655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/>
              <a:t>100001</a:t>
            </a:r>
          </a:p>
        </p:txBody>
      </p:sp>
      <p:sp>
        <p:nvSpPr>
          <p:cNvPr id="12312" name="AutoShape 24">
            <a:extLst>
              <a:ext uri="{FF2B5EF4-FFF2-40B4-BE49-F238E27FC236}">
                <a16:creationId xmlns:a16="http://schemas.microsoft.com/office/drawing/2014/main" id="{C15C4E98-C72D-410F-8159-3E704A0E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gradFill rotWithShape="0">
            <a:gsLst>
              <a:gs pos="0">
                <a:srgbClr val="005E2F"/>
              </a:gs>
              <a:gs pos="100000">
                <a:srgbClr val="00CC6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2313" name="AutoShape 25">
            <a:extLst>
              <a:ext uri="{FF2B5EF4-FFF2-40B4-BE49-F238E27FC236}">
                <a16:creationId xmlns:a16="http://schemas.microsoft.com/office/drawing/2014/main" id="{937AE3FA-369C-4B1A-BA15-66E92E4F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gradFill rotWithShape="0">
            <a:gsLst>
              <a:gs pos="0">
                <a:srgbClr val="005E2F"/>
              </a:gs>
              <a:gs pos="100000">
                <a:srgbClr val="00CC6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DC2867F0-2C0A-4CD5-8CA1-654D7046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3581400"/>
            <a:ext cx="1693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 b="0" i="1">
                <a:latin typeface="Arial Black" panose="020B0A04020102020204" pitchFamily="34" charset="0"/>
              </a:rPr>
              <a:t>interpretação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68D4C31E-6365-477C-9DB5-EF2CF9E7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179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 b="0" i="1">
                <a:latin typeface="Arial Black" panose="020B0A04020102020204" pitchFamily="34" charset="0"/>
              </a:rPr>
              <a:t>representação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35626A2E-76AC-433D-A9C3-00201CFB5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62600"/>
            <a:ext cx="1165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Mundo</a:t>
            </a:r>
          </a:p>
          <a:p>
            <a:r>
              <a:rPr lang="pt-BR" altLang="es-ES"/>
              <a:t>Modelo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38FD0509-4890-4B01-8EE7-001462332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67200"/>
            <a:ext cx="1249363" cy="3365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" sz="1600" i="1"/>
              <a:t>Trinta-e-três</a:t>
            </a:r>
            <a:endParaRPr lang="pt-BR" altLang="es-ES" sz="1600" i="1"/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A9BC0377-1997-46FE-A1D3-BDE3E02E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365625"/>
            <a:ext cx="641350" cy="3365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/>
              <a:t>33,00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nimBg="1" autoUpdateAnimBg="0"/>
      <p:bldP spid="12293" grpId="0" autoUpdateAnimBg="0"/>
      <p:bldP spid="12294" grpId="0" animBg="1" autoUpdateAnimBg="0"/>
      <p:bldP spid="12296" grpId="0" autoUpdateAnimBg="0"/>
      <p:bldP spid="12298" grpId="0" autoUpdateAnimBg="0"/>
      <p:bldP spid="12299" grpId="0" autoUpdateAnimBg="0"/>
      <p:bldP spid="12300" grpId="0" animBg="1" autoUpdateAnimBg="0"/>
      <p:bldP spid="12301" grpId="0" animBg="1" autoUpdateAnimBg="0"/>
      <p:bldP spid="12302" grpId="0" animBg="1" autoUpdateAnimBg="0"/>
      <p:bldP spid="12303" grpId="0" animBg="1" autoUpdateAnimBg="0"/>
      <p:bldP spid="12304" grpId="0" animBg="1" autoUpdateAnimBg="0"/>
      <p:bldP spid="12306" grpId="0" animBg="1"/>
      <p:bldP spid="12307" grpId="0" animBg="1" autoUpdateAnimBg="0"/>
      <p:bldP spid="12308" grpId="0" animBg="1"/>
      <p:bldP spid="12309" grpId="0" animBg="1"/>
      <p:bldP spid="12310" grpId="0" animBg="1" autoUpdateAnimBg="0"/>
      <p:bldP spid="12311" grpId="0" animBg="1" autoUpdateAnimBg="0"/>
      <p:bldP spid="12312" grpId="0" animBg="1"/>
      <p:bldP spid="12313" grpId="0" animBg="1"/>
      <p:bldP spid="12314" grpId="0" autoUpdateAnimBg="0"/>
      <p:bldP spid="12315" grpId="0" autoUpdateAnimBg="0"/>
      <p:bldP spid="12317" grpId="0" autoUpdateAnimBg="0"/>
      <p:bldP spid="12318" grpId="0" animBg="1" autoUpdateAnimBg="0"/>
      <p:bldP spid="1231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9DB12242-2274-43E0-8651-E5B99E8C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AC172386-B601-46C3-A411-1652ACBF2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2501900"/>
          <a:ext cx="767715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o" r:id="rId3" imgW="7075564" imgH="3158842" progId="Word.Document.8">
                  <p:embed/>
                </p:oleObj>
              </mc:Choice>
              <mc:Fallback>
                <p:oleObj name="Documento" r:id="rId3" imgW="7075564" imgH="31588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501900"/>
                        <a:ext cx="7677150" cy="3416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9ECC2C-8F16-4C8C-ACBF-010E282A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A5A369E1-F350-4434-952F-1428061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6172200" cy="762000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400" b="0">
                <a:solidFill>
                  <a:srgbClr val="FFFFFF"/>
                </a:solidFill>
              </a:rPr>
              <a:t>Sistema de Informação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57B3BDB-378F-4C5F-B0C3-EF54FDC3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1673225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6AF2FB8-5EFC-48E9-90AD-847CBF44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1606550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Controle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097B9C01-6948-4D69-AE86-91787204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2838450" cy="592138"/>
          </a:xfrm>
          <a:prstGeom prst="rect">
            <a:avLst/>
          </a:prstGeom>
          <a:solidFill>
            <a:srgbClr val="800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Comportamento</a:t>
            </a:r>
          </a:p>
        </p:txBody>
      </p:sp>
      <p:sp>
        <p:nvSpPr>
          <p:cNvPr id="23559" name="AutoShape 7">
            <a:extLst>
              <a:ext uri="{FF2B5EF4-FFF2-40B4-BE49-F238E27FC236}">
                <a16:creationId xmlns:a16="http://schemas.microsoft.com/office/drawing/2014/main" id="{C4E18DE8-33A9-4D48-AD70-4BDF280A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685800" cy="2667000"/>
          </a:xfrm>
          <a:prstGeom prst="can">
            <a:avLst>
              <a:gd name="adj" fmla="val 97222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97A5F53D-43D6-4234-AFE0-4B334F6D3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3561" name="AutoShape 9">
            <a:extLst>
              <a:ext uri="{FF2B5EF4-FFF2-40B4-BE49-F238E27FC236}">
                <a16:creationId xmlns:a16="http://schemas.microsoft.com/office/drawing/2014/main" id="{CAA53673-4104-4A3C-A2F4-8384F87A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  <p:bldP spid="23556" grpId="0" animBg="1" autoUpdateAnimBg="0"/>
      <p:bldP spid="23557" grpId="0" animBg="1" autoUpdateAnimBg="0"/>
      <p:bldP spid="23558" grpId="0" animBg="1" autoUpdateAnimBg="0"/>
      <p:bldP spid="23559" grpId="0" animBg="1"/>
      <p:bldP spid="23560" grpId="0" animBg="1"/>
      <p:bldP spid="235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F69DE38-BDDA-49F9-8221-9F24460A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EA6A2133-9176-4337-8FCE-C7619000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031875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ONTOLOGIA</a:t>
            </a:r>
            <a:endParaRPr lang="pt-BR" altLang="es-ES" b="0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F73D0DE-0850-4DBB-933E-BDCF31C0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098675"/>
            <a:ext cx="13843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Entidades</a:t>
            </a: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9E021B2B-089E-4766-A10D-979331003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39932DC2-100F-46E2-A608-41C427F49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609600" cy="5334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5368" name="AutoShape 8">
            <a:extLst>
              <a:ext uri="{FF2B5EF4-FFF2-40B4-BE49-F238E27FC236}">
                <a16:creationId xmlns:a16="http://schemas.microsoft.com/office/drawing/2014/main" id="{BBF7E6D9-5F62-40AA-B978-3C66639F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304800" cy="4572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C1BB5602-D3AF-43D4-90B0-42B77935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4889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33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0DA0ADC7-4E39-45A0-92F2-89CADC7C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22796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Relacionamentos</a:t>
            </a:r>
          </a:p>
        </p:txBody>
      </p: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B7E248CB-E3F5-4936-AADB-39EEDB461F13}"/>
              </a:ext>
            </a:extLst>
          </p:cNvPr>
          <p:cNvCxnSpPr>
            <a:cxnSpLocks noChangeShapeType="1"/>
            <a:stCxn id="15366" idx="0"/>
            <a:endCxn id="15367" idx="2"/>
          </p:cNvCxnSpPr>
          <p:nvPr/>
        </p:nvCxnSpPr>
        <p:spPr bwMode="auto">
          <a:xfrm rot="-5400000">
            <a:off x="4400550" y="2800350"/>
            <a:ext cx="1752600" cy="571500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A85FA442-CA4E-40B4-82E5-D3DC11293235}"/>
              </a:ext>
            </a:extLst>
          </p:cNvPr>
          <p:cNvCxnSpPr>
            <a:cxnSpLocks noChangeShapeType="1"/>
            <a:stCxn id="15367" idx="3"/>
            <a:endCxn id="15368" idx="3"/>
          </p:cNvCxnSpPr>
          <p:nvPr/>
        </p:nvCxnSpPr>
        <p:spPr bwMode="auto">
          <a:xfrm>
            <a:off x="5867400" y="1943100"/>
            <a:ext cx="1676400" cy="419100"/>
          </a:xfrm>
          <a:prstGeom prst="curvedConnector3">
            <a:avLst>
              <a:gd name="adj1" fmla="val 12272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A75B2EC8-00D2-401B-A705-A66A0C329887}"/>
              </a:ext>
            </a:extLst>
          </p:cNvPr>
          <p:cNvCxnSpPr>
            <a:cxnSpLocks noChangeShapeType="1"/>
            <a:stCxn id="15366" idx="6"/>
            <a:endCxn id="15369" idx="1"/>
          </p:cNvCxnSpPr>
          <p:nvPr/>
        </p:nvCxnSpPr>
        <p:spPr bwMode="auto">
          <a:xfrm flipV="1">
            <a:off x="5181600" y="3352800"/>
            <a:ext cx="2133600" cy="800100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>
            <a:extLst>
              <a:ext uri="{FF2B5EF4-FFF2-40B4-BE49-F238E27FC236}">
                <a16:creationId xmlns:a16="http://schemas.microsoft.com/office/drawing/2014/main" id="{45ED27BE-066D-4C05-A0D8-24108FB1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67000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gosta-de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38AF86FB-7C44-4B2C-8CFB-42595F2CF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524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ilumina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21C61346-C823-4167-A8A7-D9CB436C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8620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idade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462EA615-6E1E-49E2-A66A-FB44D3CD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13350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Atributos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nimBg="1" autoUpdateAnimBg="0"/>
      <p:bldP spid="15366" grpId="0" animBg="1"/>
      <p:bldP spid="15367" grpId="0" animBg="1"/>
      <p:bldP spid="15368" grpId="0" animBg="1"/>
      <p:bldP spid="15369" grpId="0" animBg="1" autoUpdateAnimBg="0"/>
      <p:bldP spid="15370" grpId="0" animBg="1" autoUpdateAnimBg="0"/>
      <p:bldP spid="15374" grpId="0" autoUpdateAnimBg="0"/>
      <p:bldP spid="15375" grpId="0" autoUpdateAnimBg="0"/>
      <p:bldP spid="15376" grpId="0" autoUpdateAnimBg="0"/>
      <p:bldP spid="1537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54F7AEE-35BD-45C4-8D66-031A013A4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Sistemas de Informação - Abstrações</a:t>
            </a:r>
            <a:endParaRPr lang="pt-BR" altLang="es-ES" sz="4400" b="0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880233B1-AAC9-4B73-A914-B3479AE7F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Abstrações 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7CDB25A-ACC6-4C65-8F11-7D6A1F88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68463"/>
            <a:ext cx="2151063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Classificação</a:t>
            </a:r>
          </a:p>
        </p:txBody>
      </p:sp>
      <p:sp>
        <p:nvSpPr>
          <p:cNvPr id="14342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1AB825-7989-42D8-87D6-21CEC838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533400" cy="381000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91F68992-4D0F-4D63-AE6E-6C25FAB4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5200"/>
            <a:ext cx="3048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4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D2FBAD4-B8E0-4D25-A9CD-1CCA89D2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533400" cy="1066800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5" name="AutoShape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12583BF-D8B3-42E2-AD69-9A351531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1219200" cy="381000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7" name="AutoShape 11">
            <a:extLst>
              <a:ext uri="{FF2B5EF4-FFF2-40B4-BE49-F238E27FC236}">
                <a16:creationId xmlns:a16="http://schemas.microsoft.com/office/drawing/2014/main" id="{3D3240D3-6AA9-4A5D-982B-10C7716B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143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8" name="AutoShape 12">
            <a:extLst>
              <a:ext uri="{FF2B5EF4-FFF2-40B4-BE49-F238E27FC236}">
                <a16:creationId xmlns:a16="http://schemas.microsoft.com/office/drawing/2014/main" id="{5FAD9706-C668-45A1-9534-B0807193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304800" cy="1447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8B5ACE73-50A8-4348-A9B8-F0A4D5E377C4}"/>
              </a:ext>
            </a:extLst>
          </p:cNvPr>
          <p:cNvSpPr>
            <a:spLocks/>
          </p:cNvSpPr>
          <p:nvPr/>
        </p:nvSpPr>
        <p:spPr bwMode="auto">
          <a:xfrm>
            <a:off x="609600" y="3200400"/>
            <a:ext cx="5384800" cy="2667000"/>
          </a:xfrm>
          <a:custGeom>
            <a:avLst/>
            <a:gdLst>
              <a:gd name="T0" fmla="*/ 305 w 3392"/>
              <a:gd name="T1" fmla="*/ 324 h 1680"/>
              <a:gd name="T2" fmla="*/ 317 w 3392"/>
              <a:gd name="T3" fmla="*/ 236 h 1680"/>
              <a:gd name="T4" fmla="*/ 350 w 3392"/>
              <a:gd name="T5" fmla="*/ 202 h 1680"/>
              <a:gd name="T6" fmla="*/ 417 w 3392"/>
              <a:gd name="T7" fmla="*/ 124 h 1680"/>
              <a:gd name="T8" fmla="*/ 683 w 3392"/>
              <a:gd name="T9" fmla="*/ 47 h 1680"/>
              <a:gd name="T10" fmla="*/ 906 w 3392"/>
              <a:gd name="T11" fmla="*/ 24 h 1680"/>
              <a:gd name="T12" fmla="*/ 1194 w 3392"/>
              <a:gd name="T13" fmla="*/ 113 h 1680"/>
              <a:gd name="T14" fmla="*/ 1250 w 3392"/>
              <a:gd name="T15" fmla="*/ 158 h 1680"/>
              <a:gd name="T16" fmla="*/ 1317 w 3392"/>
              <a:gd name="T17" fmla="*/ 224 h 1680"/>
              <a:gd name="T18" fmla="*/ 1483 w 3392"/>
              <a:gd name="T19" fmla="*/ 413 h 1680"/>
              <a:gd name="T20" fmla="*/ 1661 w 3392"/>
              <a:gd name="T21" fmla="*/ 524 h 1680"/>
              <a:gd name="T22" fmla="*/ 1761 w 3392"/>
              <a:gd name="T23" fmla="*/ 602 h 1680"/>
              <a:gd name="T24" fmla="*/ 1795 w 3392"/>
              <a:gd name="T25" fmla="*/ 624 h 1680"/>
              <a:gd name="T26" fmla="*/ 1806 w 3392"/>
              <a:gd name="T27" fmla="*/ 658 h 1680"/>
              <a:gd name="T28" fmla="*/ 1850 w 3392"/>
              <a:gd name="T29" fmla="*/ 669 h 1680"/>
              <a:gd name="T30" fmla="*/ 2006 w 3392"/>
              <a:gd name="T31" fmla="*/ 702 h 1680"/>
              <a:gd name="T32" fmla="*/ 2139 w 3392"/>
              <a:gd name="T33" fmla="*/ 724 h 1680"/>
              <a:gd name="T34" fmla="*/ 2317 w 3392"/>
              <a:gd name="T35" fmla="*/ 791 h 1680"/>
              <a:gd name="T36" fmla="*/ 2672 w 3392"/>
              <a:gd name="T37" fmla="*/ 802 h 1680"/>
              <a:gd name="T38" fmla="*/ 2850 w 3392"/>
              <a:gd name="T39" fmla="*/ 813 h 1680"/>
              <a:gd name="T40" fmla="*/ 3039 w 3392"/>
              <a:gd name="T41" fmla="*/ 847 h 1680"/>
              <a:gd name="T42" fmla="*/ 3150 w 3392"/>
              <a:gd name="T43" fmla="*/ 902 h 1680"/>
              <a:gd name="T44" fmla="*/ 3239 w 3392"/>
              <a:gd name="T45" fmla="*/ 1002 h 1680"/>
              <a:gd name="T46" fmla="*/ 3306 w 3392"/>
              <a:gd name="T47" fmla="*/ 1024 h 1680"/>
              <a:gd name="T48" fmla="*/ 3361 w 3392"/>
              <a:gd name="T49" fmla="*/ 1069 h 1680"/>
              <a:gd name="T50" fmla="*/ 3384 w 3392"/>
              <a:gd name="T51" fmla="*/ 1169 h 1680"/>
              <a:gd name="T52" fmla="*/ 3361 w 3392"/>
              <a:gd name="T53" fmla="*/ 1447 h 1680"/>
              <a:gd name="T54" fmla="*/ 3272 w 3392"/>
              <a:gd name="T55" fmla="*/ 1491 h 1680"/>
              <a:gd name="T56" fmla="*/ 2539 w 3392"/>
              <a:gd name="T57" fmla="*/ 1535 h 1680"/>
              <a:gd name="T58" fmla="*/ 2395 w 3392"/>
              <a:gd name="T59" fmla="*/ 1624 h 1680"/>
              <a:gd name="T60" fmla="*/ 2095 w 3392"/>
              <a:gd name="T61" fmla="*/ 1680 h 1680"/>
              <a:gd name="T62" fmla="*/ 805 w 3392"/>
              <a:gd name="T63" fmla="*/ 1669 h 1680"/>
              <a:gd name="T64" fmla="*/ 405 w 3392"/>
              <a:gd name="T65" fmla="*/ 1624 h 1680"/>
              <a:gd name="T66" fmla="*/ 317 w 3392"/>
              <a:gd name="T67" fmla="*/ 1602 h 1680"/>
              <a:gd name="T68" fmla="*/ 250 w 3392"/>
              <a:gd name="T69" fmla="*/ 1591 h 1680"/>
              <a:gd name="T70" fmla="*/ 128 w 3392"/>
              <a:gd name="T71" fmla="*/ 1547 h 1680"/>
              <a:gd name="T72" fmla="*/ 5 w 3392"/>
              <a:gd name="T73" fmla="*/ 1213 h 1680"/>
              <a:gd name="T74" fmla="*/ 39 w 3392"/>
              <a:gd name="T75" fmla="*/ 924 h 1680"/>
              <a:gd name="T76" fmla="*/ 105 w 3392"/>
              <a:gd name="T77" fmla="*/ 824 h 1680"/>
              <a:gd name="T78" fmla="*/ 128 w 3392"/>
              <a:gd name="T79" fmla="*/ 758 h 1680"/>
              <a:gd name="T80" fmla="*/ 150 w 3392"/>
              <a:gd name="T81" fmla="*/ 724 h 1680"/>
              <a:gd name="T82" fmla="*/ 172 w 3392"/>
              <a:gd name="T83" fmla="*/ 658 h 1680"/>
              <a:gd name="T84" fmla="*/ 217 w 3392"/>
              <a:gd name="T85" fmla="*/ 513 h 1680"/>
              <a:gd name="T86" fmla="*/ 261 w 3392"/>
              <a:gd name="T87" fmla="*/ 447 h 1680"/>
              <a:gd name="T88" fmla="*/ 305 w 3392"/>
              <a:gd name="T89" fmla="*/ 324 h 16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392"/>
              <a:gd name="T136" fmla="*/ 0 h 1680"/>
              <a:gd name="T137" fmla="*/ 3392 w 3392"/>
              <a:gd name="T138" fmla="*/ 1680 h 168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392" h="1680">
                <a:moveTo>
                  <a:pt x="305" y="324"/>
                </a:moveTo>
                <a:cubicBezTo>
                  <a:pt x="309" y="295"/>
                  <a:pt x="307" y="264"/>
                  <a:pt x="317" y="236"/>
                </a:cubicBezTo>
                <a:cubicBezTo>
                  <a:pt x="322" y="221"/>
                  <a:pt x="340" y="214"/>
                  <a:pt x="350" y="202"/>
                </a:cubicBezTo>
                <a:cubicBezTo>
                  <a:pt x="365" y="185"/>
                  <a:pt x="395" y="136"/>
                  <a:pt x="417" y="124"/>
                </a:cubicBezTo>
                <a:cubicBezTo>
                  <a:pt x="491" y="83"/>
                  <a:pt x="601" y="58"/>
                  <a:pt x="683" y="47"/>
                </a:cubicBezTo>
                <a:cubicBezTo>
                  <a:pt x="757" y="37"/>
                  <a:pt x="906" y="24"/>
                  <a:pt x="906" y="24"/>
                </a:cubicBezTo>
                <a:cubicBezTo>
                  <a:pt x="1105" y="37"/>
                  <a:pt x="1081" y="0"/>
                  <a:pt x="1194" y="113"/>
                </a:cubicBezTo>
                <a:cubicBezTo>
                  <a:pt x="1288" y="207"/>
                  <a:pt x="1133" y="55"/>
                  <a:pt x="1250" y="158"/>
                </a:cubicBezTo>
                <a:cubicBezTo>
                  <a:pt x="1274" y="179"/>
                  <a:pt x="1317" y="224"/>
                  <a:pt x="1317" y="224"/>
                </a:cubicBezTo>
                <a:cubicBezTo>
                  <a:pt x="1355" y="301"/>
                  <a:pt x="1412" y="365"/>
                  <a:pt x="1483" y="413"/>
                </a:cubicBezTo>
                <a:cubicBezTo>
                  <a:pt x="1534" y="489"/>
                  <a:pt x="1573" y="495"/>
                  <a:pt x="1661" y="524"/>
                </a:cubicBezTo>
                <a:cubicBezTo>
                  <a:pt x="1704" y="569"/>
                  <a:pt x="1679" y="545"/>
                  <a:pt x="1761" y="602"/>
                </a:cubicBezTo>
                <a:cubicBezTo>
                  <a:pt x="1772" y="610"/>
                  <a:pt x="1795" y="624"/>
                  <a:pt x="1795" y="624"/>
                </a:cubicBezTo>
                <a:cubicBezTo>
                  <a:pt x="1799" y="635"/>
                  <a:pt x="1797" y="650"/>
                  <a:pt x="1806" y="658"/>
                </a:cubicBezTo>
                <a:cubicBezTo>
                  <a:pt x="1818" y="668"/>
                  <a:pt x="1835" y="666"/>
                  <a:pt x="1850" y="669"/>
                </a:cubicBezTo>
                <a:cubicBezTo>
                  <a:pt x="1902" y="679"/>
                  <a:pt x="1954" y="692"/>
                  <a:pt x="2006" y="702"/>
                </a:cubicBezTo>
                <a:cubicBezTo>
                  <a:pt x="2050" y="711"/>
                  <a:pt x="2139" y="724"/>
                  <a:pt x="2139" y="724"/>
                </a:cubicBezTo>
                <a:cubicBezTo>
                  <a:pt x="2184" y="771"/>
                  <a:pt x="2253" y="788"/>
                  <a:pt x="2317" y="791"/>
                </a:cubicBezTo>
                <a:cubicBezTo>
                  <a:pt x="2435" y="797"/>
                  <a:pt x="2554" y="797"/>
                  <a:pt x="2672" y="802"/>
                </a:cubicBezTo>
                <a:cubicBezTo>
                  <a:pt x="2731" y="804"/>
                  <a:pt x="2791" y="809"/>
                  <a:pt x="2850" y="813"/>
                </a:cubicBezTo>
                <a:cubicBezTo>
                  <a:pt x="2913" y="823"/>
                  <a:pt x="2978" y="827"/>
                  <a:pt x="3039" y="847"/>
                </a:cubicBezTo>
                <a:cubicBezTo>
                  <a:pt x="3190" y="958"/>
                  <a:pt x="2957" y="794"/>
                  <a:pt x="3150" y="902"/>
                </a:cubicBezTo>
                <a:cubicBezTo>
                  <a:pt x="3191" y="925"/>
                  <a:pt x="3198" y="979"/>
                  <a:pt x="3239" y="1002"/>
                </a:cubicBezTo>
                <a:cubicBezTo>
                  <a:pt x="3260" y="1013"/>
                  <a:pt x="3284" y="1017"/>
                  <a:pt x="3306" y="1024"/>
                </a:cubicBezTo>
                <a:cubicBezTo>
                  <a:pt x="3322" y="1041"/>
                  <a:pt x="3346" y="1051"/>
                  <a:pt x="3361" y="1069"/>
                </a:cubicBezTo>
                <a:cubicBezTo>
                  <a:pt x="3382" y="1096"/>
                  <a:pt x="3378" y="1135"/>
                  <a:pt x="3384" y="1169"/>
                </a:cubicBezTo>
                <a:cubicBezTo>
                  <a:pt x="3376" y="1262"/>
                  <a:pt x="3392" y="1359"/>
                  <a:pt x="3361" y="1447"/>
                </a:cubicBezTo>
                <a:cubicBezTo>
                  <a:pt x="3350" y="1478"/>
                  <a:pt x="3304" y="1482"/>
                  <a:pt x="3272" y="1491"/>
                </a:cubicBezTo>
                <a:cubicBezTo>
                  <a:pt x="3052" y="1550"/>
                  <a:pt x="2753" y="1529"/>
                  <a:pt x="2539" y="1535"/>
                </a:cubicBezTo>
                <a:cubicBezTo>
                  <a:pt x="2479" y="1551"/>
                  <a:pt x="2451" y="1601"/>
                  <a:pt x="2395" y="1624"/>
                </a:cubicBezTo>
                <a:cubicBezTo>
                  <a:pt x="2301" y="1662"/>
                  <a:pt x="2195" y="1668"/>
                  <a:pt x="2095" y="1680"/>
                </a:cubicBezTo>
                <a:cubicBezTo>
                  <a:pt x="1665" y="1676"/>
                  <a:pt x="1235" y="1679"/>
                  <a:pt x="805" y="1669"/>
                </a:cubicBezTo>
                <a:cubicBezTo>
                  <a:pt x="671" y="1666"/>
                  <a:pt x="405" y="1624"/>
                  <a:pt x="405" y="1624"/>
                </a:cubicBezTo>
                <a:cubicBezTo>
                  <a:pt x="376" y="1617"/>
                  <a:pt x="347" y="1608"/>
                  <a:pt x="317" y="1602"/>
                </a:cubicBezTo>
                <a:cubicBezTo>
                  <a:pt x="295" y="1597"/>
                  <a:pt x="272" y="1596"/>
                  <a:pt x="250" y="1591"/>
                </a:cubicBezTo>
                <a:cubicBezTo>
                  <a:pt x="207" y="1582"/>
                  <a:pt x="171" y="1558"/>
                  <a:pt x="128" y="1547"/>
                </a:cubicBezTo>
                <a:cubicBezTo>
                  <a:pt x="27" y="1478"/>
                  <a:pt x="34" y="1322"/>
                  <a:pt x="5" y="1213"/>
                </a:cubicBezTo>
                <a:cubicBezTo>
                  <a:pt x="8" y="1166"/>
                  <a:pt x="0" y="995"/>
                  <a:pt x="39" y="924"/>
                </a:cubicBezTo>
                <a:cubicBezTo>
                  <a:pt x="58" y="889"/>
                  <a:pt x="83" y="858"/>
                  <a:pt x="105" y="824"/>
                </a:cubicBezTo>
                <a:cubicBezTo>
                  <a:pt x="118" y="804"/>
                  <a:pt x="118" y="779"/>
                  <a:pt x="128" y="758"/>
                </a:cubicBezTo>
                <a:cubicBezTo>
                  <a:pt x="134" y="746"/>
                  <a:pt x="145" y="736"/>
                  <a:pt x="150" y="724"/>
                </a:cubicBezTo>
                <a:cubicBezTo>
                  <a:pt x="159" y="703"/>
                  <a:pt x="172" y="658"/>
                  <a:pt x="172" y="658"/>
                </a:cubicBezTo>
                <a:cubicBezTo>
                  <a:pt x="180" y="607"/>
                  <a:pt x="192" y="558"/>
                  <a:pt x="217" y="513"/>
                </a:cubicBezTo>
                <a:cubicBezTo>
                  <a:pt x="230" y="490"/>
                  <a:pt x="261" y="447"/>
                  <a:pt x="261" y="447"/>
                </a:cubicBezTo>
                <a:cubicBezTo>
                  <a:pt x="275" y="405"/>
                  <a:pt x="286" y="364"/>
                  <a:pt x="305" y="324"/>
                </a:cubicBezTo>
                <a:close/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52" name="Freeform 16">
            <a:extLst>
              <a:ext uri="{FF2B5EF4-FFF2-40B4-BE49-F238E27FC236}">
                <a16:creationId xmlns:a16="http://schemas.microsoft.com/office/drawing/2014/main" id="{3C918CA0-F777-4F1F-9C3D-8BE7813D5130}"/>
              </a:ext>
            </a:extLst>
          </p:cNvPr>
          <p:cNvSpPr>
            <a:spLocks/>
          </p:cNvSpPr>
          <p:nvPr/>
        </p:nvSpPr>
        <p:spPr bwMode="auto">
          <a:xfrm>
            <a:off x="3276600" y="1752600"/>
            <a:ext cx="4600575" cy="3214688"/>
          </a:xfrm>
          <a:custGeom>
            <a:avLst/>
            <a:gdLst>
              <a:gd name="T0" fmla="*/ 49 w 3033"/>
              <a:gd name="T1" fmla="*/ 467 h 2025"/>
              <a:gd name="T2" fmla="*/ 5 w 3033"/>
              <a:gd name="T3" fmla="*/ 800 h 2025"/>
              <a:gd name="T4" fmla="*/ 16 w 3033"/>
              <a:gd name="T5" fmla="*/ 1378 h 2025"/>
              <a:gd name="T6" fmla="*/ 305 w 3033"/>
              <a:gd name="T7" fmla="*/ 1522 h 2025"/>
              <a:gd name="T8" fmla="*/ 1038 w 3033"/>
              <a:gd name="T9" fmla="*/ 1578 h 2025"/>
              <a:gd name="T10" fmla="*/ 1571 w 3033"/>
              <a:gd name="T11" fmla="*/ 1622 h 2025"/>
              <a:gd name="T12" fmla="*/ 3016 w 3033"/>
              <a:gd name="T13" fmla="*/ 1444 h 2025"/>
              <a:gd name="T14" fmla="*/ 2949 w 3033"/>
              <a:gd name="T15" fmla="*/ 1000 h 2025"/>
              <a:gd name="T16" fmla="*/ 2927 w 3033"/>
              <a:gd name="T17" fmla="*/ 933 h 2025"/>
              <a:gd name="T18" fmla="*/ 2794 w 3033"/>
              <a:gd name="T19" fmla="*/ 889 h 2025"/>
              <a:gd name="T20" fmla="*/ 2705 w 3033"/>
              <a:gd name="T21" fmla="*/ 756 h 2025"/>
              <a:gd name="T22" fmla="*/ 2549 w 3033"/>
              <a:gd name="T23" fmla="*/ 700 h 2025"/>
              <a:gd name="T24" fmla="*/ 2327 w 3033"/>
              <a:gd name="T25" fmla="*/ 544 h 2025"/>
              <a:gd name="T26" fmla="*/ 2172 w 3033"/>
              <a:gd name="T27" fmla="*/ 367 h 2025"/>
              <a:gd name="T28" fmla="*/ 2105 w 3033"/>
              <a:gd name="T29" fmla="*/ 300 h 2025"/>
              <a:gd name="T30" fmla="*/ 1905 w 3033"/>
              <a:gd name="T31" fmla="*/ 233 h 2025"/>
              <a:gd name="T32" fmla="*/ 1660 w 3033"/>
              <a:gd name="T33" fmla="*/ 122 h 2025"/>
              <a:gd name="T34" fmla="*/ 1105 w 3033"/>
              <a:gd name="T35" fmla="*/ 67 h 2025"/>
              <a:gd name="T36" fmla="*/ 638 w 3033"/>
              <a:gd name="T37" fmla="*/ 22 h 2025"/>
              <a:gd name="T38" fmla="*/ 460 w 3033"/>
              <a:gd name="T39" fmla="*/ 0 h 2025"/>
              <a:gd name="T40" fmla="*/ 360 w 3033"/>
              <a:gd name="T41" fmla="*/ 11 h 2025"/>
              <a:gd name="T42" fmla="*/ 249 w 3033"/>
              <a:gd name="T43" fmla="*/ 67 h 2025"/>
              <a:gd name="T44" fmla="*/ 182 w 3033"/>
              <a:gd name="T45" fmla="*/ 167 h 2025"/>
              <a:gd name="T46" fmla="*/ 93 w 3033"/>
              <a:gd name="T47" fmla="*/ 289 h 2025"/>
              <a:gd name="T48" fmla="*/ 27 w 3033"/>
              <a:gd name="T49" fmla="*/ 489 h 2025"/>
              <a:gd name="T50" fmla="*/ 49 w 3033"/>
              <a:gd name="T51" fmla="*/ 467 h 20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033"/>
              <a:gd name="T79" fmla="*/ 0 h 2025"/>
              <a:gd name="T80" fmla="*/ 3033 w 3033"/>
              <a:gd name="T81" fmla="*/ 2025 h 20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033" h="2025">
                <a:moveTo>
                  <a:pt x="49" y="467"/>
                </a:moveTo>
                <a:cubicBezTo>
                  <a:pt x="13" y="576"/>
                  <a:pt x="13" y="686"/>
                  <a:pt x="5" y="800"/>
                </a:cubicBezTo>
                <a:cubicBezTo>
                  <a:pt x="9" y="993"/>
                  <a:pt x="0" y="1186"/>
                  <a:pt x="16" y="1378"/>
                </a:cubicBezTo>
                <a:cubicBezTo>
                  <a:pt x="26" y="1494"/>
                  <a:pt x="229" y="1515"/>
                  <a:pt x="305" y="1522"/>
                </a:cubicBezTo>
                <a:cubicBezTo>
                  <a:pt x="543" y="1581"/>
                  <a:pt x="795" y="1570"/>
                  <a:pt x="1038" y="1578"/>
                </a:cubicBezTo>
                <a:cubicBezTo>
                  <a:pt x="1218" y="1593"/>
                  <a:pt x="1390" y="1614"/>
                  <a:pt x="1571" y="1622"/>
                </a:cubicBezTo>
                <a:cubicBezTo>
                  <a:pt x="2832" y="1612"/>
                  <a:pt x="2825" y="2025"/>
                  <a:pt x="3016" y="1444"/>
                </a:cubicBezTo>
                <a:cubicBezTo>
                  <a:pt x="3013" y="1376"/>
                  <a:pt x="3033" y="1081"/>
                  <a:pt x="2949" y="1000"/>
                </a:cubicBezTo>
                <a:cubicBezTo>
                  <a:pt x="2942" y="978"/>
                  <a:pt x="2946" y="947"/>
                  <a:pt x="2927" y="933"/>
                </a:cubicBezTo>
                <a:cubicBezTo>
                  <a:pt x="2889" y="906"/>
                  <a:pt x="2794" y="889"/>
                  <a:pt x="2794" y="889"/>
                </a:cubicBezTo>
                <a:cubicBezTo>
                  <a:pt x="2773" y="826"/>
                  <a:pt x="2774" y="794"/>
                  <a:pt x="2705" y="756"/>
                </a:cubicBezTo>
                <a:cubicBezTo>
                  <a:pt x="2657" y="729"/>
                  <a:pt x="2549" y="700"/>
                  <a:pt x="2549" y="700"/>
                </a:cubicBezTo>
                <a:cubicBezTo>
                  <a:pt x="2480" y="630"/>
                  <a:pt x="2421" y="576"/>
                  <a:pt x="2327" y="544"/>
                </a:cubicBezTo>
                <a:cubicBezTo>
                  <a:pt x="2236" y="425"/>
                  <a:pt x="2284" y="480"/>
                  <a:pt x="2172" y="367"/>
                </a:cubicBezTo>
                <a:cubicBezTo>
                  <a:pt x="2150" y="345"/>
                  <a:pt x="2135" y="310"/>
                  <a:pt x="2105" y="300"/>
                </a:cubicBezTo>
                <a:cubicBezTo>
                  <a:pt x="1950" y="249"/>
                  <a:pt x="2016" y="271"/>
                  <a:pt x="1905" y="233"/>
                </a:cubicBezTo>
                <a:cubicBezTo>
                  <a:pt x="1766" y="185"/>
                  <a:pt x="1846" y="166"/>
                  <a:pt x="1660" y="122"/>
                </a:cubicBezTo>
                <a:cubicBezTo>
                  <a:pt x="1500" y="84"/>
                  <a:pt x="1277" y="82"/>
                  <a:pt x="1105" y="67"/>
                </a:cubicBezTo>
                <a:cubicBezTo>
                  <a:pt x="954" y="53"/>
                  <a:pt x="782" y="40"/>
                  <a:pt x="638" y="22"/>
                </a:cubicBezTo>
                <a:cubicBezTo>
                  <a:pt x="579" y="15"/>
                  <a:pt x="460" y="0"/>
                  <a:pt x="460" y="0"/>
                </a:cubicBezTo>
                <a:cubicBezTo>
                  <a:pt x="427" y="4"/>
                  <a:pt x="393" y="4"/>
                  <a:pt x="360" y="11"/>
                </a:cubicBezTo>
                <a:cubicBezTo>
                  <a:pt x="320" y="20"/>
                  <a:pt x="288" y="54"/>
                  <a:pt x="249" y="67"/>
                </a:cubicBezTo>
                <a:cubicBezTo>
                  <a:pt x="235" y="110"/>
                  <a:pt x="208" y="132"/>
                  <a:pt x="182" y="167"/>
                </a:cubicBezTo>
                <a:cubicBezTo>
                  <a:pt x="150" y="209"/>
                  <a:pt x="131" y="253"/>
                  <a:pt x="93" y="289"/>
                </a:cubicBezTo>
                <a:cubicBezTo>
                  <a:pt x="71" y="356"/>
                  <a:pt x="49" y="422"/>
                  <a:pt x="27" y="489"/>
                </a:cubicBezTo>
                <a:cubicBezTo>
                  <a:pt x="24" y="499"/>
                  <a:pt x="42" y="474"/>
                  <a:pt x="49" y="467"/>
                </a:cubicBezTo>
                <a:close/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53" name="Freeform 17" descr="Diagonal para cima larga">
            <a:extLst>
              <a:ext uri="{FF2B5EF4-FFF2-40B4-BE49-F238E27FC236}">
                <a16:creationId xmlns:a16="http://schemas.microsoft.com/office/drawing/2014/main" id="{81B1FD82-19CB-408C-9649-D5C8317B1570}"/>
              </a:ext>
            </a:extLst>
          </p:cNvPr>
          <p:cNvSpPr>
            <a:spLocks/>
          </p:cNvSpPr>
          <p:nvPr/>
        </p:nvSpPr>
        <p:spPr bwMode="auto">
          <a:xfrm>
            <a:off x="3733800" y="1676400"/>
            <a:ext cx="4468813" cy="4873625"/>
          </a:xfrm>
          <a:custGeom>
            <a:avLst/>
            <a:gdLst>
              <a:gd name="T0" fmla="*/ 1905 w 2671"/>
              <a:gd name="T1" fmla="*/ 81 h 3070"/>
              <a:gd name="T2" fmla="*/ 1160 w 2671"/>
              <a:gd name="T3" fmla="*/ 92 h 3070"/>
              <a:gd name="T4" fmla="*/ 927 w 2671"/>
              <a:gd name="T5" fmla="*/ 148 h 3070"/>
              <a:gd name="T6" fmla="*/ 860 w 2671"/>
              <a:gd name="T7" fmla="*/ 414 h 3070"/>
              <a:gd name="T8" fmla="*/ 804 w 2671"/>
              <a:gd name="T9" fmla="*/ 681 h 3070"/>
              <a:gd name="T10" fmla="*/ 749 w 2671"/>
              <a:gd name="T11" fmla="*/ 881 h 3070"/>
              <a:gd name="T12" fmla="*/ 393 w 2671"/>
              <a:gd name="T13" fmla="*/ 959 h 3070"/>
              <a:gd name="T14" fmla="*/ 238 w 2671"/>
              <a:gd name="T15" fmla="*/ 981 h 3070"/>
              <a:gd name="T16" fmla="*/ 171 w 2671"/>
              <a:gd name="T17" fmla="*/ 1136 h 3070"/>
              <a:gd name="T18" fmla="*/ 104 w 2671"/>
              <a:gd name="T19" fmla="*/ 1848 h 3070"/>
              <a:gd name="T20" fmla="*/ 60 w 2671"/>
              <a:gd name="T21" fmla="*/ 2181 h 3070"/>
              <a:gd name="T22" fmla="*/ 82 w 2671"/>
              <a:gd name="T23" fmla="*/ 2747 h 3070"/>
              <a:gd name="T24" fmla="*/ 349 w 2671"/>
              <a:gd name="T25" fmla="*/ 2970 h 3070"/>
              <a:gd name="T26" fmla="*/ 593 w 2671"/>
              <a:gd name="T27" fmla="*/ 2992 h 3070"/>
              <a:gd name="T28" fmla="*/ 1549 w 2671"/>
              <a:gd name="T29" fmla="*/ 3059 h 3070"/>
              <a:gd name="T30" fmla="*/ 1960 w 2671"/>
              <a:gd name="T31" fmla="*/ 2970 h 3070"/>
              <a:gd name="T32" fmla="*/ 2038 w 2671"/>
              <a:gd name="T33" fmla="*/ 2703 h 3070"/>
              <a:gd name="T34" fmla="*/ 2049 w 2671"/>
              <a:gd name="T35" fmla="*/ 2614 h 3070"/>
              <a:gd name="T36" fmla="*/ 2160 w 2671"/>
              <a:gd name="T37" fmla="*/ 2525 h 3070"/>
              <a:gd name="T38" fmla="*/ 2271 w 2671"/>
              <a:gd name="T39" fmla="*/ 2459 h 3070"/>
              <a:gd name="T40" fmla="*/ 2338 w 2671"/>
              <a:gd name="T41" fmla="*/ 2392 h 3070"/>
              <a:gd name="T42" fmla="*/ 2427 w 2671"/>
              <a:gd name="T43" fmla="*/ 2281 h 3070"/>
              <a:gd name="T44" fmla="*/ 2505 w 2671"/>
              <a:gd name="T45" fmla="*/ 2103 h 3070"/>
              <a:gd name="T46" fmla="*/ 2527 w 2671"/>
              <a:gd name="T47" fmla="*/ 2014 h 3070"/>
              <a:gd name="T48" fmla="*/ 2594 w 2671"/>
              <a:gd name="T49" fmla="*/ 1992 h 3070"/>
              <a:gd name="T50" fmla="*/ 2671 w 2671"/>
              <a:gd name="T51" fmla="*/ 1659 h 3070"/>
              <a:gd name="T52" fmla="*/ 2616 w 2671"/>
              <a:gd name="T53" fmla="*/ 1048 h 3070"/>
              <a:gd name="T54" fmla="*/ 2549 w 2671"/>
              <a:gd name="T55" fmla="*/ 837 h 3070"/>
              <a:gd name="T56" fmla="*/ 2394 w 2671"/>
              <a:gd name="T57" fmla="*/ 570 h 3070"/>
              <a:gd name="T58" fmla="*/ 2305 w 2671"/>
              <a:gd name="T59" fmla="*/ 248 h 3070"/>
              <a:gd name="T60" fmla="*/ 2182 w 2671"/>
              <a:gd name="T61" fmla="*/ 48 h 3070"/>
              <a:gd name="T62" fmla="*/ 2127 w 2671"/>
              <a:gd name="T63" fmla="*/ 3 h 3070"/>
              <a:gd name="T64" fmla="*/ 1838 w 2671"/>
              <a:gd name="T65" fmla="*/ 14 h 3070"/>
              <a:gd name="T66" fmla="*/ 1793 w 2671"/>
              <a:gd name="T67" fmla="*/ 81 h 30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671"/>
              <a:gd name="T103" fmla="*/ 0 h 3070"/>
              <a:gd name="T104" fmla="*/ 2671 w 2671"/>
              <a:gd name="T105" fmla="*/ 3070 h 307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671" h="3070">
                <a:moveTo>
                  <a:pt x="1905" y="81"/>
                </a:moveTo>
                <a:cubicBezTo>
                  <a:pt x="1669" y="5"/>
                  <a:pt x="1405" y="68"/>
                  <a:pt x="1160" y="92"/>
                </a:cubicBezTo>
                <a:cubicBezTo>
                  <a:pt x="1082" y="111"/>
                  <a:pt x="1005" y="128"/>
                  <a:pt x="927" y="148"/>
                </a:cubicBezTo>
                <a:cubicBezTo>
                  <a:pt x="881" y="237"/>
                  <a:pt x="880" y="318"/>
                  <a:pt x="860" y="414"/>
                </a:cubicBezTo>
                <a:cubicBezTo>
                  <a:pt x="774" y="832"/>
                  <a:pt x="841" y="428"/>
                  <a:pt x="804" y="681"/>
                </a:cubicBezTo>
                <a:cubicBezTo>
                  <a:pt x="797" y="726"/>
                  <a:pt x="775" y="868"/>
                  <a:pt x="749" y="881"/>
                </a:cubicBezTo>
                <a:cubicBezTo>
                  <a:pt x="549" y="981"/>
                  <a:pt x="665" y="946"/>
                  <a:pt x="393" y="959"/>
                </a:cubicBezTo>
                <a:cubicBezTo>
                  <a:pt x="341" y="965"/>
                  <a:pt x="285" y="958"/>
                  <a:pt x="238" y="981"/>
                </a:cubicBezTo>
                <a:cubicBezTo>
                  <a:pt x="204" y="998"/>
                  <a:pt x="183" y="1101"/>
                  <a:pt x="171" y="1136"/>
                </a:cubicBezTo>
                <a:cubicBezTo>
                  <a:pt x="164" y="1396"/>
                  <a:pt x="167" y="1605"/>
                  <a:pt x="104" y="1848"/>
                </a:cubicBezTo>
                <a:cubicBezTo>
                  <a:pt x="90" y="1961"/>
                  <a:pt x="73" y="2066"/>
                  <a:pt x="60" y="2181"/>
                </a:cubicBezTo>
                <a:cubicBezTo>
                  <a:pt x="53" y="2336"/>
                  <a:pt x="0" y="2604"/>
                  <a:pt x="82" y="2747"/>
                </a:cubicBezTo>
                <a:cubicBezTo>
                  <a:pt x="133" y="2836"/>
                  <a:pt x="250" y="2938"/>
                  <a:pt x="349" y="2970"/>
                </a:cubicBezTo>
                <a:cubicBezTo>
                  <a:pt x="427" y="2995"/>
                  <a:pt x="512" y="2983"/>
                  <a:pt x="593" y="2992"/>
                </a:cubicBezTo>
                <a:cubicBezTo>
                  <a:pt x="911" y="3026"/>
                  <a:pt x="1230" y="3032"/>
                  <a:pt x="1549" y="3059"/>
                </a:cubicBezTo>
                <a:cubicBezTo>
                  <a:pt x="1722" y="3051"/>
                  <a:pt x="1827" y="3070"/>
                  <a:pt x="1960" y="2970"/>
                </a:cubicBezTo>
                <a:cubicBezTo>
                  <a:pt x="1990" y="2879"/>
                  <a:pt x="2009" y="2793"/>
                  <a:pt x="2038" y="2703"/>
                </a:cubicBezTo>
                <a:cubicBezTo>
                  <a:pt x="2042" y="2673"/>
                  <a:pt x="2040" y="2642"/>
                  <a:pt x="2049" y="2614"/>
                </a:cubicBezTo>
                <a:cubicBezTo>
                  <a:pt x="2066" y="2562"/>
                  <a:pt x="2121" y="2553"/>
                  <a:pt x="2160" y="2525"/>
                </a:cubicBezTo>
                <a:cubicBezTo>
                  <a:pt x="2262" y="2451"/>
                  <a:pt x="2141" y="2502"/>
                  <a:pt x="2271" y="2459"/>
                </a:cubicBezTo>
                <a:cubicBezTo>
                  <a:pt x="2293" y="2437"/>
                  <a:pt x="2322" y="2419"/>
                  <a:pt x="2338" y="2392"/>
                </a:cubicBezTo>
                <a:cubicBezTo>
                  <a:pt x="2410" y="2266"/>
                  <a:pt x="2297" y="2324"/>
                  <a:pt x="2427" y="2281"/>
                </a:cubicBezTo>
                <a:cubicBezTo>
                  <a:pt x="2462" y="2210"/>
                  <a:pt x="2481" y="2178"/>
                  <a:pt x="2505" y="2103"/>
                </a:cubicBezTo>
                <a:cubicBezTo>
                  <a:pt x="2514" y="2074"/>
                  <a:pt x="2508" y="2038"/>
                  <a:pt x="2527" y="2014"/>
                </a:cubicBezTo>
                <a:cubicBezTo>
                  <a:pt x="2542" y="1996"/>
                  <a:pt x="2572" y="1999"/>
                  <a:pt x="2594" y="1992"/>
                </a:cubicBezTo>
                <a:cubicBezTo>
                  <a:pt x="2664" y="1898"/>
                  <a:pt x="2660" y="1772"/>
                  <a:pt x="2671" y="1659"/>
                </a:cubicBezTo>
                <a:cubicBezTo>
                  <a:pt x="2664" y="1459"/>
                  <a:pt x="2665" y="1245"/>
                  <a:pt x="2616" y="1048"/>
                </a:cubicBezTo>
                <a:cubicBezTo>
                  <a:pt x="2605" y="962"/>
                  <a:pt x="2597" y="909"/>
                  <a:pt x="2549" y="837"/>
                </a:cubicBezTo>
                <a:cubicBezTo>
                  <a:pt x="2512" y="723"/>
                  <a:pt x="2462" y="661"/>
                  <a:pt x="2394" y="570"/>
                </a:cubicBezTo>
                <a:cubicBezTo>
                  <a:pt x="2376" y="469"/>
                  <a:pt x="2363" y="334"/>
                  <a:pt x="2305" y="248"/>
                </a:cubicBezTo>
                <a:cubicBezTo>
                  <a:pt x="2282" y="121"/>
                  <a:pt x="2309" y="208"/>
                  <a:pt x="2182" y="48"/>
                </a:cubicBezTo>
                <a:cubicBezTo>
                  <a:pt x="2145" y="1"/>
                  <a:pt x="2180" y="21"/>
                  <a:pt x="2127" y="3"/>
                </a:cubicBezTo>
                <a:cubicBezTo>
                  <a:pt x="2031" y="7"/>
                  <a:pt x="1933" y="0"/>
                  <a:pt x="1838" y="14"/>
                </a:cubicBezTo>
                <a:cubicBezTo>
                  <a:pt x="1820" y="17"/>
                  <a:pt x="1832" y="81"/>
                  <a:pt x="1793" y="81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C733A234-1538-48AE-A8BF-8CB509B5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38800"/>
            <a:ext cx="15906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EMPRESA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B04C3874-F553-4CDB-945D-5154F2C76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71600"/>
            <a:ext cx="1320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PESSOA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79C6ADA6-6B81-4FEA-8DEE-A060BC399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5222875"/>
            <a:ext cx="24368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CONTRIBUINTE</a:t>
            </a:r>
          </a:p>
        </p:txBody>
      </p:sp>
      <p:sp>
        <p:nvSpPr>
          <p:cNvPr id="14357" name="Freeform 21">
            <a:extLst>
              <a:ext uri="{FF2B5EF4-FFF2-40B4-BE49-F238E27FC236}">
                <a16:creationId xmlns:a16="http://schemas.microsoft.com/office/drawing/2014/main" id="{9D619338-A0BD-414B-A607-61634DA8B1D0}"/>
              </a:ext>
            </a:extLst>
          </p:cNvPr>
          <p:cNvSpPr>
            <a:spLocks/>
          </p:cNvSpPr>
          <p:nvPr/>
        </p:nvSpPr>
        <p:spPr bwMode="auto">
          <a:xfrm>
            <a:off x="3405188" y="2239963"/>
            <a:ext cx="2024062" cy="1797050"/>
          </a:xfrm>
          <a:custGeom>
            <a:avLst/>
            <a:gdLst>
              <a:gd name="T0" fmla="*/ 347 w 1275"/>
              <a:gd name="T1" fmla="*/ 0 h 1132"/>
              <a:gd name="T2" fmla="*/ 535 w 1275"/>
              <a:gd name="T3" fmla="*/ 199 h 1132"/>
              <a:gd name="T4" fmla="*/ 735 w 1275"/>
              <a:gd name="T5" fmla="*/ 352 h 1132"/>
              <a:gd name="T6" fmla="*/ 982 w 1275"/>
              <a:gd name="T7" fmla="*/ 470 h 1132"/>
              <a:gd name="T8" fmla="*/ 1052 w 1275"/>
              <a:gd name="T9" fmla="*/ 517 h 1132"/>
              <a:gd name="T10" fmla="*/ 1088 w 1275"/>
              <a:gd name="T11" fmla="*/ 540 h 1132"/>
              <a:gd name="T12" fmla="*/ 1158 w 1275"/>
              <a:gd name="T13" fmla="*/ 611 h 1132"/>
              <a:gd name="T14" fmla="*/ 1182 w 1275"/>
              <a:gd name="T15" fmla="*/ 646 h 1132"/>
              <a:gd name="T16" fmla="*/ 1252 w 1275"/>
              <a:gd name="T17" fmla="*/ 717 h 1132"/>
              <a:gd name="T18" fmla="*/ 1252 w 1275"/>
              <a:gd name="T19" fmla="*/ 1069 h 1132"/>
              <a:gd name="T20" fmla="*/ 1229 w 1275"/>
              <a:gd name="T21" fmla="*/ 1105 h 1132"/>
              <a:gd name="T22" fmla="*/ 1135 w 1275"/>
              <a:gd name="T23" fmla="*/ 1116 h 1132"/>
              <a:gd name="T24" fmla="*/ 100 w 1275"/>
              <a:gd name="T25" fmla="*/ 1105 h 1132"/>
              <a:gd name="T26" fmla="*/ 77 w 1275"/>
              <a:gd name="T27" fmla="*/ 1034 h 1132"/>
              <a:gd name="T28" fmla="*/ 53 w 1275"/>
              <a:gd name="T29" fmla="*/ 964 h 1132"/>
              <a:gd name="T30" fmla="*/ 41 w 1275"/>
              <a:gd name="T31" fmla="*/ 505 h 1132"/>
              <a:gd name="T32" fmla="*/ 41 w 1275"/>
              <a:gd name="T33" fmla="*/ 305 h 1132"/>
              <a:gd name="T34" fmla="*/ 124 w 1275"/>
              <a:gd name="T35" fmla="*/ 164 h 1132"/>
              <a:gd name="T36" fmla="*/ 171 w 1275"/>
              <a:gd name="T37" fmla="*/ 58 h 1132"/>
              <a:gd name="T38" fmla="*/ 347 w 1275"/>
              <a:gd name="T39" fmla="*/ 0 h 113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75"/>
              <a:gd name="T61" fmla="*/ 0 h 1132"/>
              <a:gd name="T62" fmla="*/ 1275 w 1275"/>
              <a:gd name="T63" fmla="*/ 1132 h 113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75" h="1132">
                <a:moveTo>
                  <a:pt x="347" y="0"/>
                </a:moveTo>
                <a:cubicBezTo>
                  <a:pt x="464" y="37"/>
                  <a:pt x="468" y="117"/>
                  <a:pt x="535" y="199"/>
                </a:cubicBezTo>
                <a:cubicBezTo>
                  <a:pt x="598" y="277"/>
                  <a:pt x="649" y="309"/>
                  <a:pt x="735" y="352"/>
                </a:cubicBezTo>
                <a:cubicBezTo>
                  <a:pt x="817" y="393"/>
                  <a:pt x="903" y="422"/>
                  <a:pt x="982" y="470"/>
                </a:cubicBezTo>
                <a:cubicBezTo>
                  <a:pt x="1006" y="485"/>
                  <a:pt x="1029" y="502"/>
                  <a:pt x="1052" y="517"/>
                </a:cubicBezTo>
                <a:cubicBezTo>
                  <a:pt x="1064" y="525"/>
                  <a:pt x="1088" y="540"/>
                  <a:pt x="1088" y="540"/>
                </a:cubicBezTo>
                <a:cubicBezTo>
                  <a:pt x="1139" y="620"/>
                  <a:pt x="1075" y="529"/>
                  <a:pt x="1158" y="611"/>
                </a:cubicBezTo>
                <a:cubicBezTo>
                  <a:pt x="1168" y="621"/>
                  <a:pt x="1173" y="635"/>
                  <a:pt x="1182" y="646"/>
                </a:cubicBezTo>
                <a:cubicBezTo>
                  <a:pt x="1204" y="671"/>
                  <a:pt x="1252" y="717"/>
                  <a:pt x="1252" y="717"/>
                </a:cubicBezTo>
                <a:cubicBezTo>
                  <a:pt x="1261" y="854"/>
                  <a:pt x="1275" y="932"/>
                  <a:pt x="1252" y="1069"/>
                </a:cubicBezTo>
                <a:cubicBezTo>
                  <a:pt x="1250" y="1083"/>
                  <a:pt x="1242" y="1100"/>
                  <a:pt x="1229" y="1105"/>
                </a:cubicBezTo>
                <a:cubicBezTo>
                  <a:pt x="1200" y="1117"/>
                  <a:pt x="1166" y="1112"/>
                  <a:pt x="1135" y="1116"/>
                </a:cubicBezTo>
                <a:cubicBezTo>
                  <a:pt x="790" y="1112"/>
                  <a:pt x="444" y="1132"/>
                  <a:pt x="100" y="1105"/>
                </a:cubicBezTo>
                <a:cubicBezTo>
                  <a:pt x="75" y="1103"/>
                  <a:pt x="85" y="1058"/>
                  <a:pt x="77" y="1034"/>
                </a:cubicBezTo>
                <a:cubicBezTo>
                  <a:pt x="69" y="1011"/>
                  <a:pt x="53" y="964"/>
                  <a:pt x="53" y="964"/>
                </a:cubicBezTo>
                <a:cubicBezTo>
                  <a:pt x="49" y="811"/>
                  <a:pt x="48" y="658"/>
                  <a:pt x="41" y="505"/>
                </a:cubicBezTo>
                <a:cubicBezTo>
                  <a:pt x="33" y="335"/>
                  <a:pt x="0" y="619"/>
                  <a:pt x="41" y="305"/>
                </a:cubicBezTo>
                <a:cubicBezTo>
                  <a:pt x="48" y="251"/>
                  <a:pt x="95" y="208"/>
                  <a:pt x="124" y="164"/>
                </a:cubicBezTo>
                <a:cubicBezTo>
                  <a:pt x="160" y="111"/>
                  <a:pt x="144" y="138"/>
                  <a:pt x="171" y="58"/>
                </a:cubicBezTo>
                <a:cubicBezTo>
                  <a:pt x="180" y="33"/>
                  <a:pt x="323" y="0"/>
                  <a:pt x="347" y="0"/>
                </a:cubicBezTo>
                <a:close/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922F2A7F-B020-4B68-91D3-777E09D3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3541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HOMEM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nimBg="1" autoUpdateAnimBg="0"/>
      <p:bldP spid="14342" grpId="0" animBg="1"/>
      <p:bldP spid="14343" grpId="0" animBg="1"/>
      <p:bldP spid="14344" grpId="0" animBg="1"/>
      <p:bldP spid="14345" grpId="0" animBg="1"/>
      <p:bldP spid="14347" grpId="0" animBg="1"/>
      <p:bldP spid="14348" grpId="0" animBg="1"/>
      <p:bldP spid="14349" grpId="0" animBg="1"/>
      <p:bldP spid="14352" grpId="0" animBg="1"/>
      <p:bldP spid="14353" grpId="0" animBg="1"/>
      <p:bldP spid="14354" grpId="0" animBg="1" autoUpdateAnimBg="0"/>
      <p:bldP spid="14355" grpId="0" animBg="1" autoUpdateAnimBg="0"/>
      <p:bldP spid="14356" grpId="0" animBg="1" autoUpdateAnimBg="0"/>
      <p:bldP spid="14357" grpId="0" animBg="1"/>
      <p:bldP spid="1435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5923561-4E39-4325-86B0-3E146D40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009D2742-34BD-4018-8F86-38B7FA45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2465388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Representação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496BB833-4ED8-4582-99BA-1F85DEE9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609600" cy="533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AF9613E3-34B7-48A1-B404-4D7A252F0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438400"/>
            <a:ext cx="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56450254-18E7-4D58-BDDA-249FBBA4B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505200"/>
            <a:ext cx="7620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EF657E23-7338-4B3E-97BA-AB50976C4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05200"/>
            <a:ext cx="381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9AB956FC-7A45-4249-BB2F-137EB15D5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CF328232-38F3-4FED-B717-9DD40E245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81075"/>
            <a:ext cx="22844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PESSOA</a:t>
            </a:r>
          </a:p>
          <a:p>
            <a:r>
              <a:rPr lang="pt-BR" altLang="es-ES"/>
              <a:t>nome:string;</a:t>
            </a:r>
          </a:p>
          <a:p>
            <a:r>
              <a:rPr lang="pt-BR" altLang="es-ES"/>
              <a:t>idade:integer;</a:t>
            </a:r>
          </a:p>
          <a:p>
            <a:r>
              <a:rPr lang="pt-BR" altLang="es-ES"/>
              <a:t>gosta-de:objeto;</a:t>
            </a:r>
          </a:p>
          <a:p>
            <a:endParaRPr lang="pt-BR" altLang="es-ES"/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86A0CEBD-5B46-45A4-BA80-F6090312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76600"/>
            <a:ext cx="976313" cy="1247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35E77E46-7D3E-4205-AB41-14BB0281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077913"/>
            <a:ext cx="2592388" cy="16557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BE2D9446-8D7B-4F88-87F7-88C80EFFF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1438275"/>
            <a:ext cx="25923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2444B612-7894-4A41-A979-6619AA35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933825"/>
            <a:ext cx="2514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/>
              <a:t>:PESSOA</a:t>
            </a:r>
          </a:p>
          <a:p>
            <a:r>
              <a:rPr lang="pt-BR" altLang="es-ES" sz="2000"/>
              <a:t>nome: </a:t>
            </a:r>
            <a:r>
              <a:rPr lang="pt-BR" altLang="es-ES" sz="2000">
                <a:latin typeface="Franklin Gothic Medium" panose="020B0603020102020204" pitchFamily="34" charset="0"/>
              </a:rPr>
              <a:t>Joseph Haydn</a:t>
            </a:r>
            <a:r>
              <a:rPr lang="pt-BR" altLang="es-ES" sz="2000"/>
              <a:t>;</a:t>
            </a:r>
          </a:p>
          <a:p>
            <a:r>
              <a:rPr lang="pt-BR" altLang="es-ES" sz="2000"/>
              <a:t>idade: 66;</a:t>
            </a:r>
          </a:p>
          <a:p>
            <a:r>
              <a:rPr lang="pt-BR" altLang="es-ES" sz="2000"/>
              <a:t>gosta-de:‘sol’;</a:t>
            </a:r>
          </a:p>
          <a:p>
            <a:endParaRPr lang="pt-BR" altLang="es-ES" sz="2000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97A8A282-B07D-4F31-96E0-43C22779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62400"/>
            <a:ext cx="2816225" cy="16557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79A9D9EE-DECE-4504-B915-43031BFB4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316413"/>
            <a:ext cx="25923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BF3AF031-C5C3-40AE-ABFD-C5CA69599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2781300"/>
            <a:ext cx="0" cy="1152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AE0771CB-0625-42C0-B35F-0381AE40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067050"/>
            <a:ext cx="1493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" sz="2000" i="1"/>
              <a:t>Instância-de</a:t>
            </a:r>
            <a:endParaRPr lang="pt-BR" altLang="es-E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94" grpId="0" animBg="1"/>
      <p:bldP spid="16402" grpId="0" autoUpdateAnimBg="0"/>
      <p:bldP spid="16404" grpId="0" animBg="1"/>
      <p:bldP spid="16405" grpId="0" animBg="1"/>
      <p:bldP spid="16407" grpId="0" autoUpdateAnimBg="0"/>
      <p:bldP spid="16408" grpId="0" animBg="1"/>
      <p:bldP spid="164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259E183-5D11-4EC7-B11C-D128CC08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9F89662-EE85-40AF-956C-88403904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2341563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Generalização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15C49D31-13F6-4AAE-A2CF-33F3A816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168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ESTUDANTE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4A2D736D-26A5-446D-A10C-2FD4855E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0"/>
            <a:ext cx="161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PROFESSOR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46873CC1-69B5-482A-8991-FC3AAC3D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113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PESSOA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BB99275C-1EF1-4AC9-8B26-DD8BEDC1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1960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HOMEM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F0B69C6C-D563-41A7-BBE4-271AC2E1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72000"/>
            <a:ext cx="1258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MULHER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5990A20B-7719-441F-BA21-0657B085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67000"/>
            <a:ext cx="135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EMPRESA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E9436975-2DF3-4497-BECF-AE37B7E9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14400"/>
            <a:ext cx="2065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CONTRIBUINTE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43EEF822-B288-4ECB-B7BA-CBDAF52F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E4F85B24-0952-4C2F-96A5-925A7E3D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E65174AB-43E4-439A-BF25-3C1A6E21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7620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1235A687-DD8F-48BA-8083-66659D4B72D8}"/>
              </a:ext>
            </a:extLst>
          </p:cNvPr>
          <p:cNvCxnSpPr>
            <a:cxnSpLocks noChangeShapeType="1"/>
            <a:stCxn id="17420" idx="0"/>
            <a:endCxn id="17427" idx="3"/>
          </p:cNvCxnSpPr>
          <p:nvPr/>
        </p:nvCxnSpPr>
        <p:spPr bwMode="auto">
          <a:xfrm flipV="1">
            <a:off x="1071563" y="3200400"/>
            <a:ext cx="2090737" cy="1371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AE0AC1FE-2C56-44A5-AA48-C12EB6F048B9}"/>
              </a:ext>
            </a:extLst>
          </p:cNvPr>
          <p:cNvCxnSpPr>
            <a:cxnSpLocks noChangeShapeType="1"/>
            <a:stCxn id="17421" idx="0"/>
            <a:endCxn id="17427" idx="3"/>
          </p:cNvCxnSpPr>
          <p:nvPr/>
        </p:nvCxnSpPr>
        <p:spPr bwMode="auto">
          <a:xfrm flipV="1">
            <a:off x="2482850" y="3200400"/>
            <a:ext cx="679450" cy="2057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54CF06AE-91FD-46C8-BA30-1DC3AF215775}"/>
              </a:ext>
            </a:extLst>
          </p:cNvPr>
          <p:cNvCxnSpPr>
            <a:cxnSpLocks noChangeShapeType="1"/>
            <a:stCxn id="17423" idx="0"/>
            <a:endCxn id="17429" idx="3"/>
          </p:cNvCxnSpPr>
          <p:nvPr/>
        </p:nvCxnSpPr>
        <p:spPr bwMode="auto">
          <a:xfrm flipH="1" flipV="1">
            <a:off x="4229100" y="3429000"/>
            <a:ext cx="541338" cy="990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5D4DA310-4183-4D98-AF9B-1DE2C4338368}"/>
              </a:ext>
            </a:extLst>
          </p:cNvPr>
          <p:cNvCxnSpPr>
            <a:cxnSpLocks noChangeShapeType="1"/>
            <a:stCxn id="17424" idx="0"/>
            <a:endCxn id="17429" idx="3"/>
          </p:cNvCxnSpPr>
          <p:nvPr/>
        </p:nvCxnSpPr>
        <p:spPr bwMode="auto">
          <a:xfrm flipH="1" flipV="1">
            <a:off x="4229100" y="3429000"/>
            <a:ext cx="2801938" cy="1143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 Box 27">
            <a:extLst>
              <a:ext uri="{FF2B5EF4-FFF2-40B4-BE49-F238E27FC236}">
                <a16:creationId xmlns:a16="http://schemas.microsoft.com/office/drawing/2014/main" id="{5ACD3DD0-3C1C-42C4-961F-F7FE383F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194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/>
              <a:t>atividade</a:t>
            </a:r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F784D69B-4000-4C9D-93BA-99F5A1254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/>
              <a:t>sexo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2B34FC07-7414-4958-98AC-5B2DFA91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47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600" b="0"/>
              <a:t>U</a:t>
            </a:r>
          </a:p>
        </p:txBody>
      </p:sp>
      <p:sp>
        <p:nvSpPr>
          <p:cNvPr id="17439" name="Text Box 31">
            <a:extLst>
              <a:ext uri="{FF2B5EF4-FFF2-40B4-BE49-F238E27FC236}">
                <a16:creationId xmlns:a16="http://schemas.microsoft.com/office/drawing/2014/main" id="{D2139E07-06A5-4C01-A117-5AC0CCFE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+</a:t>
            </a:r>
          </a:p>
        </p:txBody>
      </p: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7505C493-B9B7-488E-9F78-AD7E35B925E6}"/>
              </a:ext>
            </a:extLst>
          </p:cNvPr>
          <p:cNvCxnSpPr>
            <a:cxnSpLocks noChangeShapeType="1"/>
            <a:stCxn id="17422" idx="0"/>
            <a:endCxn id="17430" idx="3"/>
          </p:cNvCxnSpPr>
          <p:nvPr/>
        </p:nvCxnSpPr>
        <p:spPr bwMode="auto">
          <a:xfrm flipV="1">
            <a:off x="3767138" y="1752600"/>
            <a:ext cx="2633662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34">
            <a:extLst>
              <a:ext uri="{FF2B5EF4-FFF2-40B4-BE49-F238E27FC236}">
                <a16:creationId xmlns:a16="http://schemas.microsoft.com/office/drawing/2014/main" id="{6DF09F7C-49EC-4F53-9E91-36305964ACDA}"/>
              </a:ext>
            </a:extLst>
          </p:cNvPr>
          <p:cNvCxnSpPr>
            <a:cxnSpLocks noChangeShapeType="1"/>
            <a:stCxn id="17425" idx="0"/>
            <a:endCxn id="17430" idx="3"/>
          </p:cNvCxnSpPr>
          <p:nvPr/>
        </p:nvCxnSpPr>
        <p:spPr bwMode="auto">
          <a:xfrm flipH="1" flipV="1">
            <a:off x="6400800" y="1752600"/>
            <a:ext cx="831850" cy="914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3" name="Text Box 35">
            <a:extLst>
              <a:ext uri="{FF2B5EF4-FFF2-40B4-BE49-F238E27FC236}">
                <a16:creationId xmlns:a16="http://schemas.microsoft.com/office/drawing/2014/main" id="{FDC9D9A3-89B9-4C36-919E-856BA857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954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/>
              <a:t>categoria</a:t>
            </a:r>
          </a:p>
        </p:txBody>
      </p:sp>
      <p:sp>
        <p:nvSpPr>
          <p:cNvPr id="17445" name="Text Box 37">
            <a:extLst>
              <a:ext uri="{FF2B5EF4-FFF2-40B4-BE49-F238E27FC236}">
                <a16:creationId xmlns:a16="http://schemas.microsoft.com/office/drawing/2014/main" id="{4CA3B5CC-04E5-456A-A0BC-ABC3730E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295400"/>
            <a:ext cx="47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/>
              <a:t>U</a:t>
            </a:r>
          </a:p>
        </p:txBody>
      </p:sp>
      <p:sp>
        <p:nvSpPr>
          <p:cNvPr id="17446" name="Text Box 38">
            <a:extLst>
              <a:ext uri="{FF2B5EF4-FFF2-40B4-BE49-F238E27FC236}">
                <a16:creationId xmlns:a16="http://schemas.microsoft.com/office/drawing/2014/main" id="{D0377DC8-92FB-45EA-B291-B93F64217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+</a:t>
            </a:r>
          </a:p>
        </p:txBody>
      </p:sp>
      <p:sp>
        <p:nvSpPr>
          <p:cNvPr id="17447" name="Text Box 39">
            <a:extLst>
              <a:ext uri="{FF2B5EF4-FFF2-40B4-BE49-F238E27FC236}">
                <a16:creationId xmlns:a16="http://schemas.microsoft.com/office/drawing/2014/main" id="{E57813AB-3531-4FC1-99A3-5811CB29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299075"/>
            <a:ext cx="1546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-"/>
            </a:pPr>
            <a:r>
              <a:rPr lang="pt-BR" altLang="es-ES"/>
              <a:t> completo</a:t>
            </a:r>
          </a:p>
          <a:p>
            <a:pPr>
              <a:buFontTx/>
              <a:buChar char="-"/>
            </a:pPr>
            <a:r>
              <a:rPr lang="pt-BR" altLang="es-ES"/>
              <a:t> disjunto</a:t>
            </a:r>
          </a:p>
        </p:txBody>
      </p:sp>
      <p:sp>
        <p:nvSpPr>
          <p:cNvPr id="17448" name="Text Box 40">
            <a:extLst>
              <a:ext uri="{FF2B5EF4-FFF2-40B4-BE49-F238E27FC236}">
                <a16:creationId xmlns:a16="http://schemas.microsoft.com/office/drawing/2014/main" id="{09B07E25-861F-4959-811A-00A5D6FA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+</a:t>
            </a:r>
          </a:p>
        </p:txBody>
      </p:sp>
      <p:sp>
        <p:nvSpPr>
          <p:cNvPr id="17449" name="Text Box 41">
            <a:extLst>
              <a:ext uri="{FF2B5EF4-FFF2-40B4-BE49-F238E27FC236}">
                <a16:creationId xmlns:a16="http://schemas.microsoft.com/office/drawing/2014/main" id="{438A98AA-2006-4BC4-88B9-110271F1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81600"/>
            <a:ext cx="47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600" b="0"/>
              <a:t>U</a:t>
            </a:r>
          </a:p>
        </p:txBody>
      </p:sp>
      <p:sp>
        <p:nvSpPr>
          <p:cNvPr id="17450" name="Text Box 42">
            <a:extLst>
              <a:ext uri="{FF2B5EF4-FFF2-40B4-BE49-F238E27FC236}">
                <a16:creationId xmlns:a16="http://schemas.microsoft.com/office/drawing/2014/main" id="{C7B89FAB-C533-40B8-97F0-1FCC11DA6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4586288" cy="519113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>
                <a:solidFill>
                  <a:srgbClr val="FFFFFF"/>
                </a:solidFill>
                <a:latin typeface="Tahoma" panose="020B0604030504040204" pitchFamily="34" charset="0"/>
              </a:rPr>
              <a:t>Relação É-um (</a:t>
            </a:r>
            <a:r>
              <a:rPr lang="pt-BR" altLang="es-ES" i="1">
                <a:solidFill>
                  <a:srgbClr val="FFFFFF"/>
                </a:solidFill>
                <a:latin typeface="Tahoma" panose="020B0604030504040204" pitchFamily="34" charset="0"/>
              </a:rPr>
              <a:t>é-um(s,g)</a:t>
            </a:r>
            <a:r>
              <a:rPr lang="pt-BR" altLang="es-ES" sz="2800">
                <a:solidFill>
                  <a:srgbClr val="FFFFFF"/>
                </a:solidFill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20" grpId="0" autoUpdateAnimBg="0"/>
      <p:bldP spid="17421" grpId="0" autoUpdateAnimBg="0"/>
      <p:bldP spid="17422" grpId="0" autoUpdateAnimBg="0"/>
      <p:bldP spid="17423" grpId="0" autoUpdateAnimBg="0"/>
      <p:bldP spid="17424" grpId="0" autoUpdateAnimBg="0"/>
      <p:bldP spid="17425" grpId="0" autoUpdateAnimBg="0"/>
      <p:bldP spid="17426" grpId="0" autoUpdateAnimBg="0"/>
      <p:bldP spid="17427" grpId="0" animBg="1"/>
      <p:bldP spid="17429" grpId="0" animBg="1"/>
      <p:bldP spid="17430" grpId="0" animBg="1"/>
      <p:bldP spid="17435" grpId="0" autoUpdateAnimBg="0"/>
      <p:bldP spid="17436" grpId="0" autoUpdateAnimBg="0"/>
      <p:bldP spid="17438" grpId="0" autoUpdateAnimBg="0"/>
      <p:bldP spid="17439" grpId="0" autoUpdateAnimBg="0"/>
      <p:bldP spid="17443" grpId="0" autoUpdateAnimBg="0"/>
      <p:bldP spid="17445" grpId="0" autoUpdateAnimBg="0"/>
      <p:bldP spid="17446" grpId="0" autoUpdateAnimBg="0"/>
      <p:bldP spid="17447" grpId="0" autoUpdateAnimBg="0"/>
      <p:bldP spid="17448" grpId="0" autoUpdateAnimBg="0"/>
      <p:bldP spid="17449" grpId="0" autoUpdateAnimBg="0"/>
      <p:bldP spid="174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58B2E31-77ED-49CB-B3B6-8ECEBD18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4E2F8DD3-7A46-4DB9-9A0B-F40BD4B7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5218113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Visões - Especialização por papel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BD3BCD3-626D-41C9-9A0C-088655AB6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183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NO EMPREGO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9471E499-D720-4111-9A1E-32E37A05F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0"/>
            <a:ext cx="130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EM CASA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E017F995-7DFF-439D-BE5E-06114DA31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113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PESSOA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C1BFB63C-31DF-4114-9317-F00A513E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6096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DB20F724-D9EE-46FB-9B96-7B0FD95F29C4}"/>
              </a:ext>
            </a:extLst>
          </p:cNvPr>
          <p:cNvCxnSpPr>
            <a:cxnSpLocks noChangeShapeType="1"/>
            <a:stCxn id="21508" idx="0"/>
            <a:endCxn id="21515" idx="3"/>
          </p:cNvCxnSpPr>
          <p:nvPr/>
        </p:nvCxnSpPr>
        <p:spPr bwMode="auto">
          <a:xfrm flipV="1">
            <a:off x="1144588" y="3352800"/>
            <a:ext cx="2589212" cy="1219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4A20B9F2-3EA2-4871-A49D-04B3783EA0BC}"/>
              </a:ext>
            </a:extLst>
          </p:cNvPr>
          <p:cNvCxnSpPr>
            <a:cxnSpLocks noChangeShapeType="1"/>
            <a:stCxn id="21509" idx="0"/>
            <a:endCxn id="21515" idx="3"/>
          </p:cNvCxnSpPr>
          <p:nvPr/>
        </p:nvCxnSpPr>
        <p:spPr bwMode="auto">
          <a:xfrm flipV="1">
            <a:off x="2330450" y="3352800"/>
            <a:ext cx="1403350" cy="1905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 Box 18">
            <a:extLst>
              <a:ext uri="{FF2B5EF4-FFF2-40B4-BE49-F238E27FC236}">
                <a16:creationId xmlns:a16="http://schemas.microsoft.com/office/drawing/2014/main" id="{B50A491A-5535-49B7-88D4-BBFEEE0A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833688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/>
              <a:t>papel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44F9C6D4-9FAE-40DA-A6BA-53DCF34AB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1874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MOTORISTA</a:t>
            </a:r>
          </a:p>
          <a:p>
            <a:r>
              <a:rPr lang="pt-BR" altLang="es-ES" sz="2000" b="0"/>
              <a:t>NO TRÂNSITO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46D6D109-2F74-4710-95EB-43A6B8885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76800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EM FÉRIAS</a:t>
            </a:r>
          </a:p>
        </p:txBody>
      </p: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3F99CCDB-FD04-4328-8E1E-BF4262C2453C}"/>
              </a:ext>
            </a:extLst>
          </p:cNvPr>
          <p:cNvCxnSpPr>
            <a:cxnSpLocks noChangeShapeType="1"/>
            <a:endCxn id="21515" idx="3"/>
          </p:cNvCxnSpPr>
          <p:nvPr/>
        </p:nvCxnSpPr>
        <p:spPr bwMode="auto">
          <a:xfrm flipH="1" flipV="1">
            <a:off x="3733800" y="3352800"/>
            <a:ext cx="876300" cy="1752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EBD6460A-A412-4438-BCD7-F994B81600C3}"/>
              </a:ext>
            </a:extLst>
          </p:cNvPr>
          <p:cNvCxnSpPr>
            <a:cxnSpLocks noChangeShapeType="1"/>
            <a:stCxn id="21530" idx="0"/>
            <a:endCxn id="21515" idx="3"/>
          </p:cNvCxnSpPr>
          <p:nvPr/>
        </p:nvCxnSpPr>
        <p:spPr bwMode="auto">
          <a:xfrm flipH="1" flipV="1">
            <a:off x="3733800" y="3352800"/>
            <a:ext cx="3800475" cy="152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Text Box 30">
            <a:extLst>
              <a:ext uri="{FF2B5EF4-FFF2-40B4-BE49-F238E27FC236}">
                <a16:creationId xmlns:a16="http://schemas.microsoft.com/office/drawing/2014/main" id="{55C42E96-7CAD-4239-9B47-06436792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19400"/>
            <a:ext cx="473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600" b="0"/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autoUpdateAnimBg="0"/>
      <p:bldP spid="21508" grpId="0" autoUpdateAnimBg="0"/>
      <p:bldP spid="21509" grpId="0" autoUpdateAnimBg="0"/>
      <p:bldP spid="21510" grpId="0" autoUpdateAnimBg="0"/>
      <p:bldP spid="21515" grpId="0" animBg="1"/>
      <p:bldP spid="21522" grpId="0" autoUpdateAnimBg="0"/>
      <p:bldP spid="21529" grpId="0" autoUpdateAnimBg="0"/>
      <p:bldP spid="21530" grpId="0" autoUpdateAnimBg="0"/>
      <p:bldP spid="215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B82D9AC-830A-4AFC-90F4-E7B24994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D4E13FA4-8197-4264-845C-799A7F7AD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3824288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Agregação/Composição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34D5B68F-DA8F-44F1-8916-7102AAF1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715000"/>
            <a:ext cx="106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15521DC-D0F2-4D46-B95F-2117B48F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638800"/>
            <a:ext cx="1103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TÍTULO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4660C029-4D46-4411-AE7A-FFFCC0FA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5814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LIVRO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A2FDD3AD-1525-4908-93CA-0CE0EED12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562600"/>
            <a:ext cx="130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EDITORA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C23B5BEC-0733-4625-9C8F-8E3868FA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5715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ANO</a:t>
            </a:r>
          </a:p>
        </p:txBody>
      </p: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D0BB3EC4-28AA-4B01-86DE-D30B56D75F21}"/>
              </a:ext>
            </a:extLst>
          </p:cNvPr>
          <p:cNvCxnSpPr>
            <a:cxnSpLocks noChangeShapeType="1"/>
            <a:stCxn id="18436" idx="0"/>
            <a:endCxn id="31756" idx="2"/>
          </p:cNvCxnSpPr>
          <p:nvPr/>
        </p:nvCxnSpPr>
        <p:spPr bwMode="auto">
          <a:xfrm flipV="1">
            <a:off x="771525" y="4114800"/>
            <a:ext cx="2935288" cy="1600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6">
            <a:extLst>
              <a:ext uri="{FF2B5EF4-FFF2-40B4-BE49-F238E27FC236}">
                <a16:creationId xmlns:a16="http://schemas.microsoft.com/office/drawing/2014/main" id="{156FE025-0194-4212-B96E-A843067F6551}"/>
              </a:ext>
            </a:extLst>
          </p:cNvPr>
          <p:cNvCxnSpPr>
            <a:cxnSpLocks noChangeShapeType="1"/>
            <a:stCxn id="18439" idx="0"/>
            <a:endCxn id="31756" idx="2"/>
          </p:cNvCxnSpPr>
          <p:nvPr/>
        </p:nvCxnSpPr>
        <p:spPr bwMode="auto">
          <a:xfrm flipH="1" flipV="1">
            <a:off x="3706813" y="4114800"/>
            <a:ext cx="1146175" cy="1447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7">
            <a:extLst>
              <a:ext uri="{FF2B5EF4-FFF2-40B4-BE49-F238E27FC236}">
                <a16:creationId xmlns:a16="http://schemas.microsoft.com/office/drawing/2014/main" id="{E808C2BD-DFE6-476E-B3CC-15080108266D}"/>
              </a:ext>
            </a:extLst>
          </p:cNvPr>
          <p:cNvCxnSpPr>
            <a:cxnSpLocks noChangeShapeType="1"/>
            <a:stCxn id="18440" idx="0"/>
            <a:endCxn id="31756" idx="2"/>
          </p:cNvCxnSpPr>
          <p:nvPr/>
        </p:nvCxnSpPr>
        <p:spPr bwMode="auto">
          <a:xfrm flipH="1" flipV="1">
            <a:off x="3706813" y="4114800"/>
            <a:ext cx="3073400" cy="1600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AutoShape 25">
            <a:extLst>
              <a:ext uri="{FF2B5EF4-FFF2-40B4-BE49-F238E27FC236}">
                <a16:creationId xmlns:a16="http://schemas.microsoft.com/office/drawing/2014/main" id="{03E8AF19-47F9-429A-956E-B44DFC37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86200"/>
            <a:ext cx="228600" cy="228600"/>
          </a:xfrm>
          <a:prstGeom prst="diamond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B2DFD5CD-F96E-4561-8816-007E5CF396DC}"/>
              </a:ext>
            </a:extLst>
          </p:cNvPr>
          <p:cNvCxnSpPr>
            <a:cxnSpLocks noChangeShapeType="1"/>
            <a:stCxn id="18437" idx="0"/>
            <a:endCxn id="31756" idx="2"/>
          </p:cNvCxnSpPr>
          <p:nvPr/>
        </p:nvCxnSpPr>
        <p:spPr bwMode="auto">
          <a:xfrm flipV="1">
            <a:off x="2544763" y="4114800"/>
            <a:ext cx="1162050" cy="152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 Box 27">
            <a:extLst>
              <a:ext uri="{FF2B5EF4-FFF2-40B4-BE49-F238E27FC236}">
                <a16:creationId xmlns:a16="http://schemas.microsoft.com/office/drawing/2014/main" id="{97A082A5-E8C9-43AB-9906-808B89E3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5956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EXEMPLAR</a:t>
            </a:r>
          </a:p>
        </p:txBody>
      </p: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9F4347A5-60B5-4EEA-BDFC-A5E5918799A4}"/>
              </a:ext>
            </a:extLst>
          </p:cNvPr>
          <p:cNvCxnSpPr>
            <a:cxnSpLocks noChangeShapeType="1"/>
            <a:stCxn id="18438" idx="3"/>
          </p:cNvCxnSpPr>
          <p:nvPr/>
        </p:nvCxnSpPr>
        <p:spPr bwMode="auto">
          <a:xfrm flipV="1">
            <a:off x="4173538" y="3733800"/>
            <a:ext cx="2543175" cy="46038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1" name="Text Box 29">
            <a:extLst>
              <a:ext uri="{FF2B5EF4-FFF2-40B4-BE49-F238E27FC236}">
                <a16:creationId xmlns:a16="http://schemas.microsoft.com/office/drawing/2014/main" id="{96F11D90-6CF4-49A2-890F-C84A5344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367088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possui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AEFACAA5-022E-428B-B5E9-355F3C20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2133600"/>
            <a:ext cx="315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Composição heterômera</a:t>
            </a:r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BC0AEA65-5F6D-4FD4-BD8F-5A4043F1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0"/>
            <a:ext cx="5294313" cy="457200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Relação Parte-Todo (</a:t>
            </a:r>
            <a:r>
              <a:rPr lang="pt-BR" altLang="es-ES" b="0" i="1">
                <a:solidFill>
                  <a:srgbClr val="FFFFFF"/>
                </a:solidFill>
                <a:latin typeface="Tahoma" panose="020B0604030504040204" pitchFamily="34" charset="0"/>
              </a:rPr>
              <a:t>parte-de(p,t)</a:t>
            </a:r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  <p:bldP spid="18459" grpId="0" autoUpdateAnimBg="0"/>
      <p:bldP spid="18461" grpId="0" autoUpdateAnimBg="0"/>
      <p:bldP spid="18462" grpId="0" autoUpdateAnimBg="0"/>
      <p:bldP spid="1846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AF34A0EC-42D6-4254-AAD5-069AD512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9175"/>
            <a:ext cx="4352925" cy="5191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 b="0" i="1">
                <a:latin typeface="Arial Black" panose="020B0A04020102020204" pitchFamily="34" charset="0"/>
              </a:rPr>
              <a:t> Sistemas - Exemplos</a:t>
            </a:r>
            <a:endParaRPr lang="pt-BR" altLang="es-ES" sz="2800" b="0">
              <a:latin typeface="MS Serif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B8497D8-2BAD-41F1-B166-A0EE1ED8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52738"/>
            <a:ext cx="27368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UNIVERSIDADE</a:t>
            </a:r>
          </a:p>
        </p:txBody>
      </p:sp>
      <p:sp>
        <p:nvSpPr>
          <p:cNvPr id="7172" name="Line 5">
            <a:extLst>
              <a:ext uri="{FF2B5EF4-FFF2-40B4-BE49-F238E27FC236}">
                <a16:creationId xmlns:a16="http://schemas.microsoft.com/office/drawing/2014/main" id="{2E1F0D9A-03D4-4081-9236-B18C09F74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32131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3" name="Line 6">
            <a:extLst>
              <a:ext uri="{FF2B5EF4-FFF2-40B4-BE49-F238E27FC236}">
                <a16:creationId xmlns:a16="http://schemas.microsoft.com/office/drawing/2014/main" id="{4E2CF605-3ADE-4E31-AF2B-84451401F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845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0FCD2986-E2C6-444B-B4E1-3A096702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22907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Vestibulandos,</a:t>
            </a:r>
          </a:p>
          <a:p>
            <a:r>
              <a:rPr lang="pt-BR" altLang="es-ES" b="0"/>
              <a:t>Professores,</a:t>
            </a:r>
          </a:p>
          <a:p>
            <a:r>
              <a:rPr lang="pt-BR" altLang="es-ES" b="0"/>
              <a:t>Administradores,</a:t>
            </a:r>
          </a:p>
          <a:p>
            <a:r>
              <a:rPr lang="pt-BR" altLang="es-ES" b="0"/>
              <a:t>Livros,</a:t>
            </a:r>
          </a:p>
          <a:p>
            <a:r>
              <a:rPr lang="pt-BR" altLang="es-ES" b="0"/>
              <a:t>Equipamentos</a:t>
            </a:r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D4A925F8-4885-45B2-A6E3-3CC8DA41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08275"/>
            <a:ext cx="128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SAÍDAS</a:t>
            </a:r>
          </a:p>
        </p:txBody>
      </p:sp>
      <p:sp>
        <p:nvSpPr>
          <p:cNvPr id="7176" name="WordArt 9">
            <a:extLst>
              <a:ext uri="{FF2B5EF4-FFF2-40B4-BE49-F238E27FC236}">
                <a16:creationId xmlns:a16="http://schemas.microsoft.com/office/drawing/2014/main" id="{FE5F8AFF-A05C-457B-88C4-C85A48FAE8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2166938"/>
            <a:ext cx="1581150" cy="290512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s-E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Ambiente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6E03C638-3337-4522-8BEB-263A7729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  <p:sp>
        <p:nvSpPr>
          <p:cNvPr id="7178" name="Text Box 11">
            <a:extLst>
              <a:ext uri="{FF2B5EF4-FFF2-40B4-BE49-F238E27FC236}">
                <a16:creationId xmlns:a16="http://schemas.microsoft.com/office/drawing/2014/main" id="{99B2D762-C8B5-4167-AEE4-C2ED7737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644900"/>
            <a:ext cx="19605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Profissionais,</a:t>
            </a:r>
          </a:p>
          <a:p>
            <a:r>
              <a:rPr lang="pt-BR" altLang="es-ES" b="0"/>
              <a:t>Resultados de </a:t>
            </a:r>
          </a:p>
          <a:p>
            <a:r>
              <a:rPr lang="pt-BR" altLang="es-ES" b="0"/>
              <a:t>pesquisas,</a:t>
            </a:r>
          </a:p>
          <a:p>
            <a:r>
              <a:rPr lang="pt-BR" altLang="es-ES" b="0"/>
              <a:t>Consultorias</a:t>
            </a:r>
          </a:p>
        </p:txBody>
      </p:sp>
      <p:sp>
        <p:nvSpPr>
          <p:cNvPr id="7179" name="Text Box 12">
            <a:extLst>
              <a:ext uri="{FF2B5EF4-FFF2-40B4-BE49-F238E27FC236}">
                <a16:creationId xmlns:a16="http://schemas.microsoft.com/office/drawing/2014/main" id="{FE2EBA08-6410-42EE-B96E-BEE1AD9E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789363"/>
            <a:ext cx="1327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Ensino,</a:t>
            </a:r>
          </a:p>
          <a:p>
            <a:r>
              <a:rPr lang="pt-BR" altLang="es-ES" b="0"/>
              <a:t>Pesquisa,</a:t>
            </a:r>
          </a:p>
          <a:p>
            <a:r>
              <a:rPr lang="pt-BR" altLang="es-ES" b="0"/>
              <a:t>Serviços</a:t>
            </a:r>
          </a:p>
        </p:txBody>
      </p:sp>
      <p:sp>
        <p:nvSpPr>
          <p:cNvPr id="7180" name="Text Box 13">
            <a:extLst>
              <a:ext uri="{FF2B5EF4-FFF2-40B4-BE49-F238E27FC236}">
                <a16:creationId xmlns:a16="http://schemas.microsoft.com/office/drawing/2014/main" id="{69FA89C8-9EB3-4209-AB56-3DD7C611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181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ENTRADAS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9D4EB9-6920-4C78-A241-EF6226F8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09D13B5D-A8E1-449C-9C3B-9B850094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4824413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Agregação X Relacionamentos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FDF7631-ED48-4F34-A660-65BA67B9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1062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F1691C3F-E14F-4DE6-805F-EFB962E7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0"/>
            <a:ext cx="110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TÍTULO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26563D88-C86C-471D-BFC3-EFAA899DB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LIVRO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0E1E1083-C9DD-4DC6-B99D-7A81E946D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68863"/>
            <a:ext cx="130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EDITORA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F7A82609-DB36-4BE9-A730-3AD0EC63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67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ANO</a:t>
            </a:r>
          </a:p>
        </p:txBody>
      </p: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5A00F302-08F9-48AE-BDA7-61D9F7A1C4DA}"/>
              </a:ext>
            </a:extLst>
          </p:cNvPr>
          <p:cNvCxnSpPr>
            <a:cxnSpLocks noChangeShapeType="1"/>
            <a:stCxn id="19460" idx="0"/>
            <a:endCxn id="19462" idx="1"/>
          </p:cNvCxnSpPr>
          <p:nvPr/>
        </p:nvCxnSpPr>
        <p:spPr bwMode="auto">
          <a:xfrm flipV="1">
            <a:off x="760413" y="2636838"/>
            <a:ext cx="2439987" cy="19351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0">
            <a:extLst>
              <a:ext uri="{FF2B5EF4-FFF2-40B4-BE49-F238E27FC236}">
                <a16:creationId xmlns:a16="http://schemas.microsoft.com/office/drawing/2014/main" id="{0D2F9BC6-A887-406B-B2B4-E2B81BE7071A}"/>
              </a:ext>
            </a:extLst>
          </p:cNvPr>
          <p:cNvCxnSpPr>
            <a:cxnSpLocks noChangeShapeType="1"/>
            <a:stCxn id="19463" idx="0"/>
            <a:endCxn id="19462" idx="2"/>
          </p:cNvCxnSpPr>
          <p:nvPr/>
        </p:nvCxnSpPr>
        <p:spPr bwMode="auto">
          <a:xfrm flipH="1" flipV="1">
            <a:off x="3681413" y="2835275"/>
            <a:ext cx="2046287" cy="2033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1">
            <a:extLst>
              <a:ext uri="{FF2B5EF4-FFF2-40B4-BE49-F238E27FC236}">
                <a16:creationId xmlns:a16="http://schemas.microsoft.com/office/drawing/2014/main" id="{A5E64DF5-FE80-4596-94F3-287585B9031C}"/>
              </a:ext>
            </a:extLst>
          </p:cNvPr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H="1" flipV="1">
            <a:off x="4162425" y="2636838"/>
            <a:ext cx="3946525" cy="14398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3">
            <a:extLst>
              <a:ext uri="{FF2B5EF4-FFF2-40B4-BE49-F238E27FC236}">
                <a16:creationId xmlns:a16="http://schemas.microsoft.com/office/drawing/2014/main" id="{8F6F9331-EBA2-4A13-A667-1633C3FBA967}"/>
              </a:ext>
            </a:extLst>
          </p:cNvPr>
          <p:cNvCxnSpPr>
            <a:cxnSpLocks noChangeShapeType="1"/>
            <a:stCxn id="19461" idx="0"/>
            <a:endCxn id="19462" idx="2"/>
          </p:cNvCxnSpPr>
          <p:nvPr/>
        </p:nvCxnSpPr>
        <p:spPr bwMode="auto">
          <a:xfrm flipV="1">
            <a:off x="2533650" y="2835275"/>
            <a:ext cx="1147763" cy="1660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 Box 14">
            <a:extLst>
              <a:ext uri="{FF2B5EF4-FFF2-40B4-BE49-F238E27FC236}">
                <a16:creationId xmlns:a16="http://schemas.microsoft.com/office/drawing/2014/main" id="{9DD9BAFE-0155-41AF-96D4-8F2EE510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403475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EXEMPLAR</a:t>
            </a:r>
          </a:p>
        </p:txBody>
      </p:sp>
      <p:cxnSp>
        <p:nvCxnSpPr>
          <p:cNvPr id="19471" name="AutoShape 15">
            <a:extLst>
              <a:ext uri="{FF2B5EF4-FFF2-40B4-BE49-F238E27FC236}">
                <a16:creationId xmlns:a16="http://schemas.microsoft.com/office/drawing/2014/main" id="{C8247E0A-0A15-4CAB-A1DC-D4694532457E}"/>
              </a:ext>
            </a:extLst>
          </p:cNvPr>
          <p:cNvCxnSpPr>
            <a:cxnSpLocks noChangeShapeType="1"/>
            <a:stCxn id="19462" idx="3"/>
          </p:cNvCxnSpPr>
          <p:nvPr/>
        </p:nvCxnSpPr>
        <p:spPr bwMode="auto">
          <a:xfrm flipV="1">
            <a:off x="4162425" y="2590800"/>
            <a:ext cx="2543175" cy="46038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Text Box 16">
            <a:extLst>
              <a:ext uri="{FF2B5EF4-FFF2-40B4-BE49-F238E27FC236}">
                <a16:creationId xmlns:a16="http://schemas.microsoft.com/office/drawing/2014/main" id="{78D292F9-47F5-4D59-981D-2A9EF84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224088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possui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E7447A7E-3BAE-4268-ADC2-AA5E2727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924175"/>
            <a:ext cx="128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escrito-por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27FF8C65-3396-445F-A413-86E90F07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500438"/>
            <a:ext cx="74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nome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88B68F6D-034D-47E5-97E8-FEF31566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716338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" sz="2000" b="0"/>
              <a:t>editado-por</a:t>
            </a:r>
            <a:endParaRPr lang="pt-BR" altLang="es-ES" sz="2000" b="0"/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34BE590A-7F03-40D0-9C9A-8ACBC2FA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997200"/>
            <a:ext cx="157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publicado-em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70" grpId="0"/>
      <p:bldP spid="19472" grpId="0"/>
      <p:bldP spid="194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F10CFD-AF1E-4335-8C79-0073F5A76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6AD4404-D44D-4347-98AE-06752800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4824413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Agregação X Relacionamentos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7164211A-0075-492E-803A-C3F99B0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715000"/>
            <a:ext cx="106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CC2BD0DA-AF0B-4C50-8FEC-B07D41AA9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638800"/>
            <a:ext cx="1103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TÍTULO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7C4F646D-9123-4086-97AB-7EA263D5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5814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LIVRO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A721BB3C-390C-4012-8E4B-3426FCB30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562600"/>
            <a:ext cx="130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EDITORA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E3C61669-DF69-4E04-BF83-483F3C3D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5715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ANO</a:t>
            </a:r>
          </a:p>
        </p:txBody>
      </p:sp>
      <p:cxnSp>
        <p:nvCxnSpPr>
          <p:cNvPr id="36873" name="AutoShape 9">
            <a:extLst>
              <a:ext uri="{FF2B5EF4-FFF2-40B4-BE49-F238E27FC236}">
                <a16:creationId xmlns:a16="http://schemas.microsoft.com/office/drawing/2014/main" id="{AB06686C-1A40-4439-906C-4D7F29A1B1D5}"/>
              </a:ext>
            </a:extLst>
          </p:cNvPr>
          <p:cNvCxnSpPr>
            <a:cxnSpLocks noChangeShapeType="1"/>
            <a:stCxn id="36868" idx="0"/>
            <a:endCxn id="36876" idx="2"/>
          </p:cNvCxnSpPr>
          <p:nvPr/>
        </p:nvCxnSpPr>
        <p:spPr bwMode="auto">
          <a:xfrm flipV="1">
            <a:off x="771525" y="4114800"/>
            <a:ext cx="2935288" cy="1600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AutoShape 10">
            <a:extLst>
              <a:ext uri="{FF2B5EF4-FFF2-40B4-BE49-F238E27FC236}">
                <a16:creationId xmlns:a16="http://schemas.microsoft.com/office/drawing/2014/main" id="{ABDB1458-4459-4E2D-AB02-17FD874022AF}"/>
              </a:ext>
            </a:extLst>
          </p:cNvPr>
          <p:cNvCxnSpPr>
            <a:cxnSpLocks noChangeShapeType="1"/>
            <a:stCxn id="36871" idx="0"/>
            <a:endCxn id="36876" idx="2"/>
          </p:cNvCxnSpPr>
          <p:nvPr/>
        </p:nvCxnSpPr>
        <p:spPr bwMode="auto">
          <a:xfrm flipH="1" flipV="1">
            <a:off x="3706813" y="4114800"/>
            <a:ext cx="1146175" cy="1447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AutoShape 11">
            <a:extLst>
              <a:ext uri="{FF2B5EF4-FFF2-40B4-BE49-F238E27FC236}">
                <a16:creationId xmlns:a16="http://schemas.microsoft.com/office/drawing/2014/main" id="{0C9A2B3B-3BE8-4AB2-9D97-0261FB7097AB}"/>
              </a:ext>
            </a:extLst>
          </p:cNvPr>
          <p:cNvCxnSpPr>
            <a:cxnSpLocks noChangeShapeType="1"/>
            <a:stCxn id="36872" idx="0"/>
            <a:endCxn id="36876" idx="2"/>
          </p:cNvCxnSpPr>
          <p:nvPr/>
        </p:nvCxnSpPr>
        <p:spPr bwMode="auto">
          <a:xfrm flipH="1" flipV="1">
            <a:off x="3706813" y="4114800"/>
            <a:ext cx="3073400" cy="1600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4A71CF5E-9D0F-4351-A1E3-AEEC2DAD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86200"/>
            <a:ext cx="228600" cy="228600"/>
          </a:xfrm>
          <a:prstGeom prst="diamond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36877" name="AutoShape 13">
            <a:extLst>
              <a:ext uri="{FF2B5EF4-FFF2-40B4-BE49-F238E27FC236}">
                <a16:creationId xmlns:a16="http://schemas.microsoft.com/office/drawing/2014/main" id="{B8BB4245-ED00-4883-BEF2-7BBFAD8464B8}"/>
              </a:ext>
            </a:extLst>
          </p:cNvPr>
          <p:cNvCxnSpPr>
            <a:cxnSpLocks noChangeShapeType="1"/>
            <a:stCxn id="36869" idx="0"/>
            <a:endCxn id="36876" idx="2"/>
          </p:cNvCxnSpPr>
          <p:nvPr/>
        </p:nvCxnSpPr>
        <p:spPr bwMode="auto">
          <a:xfrm flipV="1">
            <a:off x="2544763" y="4114800"/>
            <a:ext cx="1162050" cy="152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8" name="Text Box 14">
            <a:extLst>
              <a:ext uri="{FF2B5EF4-FFF2-40B4-BE49-F238E27FC236}">
                <a16:creationId xmlns:a16="http://schemas.microsoft.com/office/drawing/2014/main" id="{C2823D86-4580-4F7E-967D-48D8E10F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5956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EXEMPLAR</a:t>
            </a: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73F5CE8B-A371-4F43-AA10-FB504E566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161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IMPRESSÃO</a:t>
            </a:r>
          </a:p>
        </p:txBody>
      </p:sp>
      <p:sp>
        <p:nvSpPr>
          <p:cNvPr id="36884" name="AutoShape 20">
            <a:extLst>
              <a:ext uri="{FF2B5EF4-FFF2-40B4-BE49-F238E27FC236}">
                <a16:creationId xmlns:a16="http://schemas.microsoft.com/office/drawing/2014/main" id="{5DA122E2-38C0-43DC-BD5A-EC0D54A1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28600" cy="228600"/>
          </a:xfrm>
          <a:prstGeom prst="diamond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C2D2726E-D3FC-4DEB-A902-1C9A7B73D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14600"/>
            <a:ext cx="1752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5D7AC85F-F6EF-4946-8FAF-E8E60461E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1981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6" grpId="0" animBg="1"/>
      <p:bldP spid="36878" grpId="0" autoUpdateAnimBg="0"/>
      <p:bldP spid="36883" grpId="0" autoUpdateAnimBg="0"/>
      <p:bldP spid="368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F999192-FA10-4F5C-8F01-4C8D0F45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5F71784-2060-4B0C-99DE-C32CD7B4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5945188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Agrupamento/agregação/</a:t>
            </a:r>
            <a:r>
              <a:rPr lang="pt-BR" altLang="es-ES" i="1">
                <a:solidFill>
                  <a:srgbClr val="FFFFFF"/>
                </a:solidFill>
                <a:latin typeface="Tahoma" panose="020B0604030504040204" pitchFamily="34" charset="0"/>
              </a:rPr>
              <a:t>power type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470D2583-2DD7-4444-92B6-6987EF57A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135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AUTORES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EF8ADEAA-8F86-4969-A657-C854C30C4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110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TÍTULO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FF04B44-2A00-436A-B9F6-F30DBFC2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LIVRO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1F5E11DC-6D99-4411-B97D-DF27101B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10200"/>
            <a:ext cx="130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EDITORA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44548B97-BD48-4080-ACBF-2A0B4FAE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562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ANO</a:t>
            </a:r>
          </a:p>
        </p:txBody>
      </p: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ABE04D03-4B3E-4B44-9A8E-4621A6BDEADC}"/>
              </a:ext>
            </a:extLst>
          </p:cNvPr>
          <p:cNvCxnSpPr>
            <a:cxnSpLocks noChangeShapeType="1"/>
            <a:stCxn id="20484" idx="3"/>
            <a:endCxn id="20499" idx="2"/>
          </p:cNvCxnSpPr>
          <p:nvPr/>
        </p:nvCxnSpPr>
        <p:spPr bwMode="auto">
          <a:xfrm flipV="1">
            <a:off x="1968500" y="3124200"/>
            <a:ext cx="2222500" cy="6556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10">
            <a:extLst>
              <a:ext uri="{FF2B5EF4-FFF2-40B4-BE49-F238E27FC236}">
                <a16:creationId xmlns:a16="http://schemas.microsoft.com/office/drawing/2014/main" id="{4D1A4601-A37C-46C8-97A8-AD0E1CB6CC59}"/>
              </a:ext>
            </a:extLst>
          </p:cNvPr>
          <p:cNvCxnSpPr>
            <a:cxnSpLocks noChangeShapeType="1"/>
            <a:stCxn id="20487" idx="0"/>
            <a:endCxn id="20499" idx="2"/>
          </p:cNvCxnSpPr>
          <p:nvPr/>
        </p:nvCxnSpPr>
        <p:spPr bwMode="auto">
          <a:xfrm flipH="1" flipV="1">
            <a:off x="4191000" y="3124200"/>
            <a:ext cx="574675" cy="2286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1">
            <a:extLst>
              <a:ext uri="{FF2B5EF4-FFF2-40B4-BE49-F238E27FC236}">
                <a16:creationId xmlns:a16="http://schemas.microsoft.com/office/drawing/2014/main" id="{9B3F5627-690E-4EB2-BF9B-73F189E82E79}"/>
              </a:ext>
            </a:extLst>
          </p:cNvPr>
          <p:cNvCxnSpPr>
            <a:cxnSpLocks noChangeShapeType="1"/>
            <a:stCxn id="20488" idx="0"/>
            <a:endCxn id="20499" idx="2"/>
          </p:cNvCxnSpPr>
          <p:nvPr/>
        </p:nvCxnSpPr>
        <p:spPr bwMode="auto">
          <a:xfrm flipH="1" flipV="1">
            <a:off x="4191000" y="3124200"/>
            <a:ext cx="2501900" cy="2438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2">
            <a:extLst>
              <a:ext uri="{FF2B5EF4-FFF2-40B4-BE49-F238E27FC236}">
                <a16:creationId xmlns:a16="http://schemas.microsoft.com/office/drawing/2014/main" id="{471F37C3-24C5-445A-AA46-B50CF8AD7B55}"/>
              </a:ext>
            </a:extLst>
          </p:cNvPr>
          <p:cNvCxnSpPr>
            <a:cxnSpLocks noChangeShapeType="1"/>
            <a:stCxn id="20485" idx="0"/>
            <a:endCxn id="20499" idx="2"/>
          </p:cNvCxnSpPr>
          <p:nvPr/>
        </p:nvCxnSpPr>
        <p:spPr bwMode="auto">
          <a:xfrm flipV="1">
            <a:off x="3295650" y="3124200"/>
            <a:ext cx="895350" cy="2743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4">
            <a:extLst>
              <a:ext uri="{FF2B5EF4-FFF2-40B4-BE49-F238E27FC236}">
                <a16:creationId xmlns:a16="http://schemas.microsoft.com/office/drawing/2014/main" id="{EF113B39-65E4-4405-815F-4E855A690CEB}"/>
              </a:ext>
            </a:extLst>
          </p:cNvPr>
          <p:cNvCxnSpPr>
            <a:cxnSpLocks noChangeShapeType="1"/>
            <a:stCxn id="20486" idx="3"/>
            <a:endCxn id="20500" idx="1"/>
          </p:cNvCxnSpPr>
          <p:nvPr/>
        </p:nvCxnSpPr>
        <p:spPr bwMode="auto">
          <a:xfrm>
            <a:off x="4848225" y="2636838"/>
            <a:ext cx="2085975" cy="639762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 Box 15">
            <a:extLst>
              <a:ext uri="{FF2B5EF4-FFF2-40B4-BE49-F238E27FC236}">
                <a16:creationId xmlns:a16="http://schemas.microsoft.com/office/drawing/2014/main" id="{B3FE3845-DE8D-40D9-B04D-17C13AE9C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possui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0E63AB02-1E01-456B-B4FC-E7CAB7FB8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DFD5B347-B3D1-4B83-B9FE-92F78C8B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381000" cy="304800"/>
          </a:xfrm>
          <a:prstGeom prst="diamond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20498" name="AutoShape 18">
            <a:extLst>
              <a:ext uri="{FF2B5EF4-FFF2-40B4-BE49-F238E27FC236}">
                <a16:creationId xmlns:a16="http://schemas.microsoft.com/office/drawing/2014/main" id="{2B0A23AB-8160-4550-A3E8-6318A60D9889}"/>
              </a:ext>
            </a:extLst>
          </p:cNvPr>
          <p:cNvCxnSpPr>
            <a:cxnSpLocks noChangeShapeType="1"/>
            <a:stCxn id="20496" idx="0"/>
            <a:endCxn id="20497" idx="2"/>
          </p:cNvCxnSpPr>
          <p:nvPr/>
        </p:nvCxnSpPr>
        <p:spPr bwMode="auto">
          <a:xfrm flipV="1">
            <a:off x="1295400" y="4267200"/>
            <a:ext cx="38100" cy="1295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C8903613-0168-44E1-8BF0-85E1DE52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304800" cy="304800"/>
          </a:xfrm>
          <a:prstGeom prst="diamond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6FD110CC-13A7-4DC1-810A-19830FEE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0480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EXEMPLAR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45780B31-0176-48B8-AEC6-77ADCBCB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2146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1..*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DFB68F38-04CE-4780-A773-DB5C42A2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1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A3D79D45-00E2-4CED-97D4-FA39E8DCA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36613"/>
            <a:ext cx="318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Agregação homeômera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C7941A2E-F5BA-468C-AD9F-BF1C48E9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620713"/>
            <a:ext cx="3690937" cy="519112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>
                <a:solidFill>
                  <a:srgbClr val="FFFFFF"/>
                </a:solidFill>
                <a:latin typeface="Tahoma" panose="020B0604030504040204" pitchFamily="34" charset="0"/>
              </a:rPr>
              <a:t>Relação Parte-Todo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95" grpId="0"/>
      <p:bldP spid="20496" grpId="0" autoUpdateAnimBg="0"/>
      <p:bldP spid="20497" grpId="0" animBg="1"/>
      <p:bldP spid="20499" grpId="0" animBg="1"/>
      <p:bldP spid="20500" grpId="0"/>
      <p:bldP spid="20501" grpId="0"/>
      <p:bldP spid="20502" grpId="0"/>
      <p:bldP spid="20503" grpId="0"/>
      <p:bldP spid="2050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EE0F9C5-CA04-484D-9E90-79AF1257A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134C1667-2D79-4107-9DCF-E2A72FA6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3208338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  <a:latin typeface="Tahoma" panose="020B0604030504040204" pitchFamily="34" charset="0"/>
              </a:rPr>
              <a:t>Agregação genérica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5932D9E-0013-45D1-9868-D8D6544B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110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TÍTULO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787FEDB0-B816-41BD-B05F-B862356B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LIVRO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507DA66B-D7E7-4AF6-9388-E6C2E563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10200"/>
            <a:ext cx="130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EDITORA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81743EE1-4FC1-4EDB-8C12-99DBFE98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562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ANO</a:t>
            </a:r>
          </a:p>
        </p:txBody>
      </p:sp>
      <p:cxnSp>
        <p:nvCxnSpPr>
          <p:cNvPr id="33801" name="AutoShape 9">
            <a:extLst>
              <a:ext uri="{FF2B5EF4-FFF2-40B4-BE49-F238E27FC236}">
                <a16:creationId xmlns:a16="http://schemas.microsoft.com/office/drawing/2014/main" id="{74A46FB6-7162-46CA-8148-550E64234AB7}"/>
              </a:ext>
            </a:extLst>
          </p:cNvPr>
          <p:cNvCxnSpPr>
            <a:cxnSpLocks noChangeShapeType="1"/>
            <a:stCxn id="33807" idx="0"/>
            <a:endCxn id="33810" idx="2"/>
          </p:cNvCxnSpPr>
          <p:nvPr/>
        </p:nvCxnSpPr>
        <p:spPr bwMode="auto">
          <a:xfrm flipV="1">
            <a:off x="1141413" y="3124200"/>
            <a:ext cx="3049587" cy="2438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>
            <a:extLst>
              <a:ext uri="{FF2B5EF4-FFF2-40B4-BE49-F238E27FC236}">
                <a16:creationId xmlns:a16="http://schemas.microsoft.com/office/drawing/2014/main" id="{DAA4BDE9-A4B0-4714-8CC2-2CB9D30C1985}"/>
              </a:ext>
            </a:extLst>
          </p:cNvPr>
          <p:cNvCxnSpPr>
            <a:cxnSpLocks noChangeShapeType="1"/>
            <a:stCxn id="33799" idx="0"/>
            <a:endCxn id="33810" idx="2"/>
          </p:cNvCxnSpPr>
          <p:nvPr/>
        </p:nvCxnSpPr>
        <p:spPr bwMode="auto">
          <a:xfrm flipH="1" flipV="1">
            <a:off x="4191000" y="3124200"/>
            <a:ext cx="574675" cy="2286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11">
            <a:extLst>
              <a:ext uri="{FF2B5EF4-FFF2-40B4-BE49-F238E27FC236}">
                <a16:creationId xmlns:a16="http://schemas.microsoft.com/office/drawing/2014/main" id="{85616904-26E6-4D9A-BF38-F5F31A1C65B5}"/>
              </a:ext>
            </a:extLst>
          </p:cNvPr>
          <p:cNvCxnSpPr>
            <a:cxnSpLocks noChangeShapeType="1"/>
            <a:stCxn id="33800" idx="0"/>
            <a:endCxn id="33810" idx="2"/>
          </p:cNvCxnSpPr>
          <p:nvPr/>
        </p:nvCxnSpPr>
        <p:spPr bwMode="auto">
          <a:xfrm flipH="1" flipV="1">
            <a:off x="4191000" y="3124200"/>
            <a:ext cx="2501900" cy="2438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2">
            <a:extLst>
              <a:ext uri="{FF2B5EF4-FFF2-40B4-BE49-F238E27FC236}">
                <a16:creationId xmlns:a16="http://schemas.microsoft.com/office/drawing/2014/main" id="{D9BFB098-A8FE-4E50-AC09-56F0447B7392}"/>
              </a:ext>
            </a:extLst>
          </p:cNvPr>
          <p:cNvCxnSpPr>
            <a:cxnSpLocks noChangeShapeType="1"/>
            <a:stCxn id="33797" idx="0"/>
            <a:endCxn id="33810" idx="2"/>
          </p:cNvCxnSpPr>
          <p:nvPr/>
        </p:nvCxnSpPr>
        <p:spPr bwMode="auto">
          <a:xfrm flipV="1">
            <a:off x="3295650" y="3124200"/>
            <a:ext cx="895350" cy="2743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3">
            <a:extLst>
              <a:ext uri="{FF2B5EF4-FFF2-40B4-BE49-F238E27FC236}">
                <a16:creationId xmlns:a16="http://schemas.microsoft.com/office/drawing/2014/main" id="{FA75BCFE-6548-429B-909A-D41525A2C548}"/>
              </a:ext>
            </a:extLst>
          </p:cNvPr>
          <p:cNvCxnSpPr>
            <a:cxnSpLocks noChangeShapeType="1"/>
            <a:stCxn id="33798" idx="3"/>
            <a:endCxn id="35856" idx="1"/>
          </p:cNvCxnSpPr>
          <p:nvPr/>
        </p:nvCxnSpPr>
        <p:spPr bwMode="auto">
          <a:xfrm>
            <a:off x="4848225" y="2636838"/>
            <a:ext cx="2085975" cy="639762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3" name="Text Box 14">
            <a:extLst>
              <a:ext uri="{FF2B5EF4-FFF2-40B4-BE49-F238E27FC236}">
                <a16:creationId xmlns:a16="http://schemas.microsoft.com/office/drawing/2014/main" id="{F3DFDDA0-9100-4F97-8B00-5E70BACF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possui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BBD85E63-B85E-498B-B520-2DA2853A9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1062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AUTOR</a:t>
            </a:r>
          </a:p>
        </p:txBody>
      </p:sp>
      <p:sp>
        <p:nvSpPr>
          <p:cNvPr id="33810" name="AutoShape 18">
            <a:extLst>
              <a:ext uri="{FF2B5EF4-FFF2-40B4-BE49-F238E27FC236}">
                <a16:creationId xmlns:a16="http://schemas.microsoft.com/office/drawing/2014/main" id="{46991EEA-33B7-4F9E-BD70-942C17F2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304800" cy="304800"/>
          </a:xfrm>
          <a:prstGeom prst="diamond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35856" name="Text Box 19">
            <a:extLst>
              <a:ext uri="{FF2B5EF4-FFF2-40B4-BE49-F238E27FC236}">
                <a16:creationId xmlns:a16="http://schemas.microsoft.com/office/drawing/2014/main" id="{6F9B115D-1B95-46E9-AC5F-14C09ECC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0480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EXEMPLAR</a:t>
            </a:r>
          </a:p>
        </p:txBody>
      </p:sp>
      <p:sp>
        <p:nvSpPr>
          <p:cNvPr id="35857" name="Text Box 20">
            <a:extLst>
              <a:ext uri="{FF2B5EF4-FFF2-40B4-BE49-F238E27FC236}">
                <a16:creationId xmlns:a16="http://schemas.microsoft.com/office/drawing/2014/main" id="{7D83F352-8521-4C75-8DC0-64FED068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2146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1..*</a:t>
            </a:r>
          </a:p>
        </p:txBody>
      </p:sp>
      <p:sp>
        <p:nvSpPr>
          <p:cNvPr id="35858" name="Text Box 21">
            <a:extLst>
              <a:ext uri="{FF2B5EF4-FFF2-40B4-BE49-F238E27FC236}">
                <a16:creationId xmlns:a16="http://schemas.microsoft.com/office/drawing/2014/main" id="{098D9312-0DA1-4DB5-A0C1-354BF834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 b="0"/>
              <a:t>1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740072AB-7CA6-491D-B95B-1D935BE97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1435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 b="0"/>
              <a:t>1..*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8EAA7038-91A7-4896-9DBB-9861D264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242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 b="0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0" grpId="0" autoUpdateAnimBg="0"/>
      <p:bldP spid="33807" grpId="0" autoUpdateAnimBg="0"/>
      <p:bldP spid="33810" grpId="0" animBg="1"/>
      <p:bldP spid="33815" grpId="0"/>
      <p:bldP spid="338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2B5A648E-50D1-4928-867A-7E19AE42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 - Abstrações</a:t>
            </a:r>
            <a:endParaRPr lang="pt-BR" altLang="es-ES" sz="4400" b="0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CF4A4BFC-B18B-4A4B-AC72-F32CC8478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88975"/>
          <a:ext cx="8382000" cy="603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MetaDesign Diagram" r:id="rId3" imgW="6084000" imgH="5479920" progId="MetaSoftwareMetaDesign4.0">
                  <p:embed/>
                </p:oleObj>
              </mc:Choice>
              <mc:Fallback>
                <p:oleObj name="MetaDesign Diagram" r:id="rId3" imgW="6084000" imgH="5479920" progId="MetaSoftwareMetaDesign4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8975"/>
                        <a:ext cx="8382000" cy="603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58DCAFC-F6C1-4EBD-A910-DF0B7140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2000" b="0">
                <a:solidFill>
                  <a:schemeClr val="bg1"/>
                </a:solidFill>
                <a:latin typeface="Arial Black" panose="020B0A04020102020204" pitchFamily="34" charset="0"/>
              </a:rPr>
              <a:t>Sistemas de Informação -</a:t>
            </a:r>
            <a:endParaRPr lang="pt-BR" altLang="es-ES" sz="2000" b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7DFE3558-C03E-4417-941C-8BF29600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547211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/>
              <a:t>DADOS SEMI-ESTRUTURADOS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4E1725EE-AADF-44DA-85DA-077D7F7B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44900"/>
            <a:ext cx="2808287" cy="8429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ESQUEMA/</a:t>
            </a:r>
          </a:p>
          <a:p>
            <a:pPr algn="ctr"/>
            <a:r>
              <a:rPr lang="pt-BR" altLang="es-ES"/>
              <a:t>TIPOS DE DADOS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3A4B6D7-6D2A-4663-8BF4-F61678A5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084763"/>
            <a:ext cx="2808288" cy="8429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PROGRAMA/</a:t>
            </a:r>
          </a:p>
          <a:p>
            <a:pPr algn="ctr"/>
            <a:r>
              <a:rPr lang="pt-BR" altLang="es-ES"/>
              <a:t>DADOS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80DAB98B-309D-4A67-AFF7-5F702176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133600"/>
            <a:ext cx="5076825" cy="8429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LINGUAGEM DE PROGRAMAÇÃO</a:t>
            </a:r>
          </a:p>
          <a:p>
            <a:pPr algn="ctr"/>
            <a:r>
              <a:rPr lang="pt-BR" altLang="es-ES"/>
              <a:t>/ MODELO DE DADOS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60DA0119-79DC-4E41-90AB-1B235AA3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973387" cy="11874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PROBLEMA: </a:t>
            </a:r>
          </a:p>
          <a:p>
            <a:r>
              <a:rPr lang="pt-BR" altLang="es-ES"/>
              <a:t>Dados com estrutura</a:t>
            </a:r>
          </a:p>
          <a:p>
            <a:r>
              <a:rPr lang="pt-BR" altLang="es-ES"/>
              <a:t>variável, imprevisível</a:t>
            </a:r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8AADE3CB-72D5-4FFF-B418-C555E98E8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997200"/>
            <a:ext cx="0" cy="647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9F5AAD98-6786-4906-AD81-5372FBC97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437063"/>
            <a:ext cx="0" cy="647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0D9C6673-C3F6-4253-8655-B4141DB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2293938" cy="822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XML, etc.</a:t>
            </a:r>
          </a:p>
          <a:p>
            <a:r>
              <a:rPr lang="pt-BR" altLang="es-ES"/>
              <a:t>BD Documentos</a:t>
            </a:r>
          </a:p>
        </p:txBody>
      </p:sp>
      <p:sp>
        <p:nvSpPr>
          <p:cNvPr id="53260" name="Text Box 12">
            <a:extLst>
              <a:ext uri="{FF2B5EF4-FFF2-40B4-BE49-F238E27FC236}">
                <a16:creationId xmlns:a16="http://schemas.microsoft.com/office/drawing/2014/main" id="{64AC53B4-EE41-4141-A751-AE4D9A695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22888"/>
            <a:ext cx="3768725" cy="9461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/>
              <a:t>SOLUÇÃO: </a:t>
            </a:r>
            <a:r>
              <a:rPr lang="pt-BR" altLang="es-ES" sz="2800" i="1"/>
              <a:t>esquema</a:t>
            </a:r>
            <a:r>
              <a:rPr lang="pt-BR" altLang="es-ES" sz="2800"/>
              <a:t> e </a:t>
            </a:r>
          </a:p>
          <a:p>
            <a:r>
              <a:rPr lang="pt-BR" altLang="es-ES" sz="2800" i="1"/>
              <a:t>dados </a:t>
            </a:r>
            <a:r>
              <a:rPr lang="pt-BR" altLang="es-ES" sz="2800"/>
              <a:t>ficam juntos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animBg="1"/>
      <p:bldP spid="53254" grpId="0" animBg="1"/>
      <p:bldP spid="53255" grpId="0" animBg="1"/>
      <p:bldP spid="53256" grpId="0" animBg="1"/>
      <p:bldP spid="53259" grpId="0" animBg="1"/>
      <p:bldP spid="532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E8D0CD-3301-4090-8DC1-519C80F6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9DDA58C-2956-40A3-A0D7-1C56C70C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6172200" cy="762000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400" b="0">
                <a:solidFill>
                  <a:srgbClr val="FFFFFF"/>
                </a:solidFill>
              </a:rPr>
              <a:t>Sistema de Informação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C6AD1BFC-3D84-4D40-BD5B-B811A960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673225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BA30685B-A521-4000-BE58-542157BF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1606550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Controle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E45334D0-A2F8-46D1-94A8-4584E218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2838450" cy="592138"/>
          </a:xfrm>
          <a:prstGeom prst="rect">
            <a:avLst/>
          </a:prstGeom>
          <a:solidFill>
            <a:srgbClr val="800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Comportamento</a:t>
            </a:r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E00C2452-D44B-4E41-8D68-0B115937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850B3276-1B31-4212-AE5F-6006AA20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685800" cy="2743200"/>
          </a:xfrm>
          <a:prstGeom prst="can">
            <a:avLst>
              <a:gd name="adj" fmla="val 100000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C9ECBE87-C037-4C7B-910F-6A0D9DA5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80" grpId="0" animBg="1" autoUpdateAnimBg="0"/>
      <p:bldP spid="24581" grpId="0" animBg="1" autoUpdateAnimBg="0"/>
      <p:bldP spid="24582" grpId="0" animBg="1" autoUpdateAnimBg="0"/>
      <p:bldP spid="24583" grpId="0" animBg="1"/>
      <p:bldP spid="24584" grpId="0" animBg="1"/>
      <p:bldP spid="2458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F5D4830-BCA6-442E-AF7D-6DAD25D9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38915" name="Text Box 10">
            <a:extLst>
              <a:ext uri="{FF2B5EF4-FFF2-40B4-BE49-F238E27FC236}">
                <a16:creationId xmlns:a16="http://schemas.microsoft.com/office/drawing/2014/main" id="{298DB62F-DC4F-45E9-AA7D-065E51C5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284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i="1"/>
              <a:t>Tipos de integridade:</a:t>
            </a:r>
          </a:p>
        </p:txBody>
      </p:sp>
      <p:sp>
        <p:nvSpPr>
          <p:cNvPr id="38916" name="Text Box 11">
            <a:extLst>
              <a:ext uri="{FF2B5EF4-FFF2-40B4-BE49-F238E27FC236}">
                <a16:creationId xmlns:a16="http://schemas.microsoft.com/office/drawing/2014/main" id="{2DEF07D3-8939-46A8-9674-120D4F167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3194050" cy="82232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Declarativa (implícita) </a:t>
            </a:r>
          </a:p>
          <a:p>
            <a:r>
              <a:rPr lang="pt-BR" altLang="es-ES">
                <a:solidFill>
                  <a:srgbClr val="FFFFFF"/>
                </a:solidFill>
              </a:rPr>
              <a:t>de esquema</a:t>
            </a:r>
          </a:p>
        </p:txBody>
      </p:sp>
      <p:sp>
        <p:nvSpPr>
          <p:cNvPr id="38917" name="Text Box 12">
            <a:extLst>
              <a:ext uri="{FF2B5EF4-FFF2-40B4-BE49-F238E27FC236}">
                <a16:creationId xmlns:a16="http://schemas.microsoft.com/office/drawing/2014/main" id="{2E071CFA-65C7-49F7-9215-E6448A0C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3770313" cy="82232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Não-Declarativa (explícita) </a:t>
            </a:r>
          </a:p>
          <a:p>
            <a:r>
              <a:rPr lang="pt-BR" altLang="es-ES">
                <a:solidFill>
                  <a:srgbClr val="FFFFFF"/>
                </a:solidFill>
              </a:rPr>
              <a:t>de dados</a:t>
            </a:r>
          </a:p>
        </p:txBody>
      </p:sp>
      <p:sp>
        <p:nvSpPr>
          <p:cNvPr id="38918" name="Text Box 13">
            <a:extLst>
              <a:ext uri="{FF2B5EF4-FFF2-40B4-BE49-F238E27FC236}">
                <a16:creationId xmlns:a16="http://schemas.microsoft.com/office/drawing/2014/main" id="{5CD96FB8-BBE1-45F1-8694-AC33EF83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0"/>
            <a:ext cx="3684588" cy="191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es-ES"/>
              <a:t> Tipo/subtipo</a:t>
            </a:r>
          </a:p>
          <a:p>
            <a:pPr>
              <a:buFontTx/>
              <a:buChar char="•"/>
            </a:pPr>
            <a:r>
              <a:rPr lang="pt-BR" altLang="es-ES"/>
              <a:t> Abstrações</a:t>
            </a:r>
          </a:p>
          <a:p>
            <a:pPr>
              <a:buFontTx/>
              <a:buChar char="•"/>
            </a:pPr>
            <a:r>
              <a:rPr lang="pt-BR" altLang="es-ES"/>
              <a:t> unicidade/cardinalidade</a:t>
            </a:r>
          </a:p>
          <a:p>
            <a:pPr>
              <a:buFontTx/>
              <a:buChar char="•"/>
            </a:pPr>
            <a:r>
              <a:rPr lang="pt-BR" altLang="es-ES"/>
              <a:t> exclusão</a:t>
            </a:r>
          </a:p>
          <a:p>
            <a:pPr>
              <a:buFontTx/>
              <a:buChar char="•"/>
            </a:pPr>
            <a:r>
              <a:rPr lang="pt-BR" altLang="es-ES"/>
              <a:t> equivalência de caminhos</a:t>
            </a:r>
          </a:p>
        </p:txBody>
      </p:sp>
      <p:sp>
        <p:nvSpPr>
          <p:cNvPr id="38919" name="Text Box 14">
            <a:extLst>
              <a:ext uri="{FF2B5EF4-FFF2-40B4-BE49-F238E27FC236}">
                <a16:creationId xmlns:a16="http://schemas.microsoft.com/office/drawing/2014/main" id="{9F1FF5BB-E63F-461C-B6AF-9307C98E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19600"/>
            <a:ext cx="2959100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regras de integridade</a:t>
            </a:r>
          </a:p>
          <a:p>
            <a:pPr>
              <a:buFontTx/>
              <a:buChar char="•"/>
            </a:pPr>
            <a:r>
              <a:rPr lang="pt-BR" altLang="es-ES"/>
              <a:t> estáticas</a:t>
            </a:r>
          </a:p>
          <a:p>
            <a:pPr>
              <a:buFontTx/>
              <a:buChar char="•"/>
            </a:pPr>
            <a:r>
              <a:rPr lang="pt-BR" altLang="es-ES"/>
              <a:t> dinâmicas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38E5C26-9C38-41F5-BDB9-B91BC85A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E691F481-881D-40D9-8277-8297188B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229600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Integridade Declarativa (implícita) - de esquema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92A13416-E87A-4EFF-9354-868D43FF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497013"/>
            <a:ext cx="829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latin typeface="Arial Black" panose="020B0A04020102020204" pitchFamily="34" charset="0"/>
              </a:rPr>
              <a:t>Formas: implementação fixa X efeitos colaterais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F59BB15F-3A55-4108-988F-A68F3FFF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800"/>
              <a:t>PESSOA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37F39760-3D7E-4F79-A948-D3FDF84B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371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/>
              <a:t>CANDIDATO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7206AE85-C206-421E-9E20-685A6AB8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1371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/>
              <a:t>EMPREGADO</a:t>
            </a:r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25637AA2-5143-44BF-B0FB-2777FE8A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/>
              <a:t>HOMEM</a:t>
            </a:r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0B778CB1-766C-43A1-8FA0-94B42C5A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9120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/>
              <a:t>MULHER</a:t>
            </a:r>
          </a:p>
        </p:txBody>
      </p:sp>
      <p:sp>
        <p:nvSpPr>
          <p:cNvPr id="29710" name="AutoShape 14">
            <a:extLst>
              <a:ext uri="{FF2B5EF4-FFF2-40B4-BE49-F238E27FC236}">
                <a16:creationId xmlns:a16="http://schemas.microsoft.com/office/drawing/2014/main" id="{C459B5F5-BC38-4C18-99CD-40B47AA0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29711" name="AutoShape 15">
            <a:extLst>
              <a:ext uri="{FF2B5EF4-FFF2-40B4-BE49-F238E27FC236}">
                <a16:creationId xmlns:a16="http://schemas.microsoft.com/office/drawing/2014/main" id="{752A3E63-4E8D-4E6E-894E-947AEE52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cxnSp>
        <p:nvCxnSpPr>
          <p:cNvPr id="29713" name="AutoShape 17">
            <a:extLst>
              <a:ext uri="{FF2B5EF4-FFF2-40B4-BE49-F238E27FC236}">
                <a16:creationId xmlns:a16="http://schemas.microsoft.com/office/drawing/2014/main" id="{63911041-72DD-4B3E-8B54-F63DD6EAA572}"/>
              </a:ext>
            </a:extLst>
          </p:cNvPr>
          <p:cNvCxnSpPr>
            <a:cxnSpLocks noChangeShapeType="1"/>
            <a:stCxn id="29706" idx="0"/>
          </p:cNvCxnSpPr>
          <p:nvPr/>
        </p:nvCxnSpPr>
        <p:spPr bwMode="auto">
          <a:xfrm flipH="1" flipV="1">
            <a:off x="836613" y="3276600"/>
            <a:ext cx="306387" cy="1676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D6EE271E-51BC-4104-82B9-6598085081CD}"/>
              </a:ext>
            </a:extLst>
          </p:cNvPr>
          <p:cNvCxnSpPr>
            <a:cxnSpLocks noChangeShapeType="1"/>
            <a:stCxn id="29707" idx="1"/>
            <a:endCxn id="29710" idx="3"/>
          </p:cNvCxnSpPr>
          <p:nvPr/>
        </p:nvCxnSpPr>
        <p:spPr bwMode="auto">
          <a:xfrm flipV="1">
            <a:off x="0" y="3276600"/>
            <a:ext cx="838200" cy="2628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83748FE2-A9EC-4CB2-AC47-F334DF600892}"/>
              </a:ext>
            </a:extLst>
          </p:cNvPr>
          <p:cNvCxnSpPr>
            <a:cxnSpLocks noChangeShapeType="1"/>
            <a:stCxn id="29708" idx="0"/>
            <a:endCxn id="29711" idx="3"/>
          </p:cNvCxnSpPr>
          <p:nvPr/>
        </p:nvCxnSpPr>
        <p:spPr bwMode="auto">
          <a:xfrm flipH="1" flipV="1">
            <a:off x="1866900" y="3352800"/>
            <a:ext cx="914400" cy="1600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0B35E38F-8B2E-49B2-AEDE-BEFE1400FDA9}"/>
              </a:ext>
            </a:extLst>
          </p:cNvPr>
          <p:cNvCxnSpPr>
            <a:cxnSpLocks noChangeShapeType="1"/>
            <a:stCxn id="29709" idx="0"/>
            <a:endCxn id="29711" idx="3"/>
          </p:cNvCxnSpPr>
          <p:nvPr/>
        </p:nvCxnSpPr>
        <p:spPr bwMode="auto">
          <a:xfrm flipH="1" flipV="1">
            <a:off x="1866900" y="3352800"/>
            <a:ext cx="533400" cy="24384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1">
            <a:extLst>
              <a:ext uri="{FF2B5EF4-FFF2-40B4-BE49-F238E27FC236}">
                <a16:creationId xmlns:a16="http://schemas.microsoft.com/office/drawing/2014/main" id="{D712794E-ADE0-4313-9CFE-9F1EA2AF0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31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 b="0"/>
              <a:t>atividade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42CE3575-989E-4F25-B175-60954BA6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600" b="0"/>
              <a:t>sexo</a:t>
            </a:r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0A4DB837-2DA9-45E3-AB52-F3A212AA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7620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/>
              <a:t>SEXO</a:t>
            </a:r>
          </a:p>
        </p:txBody>
      </p:sp>
      <p:cxnSp>
        <p:nvCxnSpPr>
          <p:cNvPr id="29720" name="AutoShape 24">
            <a:extLst>
              <a:ext uri="{FF2B5EF4-FFF2-40B4-BE49-F238E27FC236}">
                <a16:creationId xmlns:a16="http://schemas.microsoft.com/office/drawing/2014/main" id="{4DA2767B-16AF-4C38-A2CD-ADF2F407E305}"/>
              </a:ext>
            </a:extLst>
          </p:cNvPr>
          <p:cNvCxnSpPr>
            <a:cxnSpLocks noChangeShapeType="1"/>
            <a:stCxn id="29705" idx="3"/>
            <a:endCxn id="29719" idx="0"/>
          </p:cNvCxnSpPr>
          <p:nvPr/>
        </p:nvCxnSpPr>
        <p:spPr bwMode="auto">
          <a:xfrm>
            <a:off x="1828800" y="2781300"/>
            <a:ext cx="1219200" cy="952500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1" name="Text Box 25">
            <a:extLst>
              <a:ext uri="{FF2B5EF4-FFF2-40B4-BE49-F238E27FC236}">
                <a16:creationId xmlns:a16="http://schemas.microsoft.com/office/drawing/2014/main" id="{E7D57057-A4ED-4148-BEC9-4FA87FCC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6289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 b="0"/>
              <a:t>é-de-sexo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71439614-B4AA-499E-86CD-2701CE88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30257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/>
              <a:t>operation </a:t>
            </a:r>
            <a:r>
              <a:rPr lang="pt-BR" altLang="es-ES" sz="1800" b="0"/>
              <a:t>candidatar-se(p,s)</a:t>
            </a:r>
          </a:p>
          <a:p>
            <a:r>
              <a:rPr lang="pt-BR" altLang="es-ES" sz="1800" b="0"/>
              <a:t>   </a:t>
            </a:r>
            <a:r>
              <a:rPr lang="pt-BR" altLang="es-ES" sz="1800"/>
              <a:t>pre-condition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not( in(p, CANDIDATE) )</a:t>
            </a:r>
          </a:p>
          <a:p>
            <a:endParaRPr lang="pt-BR" altLang="es-ES" sz="1800" b="0"/>
          </a:p>
          <a:p>
            <a:r>
              <a:rPr lang="pt-BR" altLang="es-ES" sz="1800" b="0"/>
              <a:t>   </a:t>
            </a:r>
            <a:r>
              <a:rPr lang="pt-BR" altLang="es-ES" sz="1800"/>
              <a:t>body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CANDIDATE</a:t>
            </a:r>
            <a:r>
              <a:rPr lang="pt-BR" altLang="es-ES" sz="1800" b="0">
                <a:sym typeface="Symbol" panose="05050102010706020507" pitchFamily="18" charset="2"/>
              </a:rPr>
              <a:t></a:t>
            </a:r>
            <a:r>
              <a:rPr lang="pt-BR" altLang="es-ES" sz="1800" b="0"/>
              <a:t> </a:t>
            </a:r>
            <a:r>
              <a:rPr lang="pt-BR" altLang="es-ES" sz="1800"/>
              <a:t>insert (</a:t>
            </a:r>
            <a:r>
              <a:rPr lang="pt-BR" altLang="es-ES" sz="1800" b="0"/>
              <a:t>p</a:t>
            </a:r>
            <a:r>
              <a:rPr lang="pt-BR" altLang="es-ES" sz="1800"/>
              <a:t>)</a:t>
            </a:r>
          </a:p>
          <a:p>
            <a:endParaRPr lang="pt-BR" altLang="es-ES" sz="1800"/>
          </a:p>
          <a:p>
            <a:r>
              <a:rPr lang="pt-BR" altLang="es-ES" sz="1800"/>
              <a:t>      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8C802D78-CD09-4BDB-857C-EB5B56F7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013075"/>
            <a:ext cx="47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>
                <a:latin typeface="MT Extra" panose="05050102010205020202" pitchFamily="18" charset="2"/>
              </a:rPr>
              <a:t>U</a:t>
            </a:r>
            <a:endParaRPr lang="pt-BR" altLang="es-ES"/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DB3FA54B-0F69-48CD-88B1-EF05E7F15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1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/>
              <a:t>+</a:t>
            </a:r>
            <a:endParaRPr lang="pt-BR" altLang="es-E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EB8E3B0C-F8E9-4752-91A4-7B21F6D6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4878388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 sz="1800" b="0">
              <a:solidFill>
                <a:srgbClr val="CC0099"/>
              </a:solidFill>
            </a:endParaRPr>
          </a:p>
          <a:p>
            <a:endParaRPr lang="pt-BR" altLang="es-ES" sz="1800" b="0">
              <a:solidFill>
                <a:srgbClr val="CC0099"/>
              </a:solidFill>
            </a:endParaRPr>
          </a:p>
          <a:p>
            <a:endParaRPr lang="pt-BR" altLang="es-ES" sz="1800" b="0">
              <a:solidFill>
                <a:srgbClr val="CC0099"/>
              </a:solidFill>
            </a:endParaRPr>
          </a:p>
          <a:p>
            <a:r>
              <a:rPr lang="pt-BR" altLang="es-ES" sz="1800" b="0">
                <a:solidFill>
                  <a:srgbClr val="CC0099"/>
                </a:solidFill>
              </a:rPr>
              <a:t>      atividade(p, CANDIDATO)</a:t>
            </a:r>
            <a:endParaRPr lang="pt-BR" altLang="es-ES" sz="1800" b="0"/>
          </a:p>
          <a:p>
            <a:r>
              <a:rPr lang="pt-BR" altLang="es-ES" sz="1800" b="0"/>
              <a:t>   </a:t>
            </a:r>
            <a:r>
              <a:rPr lang="pt-BR" altLang="es-ES" sz="1800"/>
              <a:t>body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CANDIDATE</a:t>
            </a:r>
            <a:r>
              <a:rPr lang="pt-BR" altLang="es-ES" sz="1800" b="0">
                <a:sym typeface="Symbol" panose="05050102010706020507" pitchFamily="18" charset="2"/>
              </a:rPr>
              <a:t></a:t>
            </a:r>
            <a:r>
              <a:rPr lang="pt-BR" altLang="es-ES" sz="1800" b="0"/>
              <a:t> </a:t>
            </a:r>
            <a:r>
              <a:rPr lang="pt-BR" altLang="es-ES" sz="1800"/>
              <a:t>insert (</a:t>
            </a:r>
            <a:r>
              <a:rPr lang="pt-BR" altLang="es-ES" sz="1800" b="0"/>
              <a:t>p</a:t>
            </a:r>
            <a:r>
              <a:rPr lang="pt-BR" altLang="es-ES" sz="1800"/>
              <a:t>)</a:t>
            </a:r>
          </a:p>
          <a:p>
            <a:r>
              <a:rPr lang="pt-BR" altLang="es-ES" sz="1800" b="0"/>
              <a:t>      </a:t>
            </a:r>
            <a:r>
              <a:rPr lang="pt-BR" altLang="es-ES" sz="1800" b="0">
                <a:solidFill>
                  <a:srgbClr val="CC0099"/>
                </a:solidFill>
              </a:rPr>
              <a:t>PERSON</a:t>
            </a:r>
            <a:r>
              <a:rPr lang="pt-BR" altLang="es-ES" sz="1800">
                <a:solidFill>
                  <a:srgbClr val="CC0099"/>
                </a:solidFill>
              </a:rPr>
              <a:t> 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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insert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(p)</a:t>
            </a: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</a:t>
            </a:r>
          </a:p>
          <a:p>
            <a:endParaRPr lang="pt-BR" altLang="es-ES" sz="1800" b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endParaRPr lang="pt-BR" altLang="es-ES" sz="1800" b="0">
              <a:solidFill>
                <a:srgbClr val="3333FF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for each class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B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such that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in(p,B)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and</a:t>
            </a:r>
            <a:endParaRPr lang="pt-BR" altLang="es-ES" sz="1800" b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  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not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(B=CANDIDATE)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and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atividade(p,B)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do</a:t>
            </a:r>
            <a:endParaRPr lang="pt-BR" altLang="es-ES" sz="1800" b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   p 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delete 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(B)</a:t>
            </a:r>
            <a:endParaRPr lang="pt-BR" altLang="es-ES" sz="1800"/>
          </a:p>
          <a:p>
            <a:endParaRPr lang="pt-BR" altLang="es-ES" sz="1800"/>
          </a:p>
          <a:p>
            <a:r>
              <a:rPr lang="pt-BR" altLang="es-ES" sz="1800"/>
              <a:t>      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DC64DB7A-9D6F-42D0-89D9-F57AB8C9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4878388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/>
              <a:t>operation </a:t>
            </a:r>
            <a:r>
              <a:rPr lang="pt-BR" altLang="es-ES" sz="1800" b="0"/>
              <a:t>candidatar-se(p,s)</a:t>
            </a:r>
          </a:p>
          <a:p>
            <a:r>
              <a:rPr lang="pt-BR" altLang="es-ES" sz="1800" b="0"/>
              <a:t>   </a:t>
            </a:r>
            <a:r>
              <a:rPr lang="pt-BR" altLang="es-ES" sz="1800"/>
              <a:t>pre-condition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not( in(p, CANDIDATE) )</a:t>
            </a:r>
          </a:p>
          <a:p>
            <a:r>
              <a:rPr lang="pt-BR" altLang="es-ES" sz="1800" b="0"/>
              <a:t>      </a:t>
            </a:r>
            <a:r>
              <a:rPr lang="pt-BR" altLang="es-ES" sz="1800" b="0">
                <a:solidFill>
                  <a:srgbClr val="CC0099"/>
                </a:solidFill>
              </a:rPr>
              <a:t>atividade(p, CANDIDATO)</a:t>
            </a:r>
            <a:endParaRPr lang="pt-BR" altLang="es-ES" sz="1800" b="0"/>
          </a:p>
          <a:p>
            <a:r>
              <a:rPr lang="pt-BR" altLang="es-ES" sz="1800" b="0"/>
              <a:t>   </a:t>
            </a:r>
            <a:r>
              <a:rPr lang="pt-BR" altLang="es-ES" sz="1800"/>
              <a:t>body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CANDIDATE</a:t>
            </a:r>
            <a:r>
              <a:rPr lang="pt-BR" altLang="es-ES" sz="1800" b="0">
                <a:sym typeface="Symbol" panose="05050102010706020507" pitchFamily="18" charset="2"/>
              </a:rPr>
              <a:t></a:t>
            </a:r>
            <a:r>
              <a:rPr lang="pt-BR" altLang="es-ES" sz="1800" b="0"/>
              <a:t> </a:t>
            </a:r>
            <a:r>
              <a:rPr lang="pt-BR" altLang="es-ES" sz="1800"/>
              <a:t>insert (</a:t>
            </a:r>
            <a:r>
              <a:rPr lang="pt-BR" altLang="es-ES" sz="1800" b="0"/>
              <a:t>p</a:t>
            </a:r>
            <a:r>
              <a:rPr lang="pt-BR" altLang="es-ES" sz="1800"/>
              <a:t>)</a:t>
            </a:r>
          </a:p>
          <a:p>
            <a:r>
              <a:rPr lang="pt-BR" altLang="es-ES" sz="1800" b="0"/>
              <a:t>      </a:t>
            </a:r>
            <a:r>
              <a:rPr lang="pt-BR" altLang="es-ES" sz="1800" b="0">
                <a:solidFill>
                  <a:srgbClr val="CC0099"/>
                </a:solidFill>
              </a:rPr>
              <a:t>PERSON</a:t>
            </a:r>
            <a:r>
              <a:rPr lang="pt-BR" altLang="es-ES" sz="1800">
                <a:solidFill>
                  <a:srgbClr val="CC0099"/>
                </a:solidFill>
              </a:rPr>
              <a:t> 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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insert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(p)</a:t>
            </a: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</a:t>
            </a:r>
            <a:r>
              <a:rPr lang="pt-BR" altLang="es-ES" sz="1800" b="0">
                <a:solidFill>
                  <a:srgbClr val="3333FF"/>
                </a:solidFill>
                <a:sym typeface="Symbol" panose="05050102010706020507" pitchFamily="18" charset="2"/>
              </a:rPr>
              <a:t>for each class A such that is-a(A,PERSON)</a:t>
            </a:r>
          </a:p>
          <a:p>
            <a:r>
              <a:rPr lang="pt-BR" altLang="es-ES" sz="1800" b="0">
                <a:solidFill>
                  <a:srgbClr val="3333FF"/>
                </a:solidFill>
                <a:sym typeface="Symbol" panose="05050102010706020507" pitchFamily="18" charset="2"/>
              </a:rPr>
              <a:t>         and not(r=atividade) and r(p,A) </a:t>
            </a:r>
            <a:r>
              <a:rPr lang="pt-BR" altLang="es-ES" sz="1800">
                <a:solidFill>
                  <a:srgbClr val="3333FF"/>
                </a:solidFill>
                <a:sym typeface="Symbol" panose="05050102010706020507" pitchFamily="18" charset="2"/>
              </a:rPr>
              <a:t>do</a:t>
            </a:r>
            <a:endParaRPr lang="pt-BR" altLang="es-ES" sz="1800" b="0">
              <a:solidFill>
                <a:srgbClr val="3333FF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3333FF"/>
                </a:solidFill>
                <a:sym typeface="Symbol" panose="05050102010706020507" pitchFamily="18" charset="2"/>
              </a:rPr>
              <a:t>         A  </a:t>
            </a:r>
            <a:r>
              <a:rPr lang="pt-BR" altLang="es-ES" sz="1800">
                <a:solidFill>
                  <a:srgbClr val="3333FF"/>
                </a:solidFill>
                <a:sym typeface="Symbol" panose="05050102010706020507" pitchFamily="18" charset="2"/>
              </a:rPr>
              <a:t>insert </a:t>
            </a:r>
            <a:r>
              <a:rPr lang="pt-BR" altLang="es-ES" sz="1800" b="0">
                <a:solidFill>
                  <a:srgbClr val="3333FF"/>
                </a:solidFill>
                <a:sym typeface="Symbol" panose="05050102010706020507" pitchFamily="18" charset="2"/>
              </a:rPr>
              <a:t>(p)</a:t>
            </a: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for each class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B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such that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in(p,B)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and</a:t>
            </a:r>
            <a:endParaRPr lang="pt-BR" altLang="es-ES" sz="1800" b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  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not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(B=CANDIDATE)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and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atividade(p,B)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do</a:t>
            </a:r>
            <a:endParaRPr lang="pt-BR" altLang="es-ES" sz="1800" b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         p  </a:t>
            </a:r>
            <a:r>
              <a:rPr lang="pt-BR" altLang="es-ES" sz="1800">
                <a:solidFill>
                  <a:srgbClr val="CC0099"/>
                </a:solidFill>
                <a:sym typeface="Symbol" panose="05050102010706020507" pitchFamily="18" charset="2"/>
              </a:rPr>
              <a:t>delete </a:t>
            </a:r>
            <a:r>
              <a:rPr lang="pt-BR" altLang="es-ES" sz="1800" b="0">
                <a:solidFill>
                  <a:srgbClr val="CC0099"/>
                </a:solidFill>
                <a:sym typeface="Symbol" panose="05050102010706020507" pitchFamily="18" charset="2"/>
              </a:rPr>
              <a:t>(B)</a:t>
            </a:r>
            <a:endParaRPr lang="pt-BR" altLang="es-ES" sz="1800"/>
          </a:p>
          <a:p>
            <a:endParaRPr lang="pt-BR" altLang="es-ES" sz="1800"/>
          </a:p>
          <a:p>
            <a:r>
              <a:rPr lang="pt-BR" altLang="es-ES" sz="1800"/>
              <a:t>      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C4812C07-17E4-4509-8D04-36F65212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/>
              <a:t>+</a:t>
            </a:r>
            <a:endParaRPr lang="pt-BR" altLang="es-ES"/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D598FBDE-FD00-4AAA-98F3-3F5406D3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 b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  <p:bldP spid="29704" grpId="0" autoUpdateAnimBg="0"/>
      <p:bldP spid="29705" grpId="0" animBg="1" autoUpdateAnimBg="0"/>
      <p:bldP spid="29706" grpId="0" animBg="1" autoUpdateAnimBg="0"/>
      <p:bldP spid="29707" grpId="0" animBg="1" autoUpdateAnimBg="0"/>
      <p:bldP spid="29708" grpId="0" animBg="1" autoUpdateAnimBg="0"/>
      <p:bldP spid="29709" grpId="0" animBg="1" autoUpdateAnimBg="0"/>
      <p:bldP spid="29710" grpId="0" animBg="1"/>
      <p:bldP spid="29711" grpId="0" animBg="1"/>
      <p:bldP spid="29717" grpId="0" autoUpdateAnimBg="0"/>
      <p:bldP spid="29718" grpId="0" autoUpdateAnimBg="0"/>
      <p:bldP spid="29719" grpId="0" animBg="1" autoUpdateAnimBg="0"/>
      <p:bldP spid="29721" grpId="0" autoUpdateAnimBg="0"/>
      <p:bldP spid="29722" grpId="0" autoUpdateAnimBg="0"/>
      <p:bldP spid="29723" grpId="0" autoUpdateAnimBg="0"/>
      <p:bldP spid="29724" grpId="0" autoUpdateAnimBg="0"/>
      <p:bldP spid="29725" grpId="0" autoUpdateAnimBg="0"/>
      <p:bldP spid="29726" grpId="0" autoUpdateAnimBg="0"/>
      <p:bldP spid="29727" grpId="0" autoUpdateAnimBg="0"/>
      <p:bldP spid="297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E92D64-E8B5-4752-8C85-9B23F71EA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41AE9FC-13DC-40CB-B877-E39C3B78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5715000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Integridade Não-Declarativa (explícita)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F59DC609-A2B2-4E11-8EAC-3B2DC93AC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581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Linguagem de Controle de Dados - LCD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F9434107-D59E-41FD-A52B-33994F39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Pré- e Pós-condições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36AF087C-AEB7-4977-9C77-0CD9711A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Programas aplicativos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AAC328F7-B757-4C7A-95AD-C9839E21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581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Regras de Controle (Triggers)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  <p:bldP spid="30746" grpId="0" autoUpdateAnimBg="0"/>
      <p:bldP spid="30747" grpId="0" autoUpdateAnimBg="0"/>
      <p:bldP spid="30748" grpId="0" autoUpdateAnimBg="0"/>
      <p:bldP spid="307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6BD67849-8C99-4ECC-AB2D-1D2D4D54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9175"/>
            <a:ext cx="4352925" cy="5191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 b="0" i="1">
                <a:latin typeface="Arial Black" panose="020B0A04020102020204" pitchFamily="34" charset="0"/>
              </a:rPr>
              <a:t> Sistemas - Exemplos</a:t>
            </a:r>
            <a:endParaRPr lang="pt-BR" altLang="es-ES" sz="2800" b="0">
              <a:latin typeface="MS Serif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7CF7CAE-4C78-4917-A9A0-7B1DF9A6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52738"/>
            <a:ext cx="27368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FABRICA DE</a:t>
            </a:r>
          </a:p>
          <a:p>
            <a:pPr algn="ctr"/>
            <a:r>
              <a:rPr lang="pt-BR" altLang="es-ES"/>
              <a:t>BICICLETAS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95AC1162-F968-46B3-8E56-FC307DF0E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32131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A570DF9D-148F-4635-B76E-58CCC5D41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845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ED858E8E-8756-4B04-9B5D-51E15E4A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19351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Armações,</a:t>
            </a:r>
          </a:p>
          <a:p>
            <a:r>
              <a:rPr lang="pt-BR" altLang="es-ES" b="0"/>
              <a:t>Componentes,</a:t>
            </a:r>
          </a:p>
          <a:p>
            <a:r>
              <a:rPr lang="pt-BR" altLang="es-ES" b="0"/>
              <a:t>Operários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D6180E35-6693-4672-A5B7-FC0AB463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08275"/>
            <a:ext cx="128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SAÍDAS</a:t>
            </a:r>
          </a:p>
        </p:txBody>
      </p:sp>
      <p:sp>
        <p:nvSpPr>
          <p:cNvPr id="8200" name="WordArt 8">
            <a:extLst>
              <a:ext uri="{FF2B5EF4-FFF2-40B4-BE49-F238E27FC236}">
                <a16:creationId xmlns:a16="http://schemas.microsoft.com/office/drawing/2014/main" id="{B565C92E-1EB1-4B1E-A31A-28B78C5D9B3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2166938"/>
            <a:ext cx="1581150" cy="290512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s-E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Ambiente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28258B1A-D54F-492A-BB22-DEABC610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4AF4A764-BD9A-4E61-BD13-79BBEA3E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644900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Bicicletas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72A8FEAC-E0E1-4F35-BEA3-83BD0ED3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789363"/>
            <a:ext cx="15795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Solda, </a:t>
            </a:r>
          </a:p>
          <a:p>
            <a:r>
              <a:rPr lang="pt-BR" altLang="es-ES" b="0"/>
              <a:t>Montagem,</a:t>
            </a:r>
          </a:p>
          <a:p>
            <a:r>
              <a:rPr lang="pt-BR" altLang="es-ES" b="0"/>
              <a:t>Marketing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97F5A19A-8580-4D2B-9E7C-DF4B8E52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181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ENTRADAS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10D3B89-7DC9-495E-B2F8-78FE6B1F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9FA8CB15-F5BE-43BB-AFB5-A346206B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5715000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Integridade Não-Declarativa (explícita)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9E941BA-3300-4193-981B-8FDA2660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581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Linguagem de Controle de Dados - LCD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685B609F-F84F-46DF-A638-A33792A1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581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Regras de Controle (Triggers)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173F1EDC-71E8-45DB-8141-A70F347E5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895600"/>
            <a:ext cx="8718550" cy="1006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Courier New" panose="02070309020205020404" pitchFamily="49" charset="0"/>
              </a:rPr>
              <a:t>create</a:t>
            </a:r>
            <a:r>
              <a:rPr lang="pt-BR" altLang="es-ES" sz="2000" b="0">
                <a:latin typeface="Courier New" panose="02070309020205020404" pitchFamily="49" charset="0"/>
              </a:rPr>
              <a:t> </a:t>
            </a:r>
            <a:r>
              <a:rPr lang="pt-BR" altLang="es-ES" sz="2000">
                <a:latin typeface="Courier New" panose="02070309020205020404" pitchFamily="49" charset="0"/>
              </a:rPr>
              <a:t>assertion </a:t>
            </a:r>
            <a:r>
              <a:rPr lang="pt-BR" altLang="es-ES" sz="2000" b="0">
                <a:latin typeface="Courier New" panose="02070309020205020404" pitchFamily="49" charset="0"/>
              </a:rPr>
              <a:t>sal-minimo </a:t>
            </a:r>
            <a:r>
              <a:rPr lang="pt-BR" altLang="es-ES" sz="2000">
                <a:latin typeface="Courier New" panose="02070309020205020404" pitchFamily="49" charset="0"/>
              </a:rPr>
              <a:t>check</a:t>
            </a:r>
          </a:p>
          <a:p>
            <a:r>
              <a:rPr lang="pt-BR" altLang="es-ES" sz="2000">
                <a:latin typeface="Courier New" panose="02070309020205020404" pitchFamily="49" charset="0"/>
              </a:rPr>
              <a:t>	(not exists(select</a:t>
            </a:r>
            <a:r>
              <a:rPr lang="pt-BR" altLang="es-ES" sz="2000" b="0">
                <a:latin typeface="Courier New" panose="02070309020205020404" pitchFamily="49" charset="0"/>
              </a:rPr>
              <a:t> * </a:t>
            </a:r>
            <a:r>
              <a:rPr lang="pt-BR" altLang="es-ES" sz="2000">
                <a:latin typeface="Courier New" panose="02070309020205020404" pitchFamily="49" charset="0"/>
              </a:rPr>
              <a:t>from </a:t>
            </a:r>
            <a:r>
              <a:rPr lang="pt-BR" altLang="es-ES" sz="2000" b="0">
                <a:latin typeface="Courier New" panose="02070309020205020404" pitchFamily="49" charset="0"/>
              </a:rPr>
              <a:t>EMPREGADO</a:t>
            </a:r>
            <a:endParaRPr lang="pt-BR" altLang="es-ES" sz="2000">
              <a:latin typeface="Courier New" panose="02070309020205020404" pitchFamily="49" charset="0"/>
            </a:endParaRPr>
          </a:p>
          <a:p>
            <a:r>
              <a:rPr lang="pt-BR" altLang="es-ES" sz="2000">
                <a:latin typeface="Courier New" panose="02070309020205020404" pitchFamily="49" charset="0"/>
              </a:rPr>
              <a:t>			where </a:t>
            </a:r>
            <a:r>
              <a:rPr lang="pt-BR" altLang="es-ES" sz="2000" b="0">
                <a:latin typeface="Courier New" panose="02070309020205020404" pitchFamily="49" charset="0"/>
              </a:rPr>
              <a:t>EMPREGADO.salario &lt; sal-minimo))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1D8CA06F-BE8F-46FC-9ADD-AA2821B2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804150" cy="1006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Courier New" panose="02070309020205020404" pitchFamily="49" charset="0"/>
              </a:rPr>
              <a:t>Define trigger </a:t>
            </a:r>
            <a:r>
              <a:rPr lang="pt-BR" altLang="es-ES" sz="2000" b="0">
                <a:latin typeface="Courier New" panose="02070309020205020404" pitchFamily="49" charset="0"/>
              </a:rPr>
              <a:t>sal-baixo </a:t>
            </a:r>
            <a:r>
              <a:rPr lang="pt-BR" altLang="es-ES" sz="2000">
                <a:latin typeface="Courier New" panose="02070309020205020404" pitchFamily="49" charset="0"/>
              </a:rPr>
              <a:t>on update of </a:t>
            </a:r>
            <a:r>
              <a:rPr lang="pt-BR" altLang="es-ES" sz="2000" b="0">
                <a:latin typeface="Courier New" panose="02070309020205020404" pitchFamily="49" charset="0"/>
              </a:rPr>
              <a:t>EMPREGADO E</a:t>
            </a:r>
            <a:r>
              <a:rPr lang="pt-BR" altLang="es-ES" sz="2000">
                <a:latin typeface="Courier New" panose="02070309020205020404" pitchFamily="49" charset="0"/>
              </a:rPr>
              <a:t> </a:t>
            </a:r>
          </a:p>
          <a:p>
            <a:r>
              <a:rPr lang="pt-BR" altLang="es-ES" sz="2000">
                <a:latin typeface="Courier New" panose="02070309020205020404" pitchFamily="49" charset="0"/>
              </a:rPr>
              <a:t>	(if </a:t>
            </a:r>
            <a:r>
              <a:rPr lang="pt-BR" altLang="es-ES" sz="2000" b="0">
                <a:latin typeface="Courier New" panose="02070309020205020404" pitchFamily="49" charset="0"/>
              </a:rPr>
              <a:t>E.salario &lt; &amp;salario-minimo</a:t>
            </a:r>
          </a:p>
          <a:p>
            <a:r>
              <a:rPr lang="pt-BR" altLang="es-ES" sz="2000">
                <a:latin typeface="Courier New" panose="02070309020205020404" pitchFamily="49" charset="0"/>
              </a:rPr>
              <a:t>	 then update </a:t>
            </a:r>
            <a:r>
              <a:rPr lang="pt-BR" altLang="es-ES" sz="2000" b="0">
                <a:latin typeface="Courier New" panose="02070309020205020404" pitchFamily="49" charset="0"/>
              </a:rPr>
              <a:t>E</a:t>
            </a:r>
            <a:r>
              <a:rPr lang="pt-BR" altLang="es-ES" sz="2000">
                <a:latin typeface="Courier New" panose="02070309020205020404" pitchFamily="49" charset="0"/>
              </a:rPr>
              <a:t> set </a:t>
            </a:r>
            <a:r>
              <a:rPr lang="pt-BR" altLang="es-ES" sz="2000" b="0">
                <a:latin typeface="Courier New" panose="02070309020205020404" pitchFamily="49" charset="0"/>
              </a:rPr>
              <a:t>E.salario =</a:t>
            </a:r>
            <a:r>
              <a:rPr lang="pt-BR" altLang="es-ES" sz="2000">
                <a:latin typeface="Courier New" panose="02070309020205020404" pitchFamily="49" charset="0"/>
              </a:rPr>
              <a:t> </a:t>
            </a:r>
            <a:r>
              <a:rPr lang="pt-BR" altLang="es-ES" sz="2000" b="0">
                <a:latin typeface="Courier New" panose="02070309020205020404" pitchFamily="49" charset="0"/>
              </a:rPr>
              <a:t>sal-minimo</a:t>
            </a:r>
            <a:r>
              <a:rPr lang="pt-BR" altLang="es-ES" sz="2000">
                <a:latin typeface="Courier New" panose="02070309020205020404" pitchFamily="49" charset="0"/>
              </a:rPr>
              <a:t>)</a:t>
            </a:r>
            <a:endParaRPr lang="pt-BR" altLang="es-ES" sz="2000" b="0">
              <a:latin typeface="Courier New" panose="02070309020205020404" pitchFamily="49" charset="0"/>
            </a:endParaRP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F0F3BA1D-C128-4FA9-91CE-F5DBEE3D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4875213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OCL – Object Constraint Language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A86D8651-59D4-4DA9-8A72-6C7C2FB1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699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SQL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8" grpId="0" autoUpdateAnimBg="0"/>
      <p:bldP spid="31751" grpId="0" autoUpdateAnimBg="0"/>
      <p:bldP spid="31752" grpId="0" animBg="1" autoUpdateAnimBg="0"/>
      <p:bldP spid="31753" grpId="0" animBg="1" autoUpdateAnimBg="0"/>
      <p:bldP spid="31754" grpId="0" animBg="1" autoUpdateAnimBg="0"/>
      <p:bldP spid="3175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7E9F62D-3FBB-44EB-99DD-A729A4F5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60BE40-03B5-4A99-88FE-B0AB2027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5715000" cy="4572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olidFill>
                  <a:srgbClr val="FFFFFF"/>
                </a:solidFill>
              </a:rPr>
              <a:t>Integridade Não-Declarativa (explícita)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4663EF86-A09A-442D-8CF8-ECB31E3B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Pré- e Pós-condições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D6EB0707-9272-44BF-B7C1-C1351A46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>
                <a:sym typeface="Symbol" panose="05050102010706020507" pitchFamily="18" charset="2"/>
              </a:rPr>
              <a:t> Programas aplicativos</a:t>
            </a:r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id="{DBBF3474-1733-4771-BA4E-9A31F901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013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81337D56-6870-44B7-BD72-6EBA543F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492375"/>
            <a:ext cx="3781425" cy="228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1800"/>
              <a:t>operation </a:t>
            </a:r>
            <a:r>
              <a:rPr lang="pt-BR" altLang="es-ES" sz="1800" b="0"/>
              <a:t>admissão(p, nome, sal)</a:t>
            </a:r>
          </a:p>
          <a:p>
            <a:r>
              <a:rPr lang="pt-BR" altLang="es-ES" sz="1800" b="0"/>
              <a:t>   </a:t>
            </a:r>
            <a:r>
              <a:rPr lang="pt-BR" altLang="es-ES" sz="1800"/>
              <a:t>pre-condition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not( in(p, EMPREGADO) )</a:t>
            </a:r>
          </a:p>
          <a:p>
            <a:r>
              <a:rPr lang="pt-BR" altLang="es-ES" sz="1800" b="0"/>
              <a:t>      sal </a:t>
            </a:r>
            <a:r>
              <a:rPr lang="pt-BR" altLang="es-ES" sz="1800" b="0">
                <a:sym typeface="Symbol" panose="05050102010706020507" pitchFamily="18" charset="2"/>
              </a:rPr>
              <a:t> sal-minimo</a:t>
            </a:r>
            <a:endParaRPr lang="pt-BR" altLang="es-ES" sz="1800" b="0"/>
          </a:p>
          <a:p>
            <a:r>
              <a:rPr lang="pt-BR" altLang="es-ES" sz="1800" b="0"/>
              <a:t>   </a:t>
            </a:r>
            <a:r>
              <a:rPr lang="pt-BR" altLang="es-ES" sz="1800"/>
              <a:t>body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EMPREGADO </a:t>
            </a:r>
            <a:r>
              <a:rPr lang="pt-BR" altLang="es-ES" sz="1800" b="0">
                <a:sym typeface="Symbol" panose="05050102010706020507" pitchFamily="18" charset="2"/>
              </a:rPr>
              <a:t></a:t>
            </a:r>
            <a:r>
              <a:rPr lang="pt-BR" altLang="es-ES" sz="1800" b="0"/>
              <a:t> </a:t>
            </a:r>
            <a:r>
              <a:rPr lang="pt-BR" altLang="es-ES" sz="1800"/>
              <a:t>insert (</a:t>
            </a:r>
            <a:r>
              <a:rPr lang="pt-BR" altLang="es-ES" sz="1800" b="0"/>
              <a:t>p</a:t>
            </a:r>
            <a:r>
              <a:rPr lang="pt-BR" altLang="es-ES" sz="1800"/>
              <a:t>)</a:t>
            </a:r>
          </a:p>
          <a:p>
            <a:r>
              <a:rPr lang="pt-BR" altLang="es-ES" sz="1800"/>
              <a:t>      </a:t>
            </a:r>
            <a:r>
              <a:rPr lang="pt-BR" altLang="es-ES" sz="1800" b="0"/>
              <a:t>p </a:t>
            </a:r>
            <a:r>
              <a:rPr lang="pt-BR" altLang="es-ES" sz="1800" b="0">
                <a:sym typeface="Symbol" panose="05050102010706020507" pitchFamily="18" charset="2"/>
              </a:rPr>
              <a:t> establish(tem-salário(s))</a:t>
            </a:r>
          </a:p>
          <a:p>
            <a:r>
              <a:rPr lang="pt-BR" altLang="es-ES" sz="1800" b="0"/>
              <a:t>      p </a:t>
            </a:r>
            <a:r>
              <a:rPr lang="pt-BR" altLang="es-ES" sz="1800" b="0">
                <a:sym typeface="Symbol" panose="05050102010706020507" pitchFamily="18" charset="2"/>
              </a:rPr>
              <a:t> establish(tem-nome(some))</a:t>
            </a:r>
            <a:r>
              <a:rPr lang="pt-BR" altLang="es-ES" sz="180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autoUpdateAnimBg="0"/>
      <p:bldP spid="3277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60157D2-56C3-478D-9FE5-2433427D8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772400" cy="762000"/>
          </a:xfrm>
        </p:spPr>
        <p:txBody>
          <a:bodyPr/>
          <a:lstStyle/>
          <a:p>
            <a:r>
              <a:rPr lang="pt-BR" altLang="es-ES"/>
              <a:t>Comportamento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531802-6EEB-409B-A135-60C25B96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4724400" cy="5334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1600" b="0">
                <a:solidFill>
                  <a:schemeClr val="bg1"/>
                </a:solidFill>
                <a:latin typeface="Arial Black" panose="020B0A04020102020204" pitchFamily="34" charset="0"/>
              </a:rPr>
              <a:t>CAPÍTULO II - Sistemas de Informação</a:t>
            </a:r>
            <a:endParaRPr lang="pt-BR" altLang="es-ES" sz="4400" b="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031C6F6-72E1-47A1-8244-9EAC5A6A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6172200" cy="762000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4400" b="0">
                <a:solidFill>
                  <a:srgbClr val="FFFFFF"/>
                </a:solidFill>
              </a:rPr>
              <a:t>Sistema de Informação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6BC1009-AC50-4084-A225-DDBA6264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1673225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56AF92CB-3674-4915-9CE5-8FB4F79B2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1606550" cy="57943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Controle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ABCD0D1E-18E3-431D-9A4B-4D7DCA36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2838450" cy="592138"/>
          </a:xfrm>
          <a:prstGeom prst="rect">
            <a:avLst/>
          </a:prstGeom>
          <a:solidFill>
            <a:srgbClr val="800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3200" b="0">
                <a:solidFill>
                  <a:srgbClr val="FFFFFF"/>
                </a:solidFill>
              </a:rPr>
              <a:t>Comportamento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993E1848-4407-41A7-A781-8F8D4AF4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685800" cy="2667000"/>
          </a:xfrm>
          <a:prstGeom prst="can">
            <a:avLst>
              <a:gd name="adj" fmla="val 97222"/>
            </a:avLst>
          </a:prstGeom>
          <a:gradFill rotWithShape="0">
            <a:gsLst>
              <a:gs pos="0">
                <a:srgbClr val="CC0099"/>
              </a:gs>
              <a:gs pos="100000">
                <a:srgbClr val="5E0047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9F1301AA-96E2-4BB3-9692-5BA22242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037124A0-7E68-4FE3-BCDD-C18C5444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24200"/>
            <a:ext cx="685800" cy="2743200"/>
          </a:xfrm>
          <a:prstGeom prst="can">
            <a:avLst>
              <a:gd name="adj" fmla="val 10000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  <p:bldP spid="35845" grpId="0" animBg="1" autoUpdateAnimBg="0"/>
      <p:bldP spid="35846" grpId="0" animBg="1" autoUpdateAnimBg="0"/>
      <p:bldP spid="35847" grpId="0" animBg="1" autoUpdateAnimBg="0"/>
      <p:bldP spid="35848" grpId="0" animBg="1"/>
      <p:bldP spid="35849" grpId="0" animBg="1"/>
      <p:bldP spid="35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2FA7B99F-E885-42DE-9775-78BE399A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9175"/>
            <a:ext cx="4352925" cy="5191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800" b="0" i="1">
                <a:latin typeface="Arial Black" panose="020B0A04020102020204" pitchFamily="34" charset="0"/>
              </a:rPr>
              <a:t> Sistemas - Exemplos</a:t>
            </a:r>
            <a:endParaRPr lang="pt-BR" altLang="es-ES" sz="2800" b="0">
              <a:latin typeface="MS Serif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902B8FF-5237-45FD-96E0-7F6BCF27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52738"/>
            <a:ext cx="27368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/>
              <a:t>RELÓGIO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40265700-E364-4F3D-B4F4-176FF43D8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32131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91FB4570-2B3C-4965-9306-B0F3769D0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845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1E026D95-24EC-4A04-A556-B0AFDF48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29000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5400" b="0"/>
              <a:t>?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DD4D1A9-4168-4B88-904B-9B653AAD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08275"/>
            <a:ext cx="128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SAÍDAS</a:t>
            </a:r>
          </a:p>
        </p:txBody>
      </p:sp>
      <p:sp>
        <p:nvSpPr>
          <p:cNvPr id="9224" name="WordArt 8">
            <a:extLst>
              <a:ext uri="{FF2B5EF4-FFF2-40B4-BE49-F238E27FC236}">
                <a16:creationId xmlns:a16="http://schemas.microsoft.com/office/drawing/2014/main" id="{FF03BAE4-EAAF-4085-B98F-B082DB5D25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2166938"/>
            <a:ext cx="1581150" cy="290512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s-E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Ambiente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ED3E3DA-95A6-4E39-B94F-D6CD53D8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  <p:sp>
        <p:nvSpPr>
          <p:cNvPr id="9226" name="Text Box 12">
            <a:extLst>
              <a:ext uri="{FF2B5EF4-FFF2-40B4-BE49-F238E27FC236}">
                <a16:creationId xmlns:a16="http://schemas.microsoft.com/office/drawing/2014/main" id="{1FDAAB61-646E-4CBC-B02B-76E5F426A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181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/>
              <a:t>ENTRADAS</a:t>
            </a:r>
          </a:p>
        </p:txBody>
      </p:sp>
      <p:sp>
        <p:nvSpPr>
          <p:cNvPr id="9227" name="Text Box 13">
            <a:extLst>
              <a:ext uri="{FF2B5EF4-FFF2-40B4-BE49-F238E27FC236}">
                <a16:creationId xmlns:a16="http://schemas.microsoft.com/office/drawing/2014/main" id="{7659EDDE-DDC1-462C-A065-07401D6B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5400" b="0"/>
              <a:t>?</a:t>
            </a:r>
          </a:p>
        </p:txBody>
      </p:sp>
      <p:sp>
        <p:nvSpPr>
          <p:cNvPr id="9228" name="Text Box 14">
            <a:extLst>
              <a:ext uri="{FF2B5EF4-FFF2-40B4-BE49-F238E27FC236}">
                <a16:creationId xmlns:a16="http://schemas.microsoft.com/office/drawing/2014/main" id="{626EE3C3-9FFE-4EC6-A745-4C1185957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357563"/>
            <a:ext cx="488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5400" b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84F59-FAF8-4E75-B020-1D99A7D2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814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2000" b="0">
                <a:solidFill>
                  <a:schemeClr val="bg1"/>
                </a:solidFill>
              </a:rPr>
              <a:t>CAPITULO I - INTRODUÇÃO</a:t>
            </a:r>
            <a:endParaRPr lang="pt-BR" altLang="es-ES" sz="2000" b="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6DC7A4C8-79B2-4A48-9BE0-42F4D3552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1724025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Sistemas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AB7CAE60-3244-48C0-AAE5-358BF334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60588"/>
            <a:ext cx="644683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/>
              <a:t>	</a:t>
            </a:r>
            <a:r>
              <a:rPr lang="pt-BR" altLang="es-ES" sz="2800"/>
              <a:t>S = &lt;T, E, S, X, </a:t>
            </a:r>
            <a:r>
              <a:rPr lang="pt-BR" altLang="es-ES" sz="2800">
                <a:sym typeface="Symbol" panose="05050102010706020507" pitchFamily="18" charset="2"/>
              </a:rPr>
              <a:t></a:t>
            </a:r>
            <a:r>
              <a:rPr lang="pt-BR" altLang="es-ES" sz="2800"/>
              <a:t> &gt;</a:t>
            </a:r>
          </a:p>
          <a:p>
            <a:pPr>
              <a:lnSpc>
                <a:spcPct val="96000"/>
              </a:lnSpc>
            </a:pPr>
            <a:endParaRPr lang="pt-BR" altLang="es-ES" sz="2800" b="0"/>
          </a:p>
          <a:p>
            <a:pPr>
              <a:lnSpc>
                <a:spcPct val="96000"/>
              </a:lnSpc>
            </a:pPr>
            <a:r>
              <a:rPr lang="pt-BR" altLang="es-ES" b="0"/>
              <a:t>	T = conjunto do tempo,</a:t>
            </a:r>
          </a:p>
          <a:p>
            <a:pPr>
              <a:lnSpc>
                <a:spcPct val="96000"/>
              </a:lnSpc>
            </a:pPr>
            <a:r>
              <a:rPr lang="pt-BR" altLang="es-ES" b="0"/>
              <a:t>	E = conjunto de todas as entradas possíveis,</a:t>
            </a:r>
          </a:p>
          <a:p>
            <a:pPr>
              <a:lnSpc>
                <a:spcPct val="96000"/>
              </a:lnSpc>
            </a:pPr>
            <a:r>
              <a:rPr lang="pt-BR" altLang="es-ES" b="0"/>
              <a:t>	S = conjunto de todas as saídas possíveis,</a:t>
            </a:r>
          </a:p>
          <a:p>
            <a:pPr>
              <a:lnSpc>
                <a:spcPct val="96000"/>
              </a:lnSpc>
            </a:pPr>
            <a:r>
              <a:rPr lang="pt-BR" altLang="es-ES" b="0"/>
              <a:t>	X = conjunto de todos estados,</a:t>
            </a:r>
          </a:p>
          <a:p>
            <a:pPr>
              <a:lnSpc>
                <a:spcPct val="96000"/>
              </a:lnSpc>
            </a:pPr>
            <a:r>
              <a:rPr lang="pt-BR" altLang="es-ES" b="0"/>
              <a:t>	 </a:t>
            </a:r>
            <a:r>
              <a:rPr lang="pt-BR" altLang="es-ES" b="0">
                <a:sym typeface="Symbol" panose="05050102010706020507" pitchFamily="18" charset="2"/>
              </a:rPr>
              <a:t></a:t>
            </a:r>
            <a:r>
              <a:rPr lang="pt-BR" altLang="es-ES" b="0"/>
              <a:t> é uma função de mudança de estado:</a:t>
            </a:r>
          </a:p>
          <a:p>
            <a:pPr>
              <a:lnSpc>
                <a:spcPct val="96000"/>
              </a:lnSpc>
            </a:pPr>
            <a:endParaRPr lang="pt-BR" altLang="es-ES" b="0"/>
          </a:p>
          <a:p>
            <a:pPr>
              <a:lnSpc>
                <a:spcPct val="96000"/>
              </a:lnSpc>
            </a:pPr>
            <a:r>
              <a:rPr lang="pt-BR" altLang="es-ES" b="0"/>
              <a:t>		 </a:t>
            </a:r>
            <a:r>
              <a:rPr lang="pt-BR" altLang="es-ES" sz="2800" b="0">
                <a:sym typeface="Symbol" panose="05050102010706020507" pitchFamily="18" charset="2"/>
              </a:rPr>
              <a:t></a:t>
            </a:r>
            <a:r>
              <a:rPr lang="pt-BR" altLang="es-ES" sz="2800" b="0"/>
              <a:t> : E </a:t>
            </a:r>
            <a:r>
              <a:rPr lang="pt-BR" altLang="es-ES" sz="2800" b="0">
                <a:sym typeface="Symbol" panose="05050102010706020507" pitchFamily="18" charset="2"/>
              </a:rPr>
              <a:t></a:t>
            </a:r>
            <a:r>
              <a:rPr lang="pt-BR" altLang="es-ES" sz="2800" b="0"/>
              <a:t> X </a:t>
            </a:r>
            <a:r>
              <a:rPr lang="pt-BR" altLang="es-ES" sz="2800" b="0">
                <a:sym typeface="Symbol" panose="05050102010706020507" pitchFamily="18" charset="2"/>
              </a:rPr>
              <a:t></a:t>
            </a:r>
            <a:r>
              <a:rPr lang="pt-BR" altLang="es-ES" sz="2800" b="0"/>
              <a:t> T </a:t>
            </a:r>
            <a:r>
              <a:rPr lang="pt-BR" altLang="es-ES" sz="2800" b="0">
                <a:sym typeface="Symbol" panose="05050102010706020507" pitchFamily="18" charset="2"/>
              </a:rPr>
              <a:t></a:t>
            </a:r>
            <a:r>
              <a:rPr lang="pt-BR" altLang="es-ES" sz="2800" b="0"/>
              <a:t> X </a:t>
            </a:r>
            <a:r>
              <a:rPr lang="pt-BR" altLang="es-ES" sz="2800" b="0">
                <a:sym typeface="Symbol" panose="05050102010706020507" pitchFamily="18" charset="2"/>
              </a:rPr>
              <a:t></a:t>
            </a:r>
            <a:r>
              <a:rPr lang="pt-BR" altLang="es-ES" sz="2800" b="0"/>
              <a:t> S</a:t>
            </a:r>
          </a:p>
          <a:p>
            <a:pPr>
              <a:lnSpc>
                <a:spcPct val="96000"/>
              </a:lnSpc>
            </a:pPr>
            <a:r>
              <a:rPr lang="pt-BR" altLang="es-ES" sz="2800" b="0"/>
              <a:t>                            (e, x1, t) </a:t>
            </a:r>
            <a:r>
              <a:rPr lang="pt-BR" altLang="es-ES" sz="2800" b="0">
                <a:sym typeface="Symbol" panose="05050102010706020507" pitchFamily="18" charset="2"/>
              </a:rPr>
              <a:t>   (x2, s)</a:t>
            </a:r>
            <a:endParaRPr lang="pt-BR" altLang="es-ES" sz="2800" b="0"/>
          </a:p>
          <a:p>
            <a:endParaRPr lang="pt-BR" altLang="es-ES" sz="2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>
            <a:extLst>
              <a:ext uri="{FF2B5EF4-FFF2-40B4-BE49-F238E27FC236}">
                <a16:creationId xmlns:a16="http://schemas.microsoft.com/office/drawing/2014/main" id="{BBAC4C2D-9D41-4199-B666-0F047195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4584700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Classificação de Sistemas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E31A6E45-1CFD-464B-A2F7-99FE9476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51784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 sz="2000">
                <a:latin typeface="Arial Black" panose="020B0A04020102020204" pitchFamily="34" charset="0"/>
              </a:rPr>
              <a:t>Quanto a interação com o ambiente</a:t>
            </a:r>
            <a:endParaRPr lang="pt-BR" altLang="es-ES" sz="2000" b="0"/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2A8522AF-E791-4849-9FCC-35629D7D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53324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Fechados:</a:t>
            </a:r>
            <a:r>
              <a:rPr lang="pt-BR" altLang="es-ES" b="0"/>
              <a:t> não interagem com o ambiente</a:t>
            </a:r>
          </a:p>
          <a:p>
            <a:r>
              <a:rPr lang="pt-BR" altLang="es-ES" b="0"/>
              <a:t>	      E = S = </a:t>
            </a:r>
            <a:r>
              <a:rPr lang="pt-BR" altLang="es-ES" b="0">
                <a:sym typeface="Symbol" panose="05050102010706020507" pitchFamily="18" charset="2"/>
              </a:rPr>
              <a:t></a:t>
            </a:r>
            <a:endParaRPr lang="pt-BR" altLang="es-ES" b="0"/>
          </a:p>
          <a:p>
            <a:endParaRPr lang="pt-BR" altLang="es-ES" b="0"/>
          </a:p>
          <a:p>
            <a:endParaRPr lang="pt-BR" altLang="es-ES" b="0"/>
          </a:p>
          <a:p>
            <a:r>
              <a:rPr lang="pt-BR" altLang="es-ES"/>
              <a:t>Abertos: </a:t>
            </a:r>
            <a:r>
              <a:rPr lang="pt-BR" altLang="es-ES" b="0"/>
              <a:t>interagem com o ambiente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4A44FD92-D187-4033-9D01-8CC42A2D3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3276600"/>
            <a:ext cx="29591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Tahoma" panose="020B0604030504040204" pitchFamily="34" charset="0"/>
              </a:rPr>
              <a:t>- Uma reação química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O sistema solar</a:t>
            </a: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r>
              <a:rPr lang="pt-BR" altLang="es-ES" sz="2000">
                <a:latin typeface="Tahoma" panose="020B0604030504040204" pitchFamily="34" charset="0"/>
              </a:rPr>
              <a:t>- uma loja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relógio</a:t>
            </a:r>
            <a:endParaRPr lang="pt-BR" altLang="es-ES" b="0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16F2C9ED-371C-4C48-8139-03D5ED8F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53C084C3-980C-45AD-A988-28D4AAD8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681663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Compromisso: </a:t>
            </a:r>
            <a:r>
              <a:rPr lang="pt-BR" altLang="es-ES" b="0"/>
              <a:t>Sistemas temporariamente fechados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63798B54-4FD9-453F-A842-4F78E9E7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4584700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Classificação de Sistemas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2C1BECAD-8A8B-4A43-90AF-25928E0E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51784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 sz="2000">
                <a:latin typeface="Arial Black" panose="020B0A04020102020204" pitchFamily="34" charset="0"/>
              </a:rPr>
              <a:t>Quanto ao tempo</a:t>
            </a:r>
            <a:endParaRPr lang="pt-BR" altLang="es-ES" sz="2000" b="0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ED73C993-BC45-428E-AA93-A1DCCE5EA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5961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Atemporais:</a:t>
            </a:r>
            <a:r>
              <a:rPr lang="pt-BR" altLang="es-ES" b="0"/>
              <a:t> não são influenciados pelo tempo</a:t>
            </a:r>
          </a:p>
          <a:p>
            <a:endParaRPr lang="pt-BR" altLang="es-ES" b="0"/>
          </a:p>
          <a:p>
            <a:r>
              <a:rPr lang="pt-BR" altLang="es-ES" b="0"/>
              <a:t>	      </a:t>
            </a:r>
            <a:r>
              <a:rPr lang="pt-BR" altLang="es-ES" b="0">
                <a:sym typeface="Symbol" panose="05050102010706020507" pitchFamily="18" charset="2"/>
              </a:rPr>
              <a:t>t1, t2T, e E  x X </a:t>
            </a:r>
            <a:r>
              <a:rPr lang="pt-BR" altLang="es-ES" b="0"/>
              <a:t>temos</a:t>
            </a:r>
          </a:p>
          <a:p>
            <a:r>
              <a:rPr lang="pt-BR" altLang="es-ES" b="0"/>
              <a:t>	       </a:t>
            </a:r>
            <a:r>
              <a:rPr lang="pt-BR" altLang="es-ES" b="0">
                <a:sym typeface="Symbol" panose="05050102010706020507" pitchFamily="18" charset="2"/>
              </a:rPr>
              <a:t></a:t>
            </a:r>
            <a:r>
              <a:rPr lang="pt-BR" altLang="es-ES" b="0"/>
              <a:t> (t1, e, x) =  </a:t>
            </a:r>
            <a:r>
              <a:rPr lang="pt-BR" altLang="es-ES" b="0">
                <a:sym typeface="Symbol" panose="05050102010706020507" pitchFamily="18" charset="2"/>
              </a:rPr>
              <a:t></a:t>
            </a:r>
            <a:r>
              <a:rPr lang="pt-BR" altLang="es-ES" b="0"/>
              <a:t> (t2, e, x)</a:t>
            </a:r>
          </a:p>
          <a:p>
            <a:endParaRPr lang="pt-BR" altLang="es-ES" b="0"/>
          </a:p>
          <a:p>
            <a:r>
              <a:rPr lang="pt-BR" altLang="es-ES"/>
              <a:t>Temporais: </a:t>
            </a:r>
            <a:r>
              <a:rPr lang="pt-BR" altLang="es-ES" b="0"/>
              <a:t>dependem do tempo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A387FD7F-3859-49C3-A1E3-B380C34A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2435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Tahoma" panose="020B0604030504040204" pitchFamily="34" charset="0"/>
              </a:rPr>
              <a:t>-Um programa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relógio</a:t>
            </a: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r>
              <a:rPr lang="pt-BR" altLang="es-ES" sz="2000">
                <a:latin typeface="Tahoma" panose="020B0604030504040204" pitchFamily="34" charset="0"/>
              </a:rPr>
              <a:t>- uma loja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relógio solar</a:t>
            </a:r>
            <a:endParaRPr lang="pt-BR" altLang="es-ES" b="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9FEAB016-0E19-4D8E-83B2-DD2F71E2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88AAEE87-409D-422C-BD6D-FDEA379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4584700" cy="4572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b="0" i="1">
                <a:latin typeface="Arial Black" panose="020B0A04020102020204" pitchFamily="34" charset="0"/>
              </a:rPr>
              <a:t>Classificação de Sistemas</a:t>
            </a:r>
            <a:endParaRPr lang="pt-BR" altLang="es-ES" b="0">
              <a:latin typeface="MS Serif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5C50C69E-F7C6-4CBE-961B-8463C3FE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7425"/>
            <a:ext cx="777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pt-BR" altLang="es-ES" sz="2000">
                <a:latin typeface="Arial Black" panose="020B0A04020102020204" pitchFamily="34" charset="0"/>
              </a:rPr>
              <a:t>Quanto à previsibilidade de seu comportamento</a:t>
            </a:r>
            <a:endParaRPr lang="pt-BR" altLang="es-ES" sz="2000" b="0"/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AB26C6BC-BF31-41F0-8072-A460BEB6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55213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/>
              <a:t>Determinísticos:</a:t>
            </a:r>
            <a:r>
              <a:rPr lang="pt-BR" altLang="es-ES" b="0"/>
              <a:t> bem determinados</a:t>
            </a:r>
          </a:p>
          <a:p>
            <a:endParaRPr lang="pt-BR" altLang="es-ES" b="0"/>
          </a:p>
          <a:p>
            <a:r>
              <a:rPr lang="pt-BR" altLang="es-ES" b="0"/>
              <a:t>	</a:t>
            </a:r>
            <a:r>
              <a:rPr lang="pt-BR" altLang="es-ES" b="0">
                <a:sym typeface="Symbol" panose="05050102010706020507" pitchFamily="18" charset="2"/>
              </a:rPr>
              <a:t></a:t>
            </a:r>
            <a:r>
              <a:rPr lang="pt-BR" altLang="es-ES" b="0"/>
              <a:t> é uma função bem definida</a:t>
            </a:r>
          </a:p>
          <a:p>
            <a:endParaRPr lang="pt-BR" altLang="es-ES" b="0"/>
          </a:p>
          <a:p>
            <a:r>
              <a:rPr lang="pt-BR" altLang="es-ES"/>
              <a:t>Estocásticos: </a:t>
            </a:r>
            <a:r>
              <a:rPr lang="pt-BR" altLang="es-ES" b="0"/>
              <a:t>imprevisíveis, probabilísticos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986A18DC-5A52-4038-B611-C76D1281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3429000"/>
            <a:ext cx="32797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es-ES" sz="2000">
                <a:latin typeface="Tahoma" panose="020B0604030504040204" pitchFamily="34" charset="0"/>
              </a:rPr>
              <a:t>-Um programa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um relógio</a:t>
            </a: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endParaRPr lang="pt-BR" altLang="es-ES" sz="2000">
              <a:latin typeface="Tahoma" panose="020B0604030504040204" pitchFamily="34" charset="0"/>
            </a:endParaRPr>
          </a:p>
          <a:p>
            <a:r>
              <a:rPr lang="pt-BR" altLang="es-ES" sz="2000">
                <a:latin typeface="Tahoma" panose="020B0604030504040204" pitchFamily="34" charset="0"/>
              </a:rPr>
              <a:t>- um sistema econômico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- o lançamento de </a:t>
            </a:r>
          </a:p>
          <a:p>
            <a:r>
              <a:rPr lang="pt-BR" altLang="es-ES" sz="2000">
                <a:latin typeface="Tahoma" panose="020B0604030504040204" pitchFamily="34" charset="0"/>
              </a:rPr>
              <a:t>  uma moeda</a:t>
            </a:r>
            <a:endParaRPr lang="pt-BR" altLang="es-ES" b="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38F0F5D7-C243-41EE-B61B-E516E52F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0"/>
            <a:ext cx="7772400" cy="8382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es-ES" sz="3600" b="0">
                <a:solidFill>
                  <a:schemeClr val="bg1"/>
                </a:solidFill>
              </a:rPr>
              <a:t> Sistemas de Informação</a:t>
            </a:r>
            <a:endParaRPr lang="pt-BR" altLang="es-ES" sz="4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utoUpdateAnimBg="0"/>
    </p:bldLst>
  </p:timing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CC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presentação em br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apresentação\CONTEMP.POT</Template>
  <TotalTime>1816</TotalTime>
  <Words>1360</Words>
  <Application>Microsoft Office PowerPoint</Application>
  <PresentationFormat>On-screen Show (4:3)</PresentationFormat>
  <Paragraphs>490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Apresentação em branco</vt:lpstr>
      <vt:lpstr>Tipos de Sistemas de Informação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Comportamento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subject>Sistemas de Informação</dc:subject>
  <dc:creator>Márcio R. Rizzatto</dc:creator>
  <cp:lastModifiedBy>SecretariaC1</cp:lastModifiedBy>
  <cp:revision>31</cp:revision>
  <dcterms:created xsi:type="dcterms:W3CDTF">2001-04-01T00:06:30Z</dcterms:created>
  <dcterms:modified xsi:type="dcterms:W3CDTF">2019-05-29T20:21:58Z</dcterms:modified>
</cp:coreProperties>
</file>