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FFCC"/>
    <a:srgbClr val="FF9900"/>
    <a:srgbClr val="006699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e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1563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04646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5180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8101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11528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11050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24987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0002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608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4340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3175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Line 9">
            <a:extLst>
              <a:ext uri="{FF2B5EF4-FFF2-40B4-BE49-F238E27FC236}">
                <a16:creationId xmlns:a16="http://schemas.microsoft.com/office/drawing/2014/main" id="{6D5F6341-7B35-4CB0-805C-89C387790E2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104900" y="1206500"/>
            <a:ext cx="8039100" cy="0"/>
          </a:xfrm>
          <a:prstGeom prst="line">
            <a:avLst/>
          </a:prstGeom>
          <a:noFill/>
          <a:ln w="19050">
            <a:solidFill>
              <a:srgbClr val="00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>
              <a:latin typeface="Times New Roman"/>
            </a:endParaRP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37211686-39DB-447B-8243-F715D29EADB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81250" y="133350"/>
            <a:ext cx="6076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pt-BR" sz="1800">
                <a:solidFill>
                  <a:srgbClr val="006699"/>
                </a:solidFill>
                <a:latin typeface="Tahoma" pitchFamily="34" charset="0"/>
              </a:rPr>
              <a:t>Competindo com Tecnologia da Informação</a:t>
            </a:r>
          </a:p>
        </p:txBody>
      </p:sp>
      <p:sp>
        <p:nvSpPr>
          <p:cNvPr id="1036" name="Text Box 12">
            <a:extLst>
              <a:ext uri="{FF2B5EF4-FFF2-40B4-BE49-F238E27FC236}">
                <a16:creationId xmlns:a16="http://schemas.microsoft.com/office/drawing/2014/main" id="{7E3772D4-B421-4995-AEA8-6B6649B40D7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16688"/>
            <a:ext cx="9144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1800">
                <a:solidFill>
                  <a:srgbClr val="006699"/>
                </a:solidFill>
                <a:latin typeface="Tahoma" pitchFamily="34" charset="0"/>
              </a:rPr>
              <a:t>Sistemas de Informação – James A. O’Brien – Editora Saraiva</a:t>
            </a:r>
          </a:p>
        </p:txBody>
      </p:sp>
      <p:sp>
        <p:nvSpPr>
          <p:cNvPr id="1037" name="Line 13">
            <a:extLst>
              <a:ext uri="{FF2B5EF4-FFF2-40B4-BE49-F238E27FC236}">
                <a16:creationId xmlns:a16="http://schemas.microsoft.com/office/drawing/2014/main" id="{831D707C-3273-4043-83AC-E062380D527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16688"/>
            <a:ext cx="9144000" cy="0"/>
          </a:xfrm>
          <a:prstGeom prst="line">
            <a:avLst/>
          </a:prstGeom>
          <a:noFill/>
          <a:ln w="12700">
            <a:solidFill>
              <a:srgbClr val="00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1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51E530F2-B675-4690-8A2D-6479B44AB221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BR"/>
              <a:t>Tendências em TI</a:t>
            </a:r>
          </a:p>
        </p:txBody>
      </p:sp>
      <p:sp>
        <p:nvSpPr>
          <p:cNvPr id="12291" name="Subtítulo 2">
            <a:extLst>
              <a:ext uri="{FF2B5EF4-FFF2-40B4-BE49-F238E27FC236}">
                <a16:creationId xmlns:a16="http://schemas.microsoft.com/office/drawing/2014/main" id="{7922BC0A-E5FF-4F61-98C0-F27D2920BBB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29764373-7D6C-4DD2-88BC-AACC6308F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013" y="515938"/>
            <a:ext cx="70627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altLang="pt-BR" sz="2200" b="1">
                <a:solidFill>
                  <a:srgbClr val="006699"/>
                </a:solidFill>
                <a:latin typeface="Tahoma" panose="020B0604030504040204" pitchFamily="34" charset="0"/>
              </a:rPr>
              <a:t>Posicionamento Estratégico das Tecnologias da Internet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FDAF5BE8-6D2C-4960-A722-3DD47D5EB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225" y="3679825"/>
            <a:ext cx="3068638" cy="19272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/>
            </a:endParaRP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19AD7A14-EEB3-47B3-97E4-7B00F2500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225" y="1852613"/>
            <a:ext cx="3068638" cy="1849437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/>
            </a:endParaRP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188EF83F-B851-4AA6-BF18-0E1352B6D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3690938"/>
            <a:ext cx="3068637" cy="19208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/>
            </a:endParaRP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9E57B320-E98F-4A9E-B61B-3BE3645A8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1855788"/>
            <a:ext cx="3068637" cy="18351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/>
            </a:endParaRPr>
          </a:p>
        </p:txBody>
      </p:sp>
      <p:sp>
        <p:nvSpPr>
          <p:cNvPr id="17415" name="Text Box 7">
            <a:extLst>
              <a:ext uri="{FF2B5EF4-FFF2-40B4-BE49-F238E27FC236}">
                <a16:creationId xmlns:a16="http://schemas.microsoft.com/office/drawing/2014/main" id="{E44A43E8-6115-41D6-ACDA-B6E37B577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175" y="1997075"/>
            <a:ext cx="25574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>
                <a:solidFill>
                  <a:srgbClr val="003366"/>
                </a:solidFill>
                <a:latin typeface="Arial Black" panose="020B0A04020102020204" pitchFamily="34" charset="0"/>
              </a:rPr>
              <a:t>Penetração no </a:t>
            </a:r>
          </a:p>
          <a:p>
            <a:r>
              <a:rPr lang="pt-BR" altLang="pt-BR" sz="2000">
                <a:solidFill>
                  <a:srgbClr val="003366"/>
                </a:solidFill>
                <a:latin typeface="Arial Black" panose="020B0A04020102020204" pitchFamily="34" charset="0"/>
              </a:rPr>
              <a:t>Mercado Mundial</a:t>
            </a:r>
            <a:endParaRPr lang="en-US" altLang="pt-BR" sz="2000">
              <a:solidFill>
                <a:srgbClr val="003366"/>
              </a:solidFill>
              <a:latin typeface="Arial Black" panose="020B0A04020102020204" pitchFamily="34" charset="0"/>
            </a:endParaRPr>
          </a:p>
        </p:txBody>
      </p:sp>
      <p:sp>
        <p:nvSpPr>
          <p:cNvPr id="17416" name="Text Box 8">
            <a:extLst>
              <a:ext uri="{FF2B5EF4-FFF2-40B4-BE49-F238E27FC236}">
                <a16:creationId xmlns:a16="http://schemas.microsoft.com/office/drawing/2014/main" id="{43E14FBF-C14D-4E7A-8265-D99618E05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1638" y="2714625"/>
            <a:ext cx="29273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800" b="1">
                <a:solidFill>
                  <a:srgbClr val="CCCCFF"/>
                </a:solidFill>
                <a:latin typeface="Arial" panose="020B0604020202020204" pitchFamily="34" charset="0"/>
              </a:rPr>
              <a:t>Website de E-Commerce </a:t>
            </a:r>
          </a:p>
          <a:p>
            <a:r>
              <a:rPr lang="pt-BR" altLang="pt-BR" sz="1800" b="1">
                <a:solidFill>
                  <a:srgbClr val="CCCCFF"/>
                </a:solidFill>
                <a:latin typeface="Arial" panose="020B0604020202020204" pitchFamily="34" charset="0"/>
              </a:rPr>
              <a:t>Serviços de TI de</a:t>
            </a:r>
          </a:p>
          <a:p>
            <a:r>
              <a:rPr lang="pt-BR" altLang="pt-BR" sz="1800" b="1">
                <a:solidFill>
                  <a:srgbClr val="CCCCFF"/>
                </a:solidFill>
                <a:latin typeface="Arial" panose="020B0604020202020204" pitchFamily="34" charset="0"/>
              </a:rPr>
              <a:t>valor agregado </a:t>
            </a:r>
          </a:p>
        </p:txBody>
      </p:sp>
      <p:sp>
        <p:nvSpPr>
          <p:cNvPr id="17417" name="Text Box 9">
            <a:extLst>
              <a:ext uri="{FF2B5EF4-FFF2-40B4-BE49-F238E27FC236}">
                <a16:creationId xmlns:a16="http://schemas.microsoft.com/office/drawing/2014/main" id="{76A30188-D8FA-4C7C-AAEC-9638D9B8B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4225" y="2324100"/>
            <a:ext cx="29686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>
                <a:solidFill>
                  <a:srgbClr val="003366"/>
                </a:solidFill>
                <a:latin typeface="Arial Black" panose="020B0A04020102020204" pitchFamily="34" charset="0"/>
              </a:rPr>
              <a:t>Transformação de </a:t>
            </a:r>
          </a:p>
          <a:p>
            <a:r>
              <a:rPr lang="pt-BR" altLang="pt-BR" sz="2000">
                <a:solidFill>
                  <a:srgbClr val="003366"/>
                </a:solidFill>
                <a:latin typeface="Arial Black" panose="020B0A04020102020204" pitchFamily="34" charset="0"/>
              </a:rPr>
              <a:t>Produtos e Serviços</a:t>
            </a:r>
            <a:endParaRPr lang="pt-BR" altLang="pt-BR">
              <a:solidFill>
                <a:srgbClr val="003366"/>
              </a:solidFill>
            </a:endParaRPr>
          </a:p>
        </p:txBody>
      </p:sp>
      <p:sp>
        <p:nvSpPr>
          <p:cNvPr id="17418" name="Text Box 10">
            <a:extLst>
              <a:ext uri="{FF2B5EF4-FFF2-40B4-BE49-F238E27FC236}">
                <a16:creationId xmlns:a16="http://schemas.microsoft.com/office/drawing/2014/main" id="{CE77A68A-5328-4259-A7F0-0458029E6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8850" y="3046413"/>
            <a:ext cx="249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800" b="1">
                <a:solidFill>
                  <a:srgbClr val="CCCCFF"/>
                </a:solidFill>
                <a:latin typeface="Arial" panose="020B0604020202020204" pitchFamily="34" charset="0"/>
              </a:rPr>
              <a:t>E-Business; Grandes</a:t>
            </a:r>
          </a:p>
          <a:p>
            <a:r>
              <a:rPr lang="pt-BR" altLang="pt-BR" sz="1800" b="1">
                <a:solidFill>
                  <a:srgbClr val="CCCCFF"/>
                </a:solidFill>
                <a:latin typeface="Arial" panose="020B0604020202020204" pitchFamily="34" charset="0"/>
              </a:rPr>
              <a:t>Intranets e Extranets</a:t>
            </a:r>
            <a:endParaRPr lang="en-US" altLang="pt-BR" sz="2000">
              <a:solidFill>
                <a:srgbClr val="CCCCFF"/>
              </a:solidFill>
            </a:endParaRPr>
          </a:p>
        </p:txBody>
      </p:sp>
      <p:sp>
        <p:nvSpPr>
          <p:cNvPr id="17419" name="Text Box 11">
            <a:extLst>
              <a:ext uri="{FF2B5EF4-FFF2-40B4-BE49-F238E27FC236}">
                <a16:creationId xmlns:a16="http://schemas.microsoft.com/office/drawing/2014/main" id="{F0776655-38EA-4A31-BEE1-B442ECF94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3994150"/>
            <a:ext cx="18224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>
                <a:solidFill>
                  <a:srgbClr val="003366"/>
                </a:solidFill>
                <a:latin typeface="Arial Black" panose="020B0A04020102020204" pitchFamily="34" charset="0"/>
              </a:rPr>
              <a:t>Melhorias</a:t>
            </a:r>
          </a:p>
          <a:p>
            <a:r>
              <a:rPr lang="pt-BR" altLang="pt-BR" sz="2000">
                <a:solidFill>
                  <a:srgbClr val="003366"/>
                </a:solidFill>
                <a:latin typeface="Arial Black" panose="020B0A04020102020204" pitchFamily="34" charset="0"/>
              </a:rPr>
              <a:t>de Custo</a:t>
            </a:r>
          </a:p>
          <a:p>
            <a:r>
              <a:rPr lang="pt-BR" altLang="pt-BR" sz="2000">
                <a:solidFill>
                  <a:srgbClr val="003366"/>
                </a:solidFill>
                <a:latin typeface="Arial Black" panose="020B0A04020102020204" pitchFamily="34" charset="0"/>
              </a:rPr>
              <a:t>e Eficiência</a:t>
            </a:r>
            <a:endParaRPr lang="en-US" altLang="pt-BR">
              <a:solidFill>
                <a:srgbClr val="003366"/>
              </a:solidFill>
            </a:endParaRPr>
          </a:p>
        </p:txBody>
      </p:sp>
      <p:sp>
        <p:nvSpPr>
          <p:cNvPr id="17420" name="Text Box 12">
            <a:extLst>
              <a:ext uri="{FF2B5EF4-FFF2-40B4-BE49-F238E27FC236}">
                <a16:creationId xmlns:a16="http://schemas.microsoft.com/office/drawing/2014/main" id="{51D65410-7592-4CB3-86F1-4FCD4F34C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338" y="5051425"/>
            <a:ext cx="2889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800" b="1">
                <a:solidFill>
                  <a:srgbClr val="CCCCFF"/>
                </a:solidFill>
                <a:latin typeface="Arial" panose="020B0604020202020204" pitchFamily="34" charset="0"/>
              </a:rPr>
              <a:t>E-Mail, Conversas online</a:t>
            </a:r>
          </a:p>
          <a:p>
            <a:r>
              <a:rPr lang="pt-BR" altLang="pt-BR" sz="1800" b="1">
                <a:solidFill>
                  <a:srgbClr val="CCCCFF"/>
                </a:solidFill>
                <a:latin typeface="Arial" panose="020B0604020202020204" pitchFamily="34" charset="0"/>
              </a:rPr>
              <a:t>com clientes</a:t>
            </a:r>
            <a:endParaRPr lang="pt-BR" altLang="pt-BR" sz="2000">
              <a:solidFill>
                <a:srgbClr val="CCCCFF"/>
              </a:solidFill>
            </a:endParaRPr>
          </a:p>
        </p:txBody>
      </p:sp>
      <p:sp>
        <p:nvSpPr>
          <p:cNvPr id="17421" name="Text Box 13">
            <a:extLst>
              <a:ext uri="{FF2B5EF4-FFF2-40B4-BE49-F238E27FC236}">
                <a16:creationId xmlns:a16="http://schemas.microsoft.com/office/drawing/2014/main" id="{680079E2-654A-4D8A-8353-E31268D4E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6325" y="3878263"/>
            <a:ext cx="248761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>
                <a:solidFill>
                  <a:srgbClr val="003366"/>
                </a:solidFill>
                <a:latin typeface="Arial Black" panose="020B0A04020102020204" pitchFamily="34" charset="0"/>
              </a:rPr>
              <a:t>Melhoria de </a:t>
            </a:r>
          </a:p>
          <a:p>
            <a:r>
              <a:rPr lang="pt-BR" altLang="pt-BR" sz="2000">
                <a:solidFill>
                  <a:srgbClr val="003366"/>
                </a:solidFill>
                <a:latin typeface="Arial Black" panose="020B0A04020102020204" pitchFamily="34" charset="0"/>
              </a:rPr>
              <a:t>Desempenho na </a:t>
            </a:r>
          </a:p>
          <a:p>
            <a:r>
              <a:rPr lang="pt-BR" altLang="pt-BR" sz="2000">
                <a:solidFill>
                  <a:srgbClr val="003366"/>
                </a:solidFill>
                <a:latin typeface="Arial Black" panose="020B0A04020102020204" pitchFamily="34" charset="0"/>
              </a:rPr>
              <a:t>Eficácia</a:t>
            </a:r>
          </a:p>
          <a:p>
            <a:r>
              <a:rPr lang="pt-BR" altLang="pt-BR" sz="2000">
                <a:solidFill>
                  <a:srgbClr val="003366"/>
                </a:solidFill>
                <a:latin typeface="Arial Black" panose="020B0A04020102020204" pitchFamily="34" charset="0"/>
              </a:rPr>
              <a:t>Empresarial</a:t>
            </a:r>
            <a:endParaRPr lang="en-US" altLang="pt-BR">
              <a:solidFill>
                <a:srgbClr val="003366"/>
              </a:solidFill>
            </a:endParaRPr>
          </a:p>
        </p:txBody>
      </p:sp>
      <p:sp>
        <p:nvSpPr>
          <p:cNvPr id="17422" name="Text Box 14">
            <a:extLst>
              <a:ext uri="{FF2B5EF4-FFF2-40B4-BE49-F238E27FC236}">
                <a16:creationId xmlns:a16="http://schemas.microsoft.com/office/drawing/2014/main" id="{C528014D-BE92-4F88-92F9-79E0B00EA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8850" y="5122863"/>
            <a:ext cx="244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t-BR" sz="1800" b="1">
                <a:solidFill>
                  <a:srgbClr val="CCCCFF"/>
                </a:solidFill>
                <a:latin typeface="Arial" panose="020B0604020202020204" pitchFamily="34" charset="0"/>
              </a:rPr>
              <a:t>Intranets e Extranets</a:t>
            </a:r>
            <a:endParaRPr lang="en-US" altLang="pt-BR" sz="2000">
              <a:solidFill>
                <a:srgbClr val="CCCCFF"/>
              </a:solidFill>
            </a:endParaRPr>
          </a:p>
        </p:txBody>
      </p:sp>
      <p:sp>
        <p:nvSpPr>
          <p:cNvPr id="17423" name="Text Box 15">
            <a:extLst>
              <a:ext uri="{FF2B5EF4-FFF2-40B4-BE49-F238E27FC236}">
                <a16:creationId xmlns:a16="http://schemas.microsoft.com/office/drawing/2014/main" id="{AB7E0595-821C-4BF0-A31F-FE2AC8FFC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3650" y="2484438"/>
            <a:ext cx="155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>
                <a:solidFill>
                  <a:srgbClr val="003366"/>
                </a:solidFill>
                <a:latin typeface="Arial" panose="020B0604020202020204" pitchFamily="34" charset="0"/>
              </a:rPr>
              <a:t>Estratégia</a:t>
            </a:r>
            <a:endParaRPr lang="en-US" altLang="pt-BR">
              <a:solidFill>
                <a:srgbClr val="003366"/>
              </a:solidFill>
            </a:endParaRPr>
          </a:p>
        </p:txBody>
      </p:sp>
      <p:sp>
        <p:nvSpPr>
          <p:cNvPr id="17424" name="Text Box 16">
            <a:extLst>
              <a:ext uri="{FF2B5EF4-FFF2-40B4-BE49-F238E27FC236}">
                <a16:creationId xmlns:a16="http://schemas.microsoft.com/office/drawing/2014/main" id="{73016BDE-A33D-43A9-9409-BBB5B379B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13" y="3246438"/>
            <a:ext cx="128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>
                <a:solidFill>
                  <a:srgbClr val="003366"/>
                </a:solidFill>
                <a:latin typeface="Arial" panose="020B0604020202020204" pitchFamily="34" charset="0"/>
              </a:rPr>
              <a:t>Solução</a:t>
            </a:r>
            <a:endParaRPr lang="en-US" altLang="pt-BR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sp>
        <p:nvSpPr>
          <p:cNvPr id="17425" name="Text Box 17">
            <a:extLst>
              <a:ext uri="{FF2B5EF4-FFF2-40B4-BE49-F238E27FC236}">
                <a16:creationId xmlns:a16="http://schemas.microsoft.com/office/drawing/2014/main" id="{58CC117A-3767-4FFE-9017-BBA42F8CF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5845175"/>
            <a:ext cx="947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>
                <a:solidFill>
                  <a:srgbClr val="003366"/>
                </a:solidFill>
                <a:latin typeface="Arial" panose="020B0604020202020204" pitchFamily="34" charset="0"/>
              </a:rPr>
              <a:t>Baixa</a:t>
            </a:r>
            <a:endParaRPr lang="pt-BR" altLang="pt-BR">
              <a:solidFill>
                <a:srgbClr val="003366"/>
              </a:solidFill>
            </a:endParaRPr>
          </a:p>
        </p:txBody>
      </p:sp>
      <p:sp>
        <p:nvSpPr>
          <p:cNvPr id="17426" name="Text Box 18">
            <a:extLst>
              <a:ext uri="{FF2B5EF4-FFF2-40B4-BE49-F238E27FC236}">
                <a16:creationId xmlns:a16="http://schemas.microsoft.com/office/drawing/2014/main" id="{78104029-3886-4819-BDCC-D44FFA123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1558925"/>
            <a:ext cx="709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t-BR">
                <a:solidFill>
                  <a:srgbClr val="003366"/>
                </a:solidFill>
                <a:latin typeface="Arial" panose="020B0604020202020204" pitchFamily="34" charset="0"/>
              </a:rPr>
              <a:t>Alta</a:t>
            </a:r>
          </a:p>
        </p:txBody>
      </p:sp>
      <p:sp>
        <p:nvSpPr>
          <p:cNvPr id="17427" name="Text Box 19">
            <a:extLst>
              <a:ext uri="{FF2B5EF4-FFF2-40B4-BE49-F238E27FC236}">
                <a16:creationId xmlns:a16="http://schemas.microsoft.com/office/drawing/2014/main" id="{03CCF355-3DC5-4B16-9756-86C0206AE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9163" y="5873750"/>
            <a:ext cx="709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t-BR">
                <a:solidFill>
                  <a:srgbClr val="003366"/>
                </a:solidFill>
                <a:latin typeface="Arial" panose="020B0604020202020204" pitchFamily="34" charset="0"/>
              </a:rPr>
              <a:t>Alta</a:t>
            </a:r>
          </a:p>
        </p:txBody>
      </p:sp>
      <p:sp>
        <p:nvSpPr>
          <p:cNvPr id="17428" name="Text Box 20">
            <a:extLst>
              <a:ext uri="{FF2B5EF4-FFF2-40B4-BE49-F238E27FC236}">
                <a16:creationId xmlns:a16="http://schemas.microsoft.com/office/drawing/2014/main" id="{E0934C4E-353D-4B6A-A240-9AB898DB0803}"/>
              </a:ext>
            </a:extLst>
          </p:cNvPr>
          <p:cNvSpPr txBox="1">
            <a:spLocks noChangeArrowheads="1"/>
          </p:cNvSpPr>
          <p:nvPr/>
        </p:nvSpPr>
        <p:spPr bwMode="auto">
          <a:xfrm rot="-5376426">
            <a:off x="-1141412" y="3344863"/>
            <a:ext cx="4702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>
                <a:solidFill>
                  <a:srgbClr val="003366"/>
                </a:solidFill>
                <a:latin typeface="Arial" panose="020B0604020202020204" pitchFamily="34" charset="0"/>
              </a:rPr>
              <a:t>Conectividade de Clientes / Competição</a:t>
            </a:r>
            <a:endParaRPr lang="pt-BR" altLang="pt-BR">
              <a:solidFill>
                <a:srgbClr val="003366"/>
              </a:solidFill>
            </a:endParaRPr>
          </a:p>
        </p:txBody>
      </p:sp>
      <p:sp>
        <p:nvSpPr>
          <p:cNvPr id="17429" name="Text Box 21">
            <a:extLst>
              <a:ext uri="{FF2B5EF4-FFF2-40B4-BE49-F238E27FC236}">
                <a16:creationId xmlns:a16="http://schemas.microsoft.com/office/drawing/2014/main" id="{1A105B76-4E70-4730-88C5-27DD03367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1388" y="5778500"/>
            <a:ext cx="4984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>
                <a:solidFill>
                  <a:srgbClr val="003366"/>
                </a:solidFill>
                <a:latin typeface="Arial" panose="020B0604020202020204" pitchFamily="34" charset="0"/>
              </a:rPr>
              <a:t>Conectividade de Processo da E-Business</a:t>
            </a:r>
            <a:endParaRPr lang="pt-BR" altLang="pt-BR">
              <a:solidFill>
                <a:srgbClr val="003366"/>
              </a:solidFill>
            </a:endParaRPr>
          </a:p>
        </p:txBody>
      </p:sp>
      <p:sp>
        <p:nvSpPr>
          <p:cNvPr id="17430" name="Text Box 22">
            <a:extLst>
              <a:ext uri="{FF2B5EF4-FFF2-40B4-BE49-F238E27FC236}">
                <a16:creationId xmlns:a16="http://schemas.microsoft.com/office/drawing/2014/main" id="{FB3135CC-C64A-4C96-BE73-8D8AD23B2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6143625"/>
            <a:ext cx="2765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Dispositivos Internos</a:t>
            </a:r>
          </a:p>
        </p:txBody>
      </p:sp>
      <p:sp>
        <p:nvSpPr>
          <p:cNvPr id="17431" name="Text Box 23">
            <a:extLst>
              <a:ext uri="{FF2B5EF4-FFF2-40B4-BE49-F238E27FC236}">
                <a16:creationId xmlns:a16="http://schemas.microsoft.com/office/drawing/2014/main" id="{E218F37B-F0E7-45E2-9805-F5CBC7821F3B}"/>
              </a:ext>
            </a:extLst>
          </p:cNvPr>
          <p:cNvSpPr txBox="1">
            <a:spLocks noChangeArrowheads="1"/>
          </p:cNvSpPr>
          <p:nvPr/>
        </p:nvSpPr>
        <p:spPr bwMode="auto">
          <a:xfrm rot="-5381312">
            <a:off x="-652462" y="3284537"/>
            <a:ext cx="285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Dispositivos Externos</a:t>
            </a:r>
            <a:endParaRPr lang="en-US" altLang="pt-BR" sz="2000" b="1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sp>
        <p:nvSpPr>
          <p:cNvPr id="52249" name="Text Box 25">
            <a:extLst>
              <a:ext uri="{FF2B5EF4-FFF2-40B4-BE49-F238E27FC236}">
                <a16:creationId xmlns:a16="http://schemas.microsoft.com/office/drawing/2014/main" id="{7547DE13-B6A7-48AE-8BD4-076C05A09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800" y="127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9</a:t>
            </a:r>
            <a:endParaRPr lang="pt-BR"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2">
            <a:extLst>
              <a:ext uri="{FF2B5EF4-FFF2-40B4-BE49-F238E27FC236}">
                <a16:creationId xmlns:a16="http://schemas.microsoft.com/office/drawing/2014/main" id="{397E288F-329C-4829-8A72-BD1560390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013" y="715963"/>
            <a:ext cx="70627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altLang="pt-BR" sz="2200" b="1">
                <a:solidFill>
                  <a:srgbClr val="006699"/>
                </a:solidFill>
                <a:latin typeface="Tahoma" panose="020B0604030504040204" pitchFamily="34" charset="0"/>
              </a:rPr>
              <a:t>A e-Business Focada no Cliente</a:t>
            </a:r>
          </a:p>
        </p:txBody>
      </p:sp>
      <p:sp>
        <p:nvSpPr>
          <p:cNvPr id="53251" name="AutoShape 3">
            <a:extLst>
              <a:ext uri="{FF2B5EF4-FFF2-40B4-BE49-F238E27FC236}">
                <a16:creationId xmlns:a16="http://schemas.microsoft.com/office/drawing/2014/main" id="{62A8614F-309D-42F4-A3FE-010D19E8D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2475" y="2230438"/>
            <a:ext cx="2857500" cy="1673225"/>
          </a:xfrm>
          <a:prstGeom prst="wedgeRoundRectCallout">
            <a:avLst>
              <a:gd name="adj1" fmla="val -66500"/>
              <a:gd name="adj2" fmla="val 3453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pt-BR" sz="2000" b="1">
              <a:solidFill>
                <a:srgbClr val="003366"/>
              </a:solidFill>
              <a:latin typeface="Comic Sans MS" pitchFamily="66" charset="0"/>
            </a:endParaRPr>
          </a:p>
        </p:txBody>
      </p:sp>
      <p:sp>
        <p:nvSpPr>
          <p:cNvPr id="53252" name="AutoShape 4">
            <a:extLst>
              <a:ext uri="{FF2B5EF4-FFF2-40B4-BE49-F238E27FC236}">
                <a16:creationId xmlns:a16="http://schemas.microsoft.com/office/drawing/2014/main" id="{49D705BC-BCFB-41AB-8CA1-9C8C49533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738" y="5122863"/>
            <a:ext cx="2762250" cy="1054100"/>
          </a:xfrm>
          <a:prstGeom prst="wedgeRoundRectCallout">
            <a:avLst>
              <a:gd name="adj1" fmla="val -41208"/>
              <a:gd name="adj2" fmla="val -7861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pt-BR" sz="2000" b="1">
              <a:solidFill>
                <a:srgbClr val="003366"/>
              </a:solidFill>
              <a:latin typeface="Comic Sans MS" pitchFamily="66" charset="0"/>
            </a:endParaRPr>
          </a:p>
        </p:txBody>
      </p:sp>
      <p:sp>
        <p:nvSpPr>
          <p:cNvPr id="53253" name="AutoShape 5">
            <a:extLst>
              <a:ext uri="{FF2B5EF4-FFF2-40B4-BE49-F238E27FC236}">
                <a16:creationId xmlns:a16="http://schemas.microsoft.com/office/drawing/2014/main" id="{A06B80F3-384F-4EEB-82E1-39075E240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725613"/>
            <a:ext cx="2624138" cy="1262062"/>
          </a:xfrm>
          <a:prstGeom prst="wedgeRoundRectCallout">
            <a:avLst>
              <a:gd name="adj1" fmla="val 56898"/>
              <a:gd name="adj2" fmla="val 59435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pt-BR" sz="2000" b="1">
              <a:solidFill>
                <a:srgbClr val="003366"/>
              </a:solidFill>
              <a:latin typeface="Arial" charset="0"/>
            </a:endParaRPr>
          </a:p>
        </p:txBody>
      </p:sp>
      <p:sp>
        <p:nvSpPr>
          <p:cNvPr id="53254" name="AutoShape 6">
            <a:extLst>
              <a:ext uri="{FF2B5EF4-FFF2-40B4-BE49-F238E27FC236}">
                <a16:creationId xmlns:a16="http://schemas.microsoft.com/office/drawing/2014/main" id="{7A27B0BA-C533-413C-851F-EF370DF4B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938" y="1104900"/>
            <a:ext cx="3128962" cy="1068388"/>
          </a:xfrm>
          <a:prstGeom prst="wedgeRoundRectCallout">
            <a:avLst>
              <a:gd name="adj1" fmla="val -47412"/>
              <a:gd name="adj2" fmla="val 10557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pt-BR" sz="2000" b="1">
              <a:solidFill>
                <a:srgbClr val="003366"/>
              </a:solidFill>
              <a:latin typeface="Comic Sans MS" pitchFamily="66" charset="0"/>
            </a:endParaRPr>
          </a:p>
        </p:txBody>
      </p:sp>
      <p:sp>
        <p:nvSpPr>
          <p:cNvPr id="53255" name="AutoShape 7">
            <a:extLst>
              <a:ext uri="{FF2B5EF4-FFF2-40B4-BE49-F238E27FC236}">
                <a16:creationId xmlns:a16="http://schemas.microsoft.com/office/drawing/2014/main" id="{CC42BA48-C57C-4AFF-B552-2CFA695C1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" y="3089275"/>
            <a:ext cx="1644650" cy="1525588"/>
          </a:xfrm>
          <a:prstGeom prst="wedgeRoundRectCallout">
            <a:avLst>
              <a:gd name="adj1" fmla="val -33398"/>
              <a:gd name="adj2" fmla="val 6996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pt-BR" sz="2000" b="1">
              <a:solidFill>
                <a:srgbClr val="003366"/>
              </a:solidFill>
              <a:latin typeface="Comic Sans MS" pitchFamily="66" charset="0"/>
            </a:endParaRPr>
          </a:p>
        </p:txBody>
      </p:sp>
      <p:graphicFrame>
        <p:nvGraphicFramePr>
          <p:cNvPr id="5122" name="Object 8">
            <a:extLst>
              <a:ext uri="{FF2B5EF4-FFF2-40B4-BE49-F238E27FC236}">
                <a16:creationId xmlns:a16="http://schemas.microsoft.com/office/drawing/2014/main" id="{9CC14B0C-A602-4C27-944C-3972BF5C78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89400" y="2476500"/>
          <a:ext cx="879475" cy="257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Clip" r:id="rId3" imgW="880200" imgH="3085560" progId="MS_ClipArt_Gallery.5">
                  <p:embed/>
                </p:oleObj>
              </mc:Choice>
              <mc:Fallback>
                <p:oleObj name="Clip" r:id="rId3" imgW="880200" imgH="3085560" progId="MS_ClipArt_Gallery.5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2476500"/>
                        <a:ext cx="879475" cy="257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Text Box 9">
            <a:extLst>
              <a:ext uri="{FF2B5EF4-FFF2-40B4-BE49-F238E27FC236}">
                <a16:creationId xmlns:a16="http://schemas.microsoft.com/office/drawing/2014/main" id="{49D953D2-6DD4-4489-BEE6-06448AF82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2813" y="2332038"/>
            <a:ext cx="272415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Permite aos clientes colocarem os pedidos por meio de parceiros de distribuição</a:t>
            </a:r>
            <a:endParaRPr lang="en-US" altLang="pt-BR" sz="2000" b="1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sp>
        <p:nvSpPr>
          <p:cNvPr id="5132" name="AutoShape 10">
            <a:extLst>
              <a:ext uri="{FF2B5EF4-FFF2-40B4-BE49-F238E27FC236}">
                <a16:creationId xmlns:a16="http://schemas.microsoft.com/office/drawing/2014/main" id="{46998E9E-08BC-44AA-87E4-B1712C242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275" y="3940175"/>
            <a:ext cx="2073275" cy="10414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Banco de Dados</a:t>
            </a:r>
          </a:p>
          <a:p>
            <a:pPr algn="ctr"/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das transações</a:t>
            </a:r>
            <a:endParaRPr lang="en-US" altLang="pt-BR" sz="2000" b="1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sp>
        <p:nvSpPr>
          <p:cNvPr id="5133" name="Text Box 11">
            <a:extLst>
              <a:ext uri="{FF2B5EF4-FFF2-40B4-BE49-F238E27FC236}">
                <a16:creationId xmlns:a16="http://schemas.microsoft.com/office/drawing/2014/main" id="{BA1434F7-C5C3-416E-894A-0851EE081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0" y="5165725"/>
            <a:ext cx="2693988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Liga funcionários e parceiros de distribuição</a:t>
            </a:r>
            <a:endParaRPr lang="en-US" altLang="pt-BR" sz="2000" b="1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123" name="Object 12">
            <a:extLst>
              <a:ext uri="{FF2B5EF4-FFF2-40B4-BE49-F238E27FC236}">
                <a16:creationId xmlns:a16="http://schemas.microsoft.com/office/drawing/2014/main" id="{61F9CA60-1061-408C-BFFC-5A16CDE89A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8838" y="5434013"/>
          <a:ext cx="144145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Clip" r:id="rId5" imgW="1028520" imgH="626040" progId="MS_ClipArt_Gallery.5">
                  <p:embed/>
                </p:oleObj>
              </mc:Choice>
              <mc:Fallback>
                <p:oleObj name="Clip" r:id="rId5" imgW="1028520" imgH="626040" progId="MS_ClipArt_Gallery.5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838" y="5434013"/>
                        <a:ext cx="1441450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4" name="Text Box 13">
            <a:extLst>
              <a:ext uri="{FF2B5EF4-FFF2-40B4-BE49-F238E27FC236}">
                <a16:creationId xmlns:a16="http://schemas.microsoft.com/office/drawing/2014/main" id="{02B6DEF0-305B-437A-97E9-D1C085B41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88" y="1897063"/>
            <a:ext cx="26606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pt-BR" altLang="pt-BR" sz="1800" b="1">
                <a:solidFill>
                  <a:srgbClr val="003366"/>
                </a:solidFill>
                <a:latin typeface="Arial" panose="020B0604020202020204" pitchFamily="34" charset="0"/>
              </a:rPr>
              <a:t>Permite aos clientes  </a:t>
            </a:r>
          </a:p>
          <a:p>
            <a:pPr>
              <a:lnSpc>
                <a:spcPct val="80000"/>
              </a:lnSpc>
            </a:pPr>
            <a:r>
              <a:rPr lang="pt-BR" altLang="pt-BR" sz="1800" b="1">
                <a:solidFill>
                  <a:srgbClr val="003366"/>
                </a:solidFill>
                <a:latin typeface="Arial" panose="020B0604020202020204" pitchFamily="34" charset="0"/>
              </a:rPr>
              <a:t>verificarem pedidos  </a:t>
            </a:r>
          </a:p>
          <a:p>
            <a:pPr>
              <a:lnSpc>
                <a:spcPct val="80000"/>
              </a:lnSpc>
            </a:pPr>
            <a:r>
              <a:rPr lang="pt-BR" altLang="pt-BR" sz="1800" b="1">
                <a:solidFill>
                  <a:srgbClr val="003366"/>
                </a:solidFill>
                <a:latin typeface="Arial" panose="020B0604020202020204" pitchFamily="34" charset="0"/>
              </a:rPr>
              <a:t>anteriores e a situação</a:t>
            </a:r>
          </a:p>
          <a:p>
            <a:pPr>
              <a:lnSpc>
                <a:spcPct val="80000"/>
              </a:lnSpc>
            </a:pPr>
            <a:r>
              <a:rPr lang="pt-BR" altLang="pt-BR" sz="1800" b="1">
                <a:solidFill>
                  <a:srgbClr val="003366"/>
                </a:solidFill>
                <a:latin typeface="Arial" panose="020B0604020202020204" pitchFamily="34" charset="0"/>
              </a:rPr>
              <a:t>da entrega</a:t>
            </a:r>
            <a:endParaRPr lang="en-US" altLang="pt-BR" sz="2000" b="1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sp>
        <p:nvSpPr>
          <p:cNvPr id="5135" name="Text Box 14">
            <a:extLst>
              <a:ext uri="{FF2B5EF4-FFF2-40B4-BE49-F238E27FC236}">
                <a16:creationId xmlns:a16="http://schemas.microsoft.com/office/drawing/2014/main" id="{BE55A07E-5AC4-4CAA-B13E-12487A0BC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0" y="1217613"/>
            <a:ext cx="2865438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Permite aos clientes </a:t>
            </a:r>
          </a:p>
          <a:p>
            <a:pPr>
              <a:lnSpc>
                <a:spcPct val="85000"/>
              </a:lnSpc>
            </a:pPr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colocarem os pedidos</a:t>
            </a:r>
          </a:p>
          <a:p>
            <a:pPr>
              <a:lnSpc>
                <a:spcPct val="85000"/>
              </a:lnSpc>
            </a:pPr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diretamente</a:t>
            </a:r>
            <a:endParaRPr lang="en-US" altLang="pt-BR" sz="2000" b="1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sp>
        <p:nvSpPr>
          <p:cNvPr id="5136" name="AutoShape 15">
            <a:extLst>
              <a:ext uri="{FF2B5EF4-FFF2-40B4-BE49-F238E27FC236}">
                <a16:creationId xmlns:a16="http://schemas.microsoft.com/office/drawing/2014/main" id="{641C05F9-80EF-4CE7-A1A3-B5464359F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3798888"/>
            <a:ext cx="1957387" cy="1019175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Banco de Dados</a:t>
            </a:r>
          </a:p>
          <a:p>
            <a:pPr algn="ctr"/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do Cliente</a:t>
            </a:r>
          </a:p>
        </p:txBody>
      </p:sp>
      <p:sp>
        <p:nvSpPr>
          <p:cNvPr id="53264" name="AutoShape 16">
            <a:extLst>
              <a:ext uri="{FF2B5EF4-FFF2-40B4-BE49-F238E27FC236}">
                <a16:creationId xmlns:a16="http://schemas.microsoft.com/office/drawing/2014/main" id="{DE4C6EFD-8FFE-4365-961B-A6AD5C4D0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350" y="4967288"/>
            <a:ext cx="2087563" cy="1514475"/>
          </a:xfrm>
          <a:prstGeom prst="wedgeRoundRectCallout">
            <a:avLst>
              <a:gd name="adj1" fmla="val 17528"/>
              <a:gd name="adj2" fmla="val -63102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pt-BR" sz="2000" b="1">
              <a:solidFill>
                <a:srgbClr val="003366"/>
              </a:solidFill>
              <a:latin typeface="Comic Sans MS" pitchFamily="66" charset="0"/>
            </a:endParaRPr>
          </a:p>
        </p:txBody>
      </p:sp>
      <p:sp>
        <p:nvSpPr>
          <p:cNvPr id="5138" name="AutoShape 17">
            <a:extLst>
              <a:ext uri="{FF2B5EF4-FFF2-40B4-BE49-F238E27FC236}">
                <a16:creationId xmlns:a16="http://schemas.microsoft.com/office/drawing/2014/main" id="{5796348F-3255-4FF4-8187-700923F19557}"/>
              </a:ext>
            </a:extLst>
          </p:cNvPr>
          <p:cNvSpPr>
            <a:spLocks noChangeArrowheads="1"/>
          </p:cNvSpPr>
          <p:nvPr/>
        </p:nvSpPr>
        <p:spPr bwMode="auto">
          <a:xfrm rot="2348108">
            <a:off x="4930775" y="4170363"/>
            <a:ext cx="596900" cy="188912"/>
          </a:xfrm>
          <a:prstGeom prst="rightArrow">
            <a:avLst>
              <a:gd name="adj1" fmla="val 50000"/>
              <a:gd name="adj2" fmla="val 78992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139" name="AutoShape 18">
            <a:extLst>
              <a:ext uri="{FF2B5EF4-FFF2-40B4-BE49-F238E27FC236}">
                <a16:creationId xmlns:a16="http://schemas.microsoft.com/office/drawing/2014/main" id="{29133794-B695-435E-AEE8-EA37DFC72955}"/>
              </a:ext>
            </a:extLst>
          </p:cNvPr>
          <p:cNvSpPr>
            <a:spLocks noChangeArrowheads="1"/>
          </p:cNvSpPr>
          <p:nvPr/>
        </p:nvSpPr>
        <p:spPr bwMode="auto">
          <a:xfrm rot="8123608">
            <a:off x="3495675" y="3362325"/>
            <a:ext cx="596900" cy="188913"/>
          </a:xfrm>
          <a:prstGeom prst="rightArrow">
            <a:avLst>
              <a:gd name="adj1" fmla="val 50000"/>
              <a:gd name="adj2" fmla="val 78991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5124" name="Object 19">
            <a:extLst>
              <a:ext uri="{FF2B5EF4-FFF2-40B4-BE49-F238E27FC236}">
                <a16:creationId xmlns:a16="http://schemas.microsoft.com/office/drawing/2014/main" id="{F1C9364E-2600-4AF1-9402-ECB34BAA66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613" y="4891088"/>
          <a:ext cx="1903412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Clip" r:id="rId7" imgW="4038840" imgH="2534400" progId="MS_ClipArt_Gallery.5">
                  <p:embed/>
                </p:oleObj>
              </mc:Choice>
              <mc:Fallback>
                <p:oleObj name="Clip" r:id="rId7" imgW="4038840" imgH="2534400" progId="MS_ClipArt_Gallery.5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3" y="4891088"/>
                        <a:ext cx="1903412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" name="Text Box 20">
            <a:extLst>
              <a:ext uri="{FF2B5EF4-FFF2-40B4-BE49-F238E27FC236}">
                <a16:creationId xmlns:a16="http://schemas.microsoft.com/office/drawing/2014/main" id="{DC5770A9-32BE-4C65-9860-60BE36FE2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8" y="3233738"/>
            <a:ext cx="1619250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pt-BR" altLang="pt-BR" sz="1800" b="1">
                <a:solidFill>
                  <a:srgbClr val="003366"/>
                </a:solidFill>
                <a:latin typeface="Arial" panose="020B0604020202020204" pitchFamily="34" charset="0"/>
              </a:rPr>
              <a:t>Forma uma </a:t>
            </a:r>
          </a:p>
          <a:p>
            <a:pPr>
              <a:lnSpc>
                <a:spcPct val="85000"/>
              </a:lnSpc>
            </a:pPr>
            <a:r>
              <a:rPr lang="pt-BR" altLang="pt-BR" sz="1800" b="1">
                <a:solidFill>
                  <a:srgbClr val="003366"/>
                </a:solidFill>
                <a:latin typeface="Arial" panose="020B0604020202020204" pitchFamily="34" charset="0"/>
              </a:rPr>
              <a:t>comunidade </a:t>
            </a:r>
          </a:p>
          <a:p>
            <a:pPr>
              <a:lnSpc>
                <a:spcPct val="85000"/>
              </a:lnSpc>
            </a:pPr>
            <a:r>
              <a:rPr lang="pt-BR" altLang="pt-BR" sz="1800" b="1">
                <a:solidFill>
                  <a:srgbClr val="003366"/>
                </a:solidFill>
                <a:latin typeface="Arial" panose="020B0604020202020204" pitchFamily="34" charset="0"/>
              </a:rPr>
              <a:t>de clientes,</a:t>
            </a:r>
          </a:p>
          <a:p>
            <a:pPr>
              <a:lnSpc>
                <a:spcPct val="85000"/>
              </a:lnSpc>
            </a:pPr>
            <a:r>
              <a:rPr lang="pt-BR" altLang="pt-BR" sz="1800" b="1">
                <a:solidFill>
                  <a:srgbClr val="003366"/>
                </a:solidFill>
                <a:latin typeface="Arial" panose="020B0604020202020204" pitchFamily="34" charset="0"/>
              </a:rPr>
              <a:t>funcionários,</a:t>
            </a:r>
          </a:p>
          <a:p>
            <a:pPr>
              <a:lnSpc>
                <a:spcPct val="85000"/>
              </a:lnSpc>
            </a:pPr>
            <a:r>
              <a:rPr lang="pt-BR" altLang="pt-BR" sz="1800" b="1">
                <a:solidFill>
                  <a:srgbClr val="003366"/>
                </a:solidFill>
                <a:latin typeface="Arial" panose="020B0604020202020204" pitchFamily="34" charset="0"/>
              </a:rPr>
              <a:t>e parceiros</a:t>
            </a:r>
            <a:endParaRPr lang="en-US" altLang="pt-BR" sz="2000" b="1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sp>
        <p:nvSpPr>
          <p:cNvPr id="5141" name="Text Box 21">
            <a:extLst>
              <a:ext uri="{FF2B5EF4-FFF2-40B4-BE49-F238E27FC236}">
                <a16:creationId xmlns:a16="http://schemas.microsoft.com/office/drawing/2014/main" id="{0CCAC0B8-CC35-41F9-ACB9-9AE85CE3A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438" y="5045075"/>
            <a:ext cx="1849437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Dá a todos os</a:t>
            </a:r>
          </a:p>
          <a:p>
            <a:pPr>
              <a:lnSpc>
                <a:spcPct val="85000"/>
              </a:lnSpc>
            </a:pPr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funcionários</a:t>
            </a:r>
          </a:p>
          <a:p>
            <a:pPr>
              <a:lnSpc>
                <a:spcPct val="85000"/>
              </a:lnSpc>
            </a:pPr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uma visão</a:t>
            </a:r>
          </a:p>
          <a:p>
            <a:pPr>
              <a:lnSpc>
                <a:spcPct val="85000"/>
              </a:lnSpc>
            </a:pPr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completa dos</a:t>
            </a:r>
          </a:p>
          <a:p>
            <a:pPr>
              <a:lnSpc>
                <a:spcPct val="85000"/>
              </a:lnSpc>
            </a:pPr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clientes</a:t>
            </a:r>
          </a:p>
        </p:txBody>
      </p:sp>
      <p:sp>
        <p:nvSpPr>
          <p:cNvPr id="53270" name="Text Box 22">
            <a:extLst>
              <a:ext uri="{FF2B5EF4-FFF2-40B4-BE49-F238E27FC236}">
                <a16:creationId xmlns:a16="http://schemas.microsoft.com/office/drawing/2014/main" id="{D344295E-8E38-43B0-A69E-A3690BC08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800" y="127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10</a:t>
            </a:r>
            <a:endParaRPr lang="pt-BR">
              <a:latin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4EF454C4-B5E4-4757-A5E3-8F806DE28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013" y="473075"/>
            <a:ext cx="70627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altLang="pt-BR" sz="2200" b="1">
                <a:solidFill>
                  <a:srgbClr val="006699"/>
                </a:solidFill>
                <a:latin typeface="Tahoma" panose="020B0604030504040204" pitchFamily="34" charset="0"/>
              </a:rPr>
              <a:t>Reengenharia de Negócios e Controle de Qualidade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16343BAD-C9A6-4568-95A7-E12871E9C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1498600"/>
            <a:ext cx="2120900" cy="692150"/>
          </a:xfrm>
          <a:prstGeom prst="rect">
            <a:avLst/>
          </a:prstGeom>
          <a:gradFill rotWithShape="0">
            <a:gsLst>
              <a:gs pos="0">
                <a:srgbClr val="FDA4B5">
                  <a:gamma/>
                  <a:tint val="89804"/>
                  <a:invGamma/>
                </a:srgbClr>
              </a:gs>
              <a:gs pos="100000">
                <a:srgbClr val="FDA4B5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/>
            </a:endParaRP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121B8677-BDFC-4308-8289-558CF5A3C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1498600"/>
            <a:ext cx="3130550" cy="692150"/>
          </a:xfrm>
          <a:prstGeom prst="rect">
            <a:avLst/>
          </a:prstGeom>
          <a:gradFill rotWithShape="0">
            <a:gsLst>
              <a:gs pos="0">
                <a:srgbClr val="FCFEB9">
                  <a:gamma/>
                  <a:tint val="89804"/>
                  <a:invGamma/>
                </a:srgbClr>
              </a:gs>
              <a:gs pos="100000">
                <a:srgbClr val="FCFEB9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488" tIns="44450" rIns="90488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pt-BR" sz="1800" b="1">
                <a:solidFill>
                  <a:srgbClr val="003366"/>
                </a:solidFill>
                <a:latin typeface="Arial" charset="0"/>
              </a:rPr>
              <a:t>Melhoria Empresarial</a:t>
            </a:r>
            <a:endParaRPr lang="en-US" sz="1800" b="1">
              <a:solidFill>
                <a:srgbClr val="003366"/>
              </a:solidFill>
              <a:latin typeface="Arial" charset="0"/>
            </a:endParaRPr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D691FDFF-40D0-4640-8F43-A50321B9F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975" y="1498600"/>
            <a:ext cx="3130550" cy="692150"/>
          </a:xfrm>
          <a:prstGeom prst="rect">
            <a:avLst/>
          </a:prstGeom>
          <a:gradFill rotWithShape="0">
            <a:gsLst>
              <a:gs pos="0">
                <a:srgbClr val="FCFEB9">
                  <a:gamma/>
                  <a:tint val="89804"/>
                  <a:invGamma/>
                </a:srgbClr>
              </a:gs>
              <a:gs pos="100000">
                <a:srgbClr val="FCFEB9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488" tIns="44450" rIns="90488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pt-BR" sz="1800" b="1">
                <a:solidFill>
                  <a:srgbClr val="003366"/>
                </a:solidFill>
                <a:latin typeface="Arial" charset="0"/>
              </a:rPr>
              <a:t>Reengenharia Empresarial</a:t>
            </a:r>
            <a:endParaRPr lang="en-US" sz="1800" b="1">
              <a:solidFill>
                <a:srgbClr val="003366"/>
              </a:solidFill>
              <a:latin typeface="Arial" charset="0"/>
            </a:endParaRPr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7C13D378-6046-49AC-B585-90B797BCA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2203450"/>
            <a:ext cx="2120900" cy="692150"/>
          </a:xfrm>
          <a:prstGeom prst="rect">
            <a:avLst/>
          </a:prstGeom>
          <a:gradFill rotWithShape="0">
            <a:gsLst>
              <a:gs pos="0">
                <a:srgbClr val="A2C1FE">
                  <a:gamma/>
                  <a:tint val="89804"/>
                  <a:invGamma/>
                </a:srgbClr>
              </a:gs>
              <a:gs pos="100000">
                <a:srgbClr val="A2C1FE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488" tIns="44450" rIns="90488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2000" b="1">
                <a:solidFill>
                  <a:srgbClr val="003366"/>
                </a:solidFill>
                <a:latin typeface="Arial" charset="0"/>
              </a:rPr>
              <a:t>D</a:t>
            </a:r>
            <a:r>
              <a:rPr lang="pt-BR" sz="2000" b="1">
                <a:solidFill>
                  <a:srgbClr val="003366"/>
                </a:solidFill>
                <a:latin typeface="Arial" charset="0"/>
              </a:rPr>
              <a:t>efinição</a:t>
            </a:r>
            <a:endParaRPr lang="en-US" sz="2000" b="1">
              <a:solidFill>
                <a:srgbClr val="003366"/>
              </a:solidFill>
              <a:latin typeface="Arial" charset="0"/>
            </a:endParaRPr>
          </a:p>
        </p:txBody>
      </p:sp>
      <p:sp>
        <p:nvSpPr>
          <p:cNvPr id="54279" name="Rectangle 7">
            <a:extLst>
              <a:ext uri="{FF2B5EF4-FFF2-40B4-BE49-F238E27FC236}">
                <a16:creationId xmlns:a16="http://schemas.microsoft.com/office/drawing/2014/main" id="{AD4AA3B5-5EBA-47C9-AAE8-9BEA222C2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2908300"/>
            <a:ext cx="2120900" cy="692150"/>
          </a:xfrm>
          <a:prstGeom prst="rect">
            <a:avLst/>
          </a:prstGeom>
          <a:gradFill rotWithShape="0">
            <a:gsLst>
              <a:gs pos="0">
                <a:srgbClr val="A2C1FE">
                  <a:gamma/>
                  <a:tint val="89804"/>
                  <a:invGamma/>
                </a:srgbClr>
              </a:gs>
              <a:gs pos="100000">
                <a:srgbClr val="A2C1FE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488" tIns="44450" rIns="90488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pt-BR" sz="2000" b="1">
                <a:solidFill>
                  <a:srgbClr val="003366"/>
                </a:solidFill>
                <a:latin typeface="Arial" charset="0"/>
              </a:rPr>
              <a:t>Alvo</a:t>
            </a:r>
            <a:endParaRPr lang="en-US" sz="2000" b="1">
              <a:solidFill>
                <a:srgbClr val="003366"/>
              </a:solidFill>
              <a:latin typeface="Arial" charset="0"/>
            </a:endParaRPr>
          </a:p>
        </p:txBody>
      </p:sp>
      <p:sp>
        <p:nvSpPr>
          <p:cNvPr id="54280" name="Rectangle 8">
            <a:extLst>
              <a:ext uri="{FF2B5EF4-FFF2-40B4-BE49-F238E27FC236}">
                <a16:creationId xmlns:a16="http://schemas.microsoft.com/office/drawing/2014/main" id="{9834249A-6FAE-4820-9E24-EC9E07D3B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3613150"/>
            <a:ext cx="2120900" cy="692150"/>
          </a:xfrm>
          <a:prstGeom prst="rect">
            <a:avLst/>
          </a:prstGeom>
          <a:gradFill rotWithShape="0">
            <a:gsLst>
              <a:gs pos="0">
                <a:srgbClr val="A2C1FE">
                  <a:gamma/>
                  <a:tint val="89804"/>
                  <a:invGamma/>
                </a:srgbClr>
              </a:gs>
              <a:gs pos="100000">
                <a:srgbClr val="A2C1FE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488" tIns="44450" rIns="90488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pt-BR" sz="2000" b="1">
                <a:solidFill>
                  <a:srgbClr val="003366"/>
                </a:solidFill>
                <a:latin typeface="Arial" charset="0"/>
              </a:rPr>
              <a:t>Retorno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pt-BR" sz="2000" b="1">
                <a:solidFill>
                  <a:srgbClr val="003366"/>
                </a:solidFill>
                <a:latin typeface="Arial" charset="0"/>
              </a:rPr>
              <a:t>Potencial</a:t>
            </a:r>
          </a:p>
        </p:txBody>
      </p:sp>
      <p:sp>
        <p:nvSpPr>
          <p:cNvPr id="54281" name="Rectangle 9">
            <a:extLst>
              <a:ext uri="{FF2B5EF4-FFF2-40B4-BE49-F238E27FC236}">
                <a16:creationId xmlns:a16="http://schemas.microsoft.com/office/drawing/2014/main" id="{70CA58EC-A886-4B65-8584-C03DAAC9B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4318000"/>
            <a:ext cx="2120900" cy="692150"/>
          </a:xfrm>
          <a:prstGeom prst="rect">
            <a:avLst/>
          </a:prstGeom>
          <a:gradFill rotWithShape="0">
            <a:gsLst>
              <a:gs pos="0">
                <a:srgbClr val="A2C1FE">
                  <a:gamma/>
                  <a:tint val="89804"/>
                  <a:invGamma/>
                </a:srgbClr>
              </a:gs>
              <a:gs pos="100000">
                <a:srgbClr val="A2C1FE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488" tIns="44450" rIns="90488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pt-BR" sz="2000" b="1">
                <a:solidFill>
                  <a:srgbClr val="003366"/>
                </a:solidFill>
                <a:latin typeface="Arial" charset="0"/>
              </a:rPr>
              <a:t>Risco</a:t>
            </a:r>
          </a:p>
        </p:txBody>
      </p:sp>
      <p:sp>
        <p:nvSpPr>
          <p:cNvPr id="54282" name="Rectangle 10">
            <a:extLst>
              <a:ext uri="{FF2B5EF4-FFF2-40B4-BE49-F238E27FC236}">
                <a16:creationId xmlns:a16="http://schemas.microsoft.com/office/drawing/2014/main" id="{DD455A54-50C4-4545-BA94-69797C6AF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5022850"/>
            <a:ext cx="2120900" cy="692150"/>
          </a:xfrm>
          <a:prstGeom prst="rect">
            <a:avLst/>
          </a:prstGeom>
          <a:gradFill rotWithShape="0">
            <a:gsLst>
              <a:gs pos="0">
                <a:srgbClr val="A2C1FE">
                  <a:gamma/>
                  <a:tint val="89804"/>
                  <a:invGamma/>
                </a:srgbClr>
              </a:gs>
              <a:gs pos="100000">
                <a:srgbClr val="A2C1FE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488" tIns="44450" rIns="90488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pt-BR" sz="2000" b="1">
                <a:solidFill>
                  <a:srgbClr val="003366"/>
                </a:solidFill>
                <a:latin typeface="Arial" charset="0"/>
              </a:rPr>
              <a:t>Quais Mudanças</a:t>
            </a:r>
            <a:r>
              <a:rPr lang="en-US" sz="2000" b="1">
                <a:solidFill>
                  <a:srgbClr val="003366"/>
                </a:solidFill>
                <a:latin typeface="Arial" charset="0"/>
              </a:rPr>
              <a:t>?</a:t>
            </a:r>
          </a:p>
        </p:txBody>
      </p:sp>
      <p:sp>
        <p:nvSpPr>
          <p:cNvPr id="54283" name="Rectangle 11">
            <a:extLst>
              <a:ext uri="{FF2B5EF4-FFF2-40B4-BE49-F238E27FC236}">
                <a16:creationId xmlns:a16="http://schemas.microsoft.com/office/drawing/2014/main" id="{E8125379-EB94-48D4-BD48-9CD71575A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5727700"/>
            <a:ext cx="2120900" cy="692150"/>
          </a:xfrm>
          <a:prstGeom prst="rect">
            <a:avLst/>
          </a:prstGeom>
          <a:gradFill rotWithShape="0">
            <a:gsLst>
              <a:gs pos="0">
                <a:srgbClr val="A2C1FE">
                  <a:gamma/>
                  <a:tint val="89804"/>
                  <a:invGamma/>
                </a:srgbClr>
              </a:gs>
              <a:gs pos="100000">
                <a:srgbClr val="A2C1FE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488" tIns="44450" rIns="90488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pt-BR" sz="2000" b="1">
                <a:solidFill>
                  <a:srgbClr val="003366"/>
                </a:solidFill>
                <a:latin typeface="Arial" charset="0"/>
              </a:rPr>
              <a:t>Viabilizadores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pt-BR" sz="2000" b="1">
                <a:solidFill>
                  <a:srgbClr val="003366"/>
                </a:solidFill>
                <a:latin typeface="Arial" charset="0"/>
              </a:rPr>
              <a:t>Primários</a:t>
            </a:r>
          </a:p>
        </p:txBody>
      </p:sp>
      <p:sp>
        <p:nvSpPr>
          <p:cNvPr id="54284" name="Rectangle 12">
            <a:extLst>
              <a:ext uri="{FF2B5EF4-FFF2-40B4-BE49-F238E27FC236}">
                <a16:creationId xmlns:a16="http://schemas.microsoft.com/office/drawing/2014/main" id="{E777A5AB-8A3D-43F2-88CC-9402B94A3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2203450"/>
            <a:ext cx="3130550" cy="692150"/>
          </a:xfrm>
          <a:prstGeom prst="rect">
            <a:avLst/>
          </a:prstGeom>
          <a:gradFill rotWithShape="0">
            <a:gsLst>
              <a:gs pos="0">
                <a:srgbClr val="FDE3BA">
                  <a:gamma/>
                  <a:tint val="89804"/>
                  <a:invGamma/>
                </a:srgbClr>
              </a:gs>
              <a:gs pos="100000">
                <a:srgbClr val="FDE3BA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488" tIns="44450" rIns="90488" bIns="44450"/>
          <a:lstStyle/>
          <a:p>
            <a:pPr eaLnBrk="0" hangingPunct="0">
              <a:lnSpc>
                <a:spcPct val="90000"/>
              </a:lnSpc>
              <a:defRPr/>
            </a:pPr>
            <a:r>
              <a:rPr lang="pt-BR" sz="1800" b="1">
                <a:solidFill>
                  <a:srgbClr val="003366"/>
                </a:solidFill>
                <a:latin typeface="Arial" charset="0"/>
              </a:rPr>
              <a:t>Melhorar gradativamente os processos existentes</a:t>
            </a:r>
          </a:p>
        </p:txBody>
      </p:sp>
      <p:sp>
        <p:nvSpPr>
          <p:cNvPr id="54285" name="Rectangle 13">
            <a:extLst>
              <a:ext uri="{FF2B5EF4-FFF2-40B4-BE49-F238E27FC236}">
                <a16:creationId xmlns:a16="http://schemas.microsoft.com/office/drawing/2014/main" id="{041209A4-3ED4-4E68-AFF2-A6DA0A4EB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975" y="2203450"/>
            <a:ext cx="3116263" cy="692150"/>
          </a:xfrm>
          <a:prstGeom prst="rect">
            <a:avLst/>
          </a:prstGeom>
          <a:gradFill rotWithShape="0">
            <a:gsLst>
              <a:gs pos="0">
                <a:srgbClr val="E3BEFF">
                  <a:gamma/>
                  <a:tint val="89804"/>
                  <a:invGamma/>
                </a:srgbClr>
              </a:gs>
              <a:gs pos="100000">
                <a:srgbClr val="E3BE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488" tIns="44450" rIns="90488" bIns="44450"/>
          <a:lstStyle/>
          <a:p>
            <a:pPr eaLnBrk="0" hangingPunct="0">
              <a:lnSpc>
                <a:spcPct val="90000"/>
              </a:lnSpc>
              <a:defRPr/>
            </a:pPr>
            <a:r>
              <a:rPr lang="pt-BR" sz="1700" b="1">
                <a:solidFill>
                  <a:srgbClr val="003366"/>
                </a:solidFill>
                <a:latin typeface="Arial" charset="0"/>
              </a:rPr>
              <a:t>Reformular radicalmente os processos empresariais</a:t>
            </a:r>
            <a:endParaRPr lang="pt-BR" sz="1800" b="1">
              <a:solidFill>
                <a:srgbClr val="003366"/>
              </a:solidFill>
              <a:latin typeface="Arial" charset="0"/>
            </a:endParaRPr>
          </a:p>
        </p:txBody>
      </p:sp>
      <p:sp>
        <p:nvSpPr>
          <p:cNvPr id="54286" name="Rectangle 14">
            <a:extLst>
              <a:ext uri="{FF2B5EF4-FFF2-40B4-BE49-F238E27FC236}">
                <a16:creationId xmlns:a16="http://schemas.microsoft.com/office/drawing/2014/main" id="{CCCB9A48-7582-46D4-96A5-9A8324448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2908300"/>
            <a:ext cx="3130550" cy="692150"/>
          </a:xfrm>
          <a:prstGeom prst="rect">
            <a:avLst/>
          </a:prstGeom>
          <a:gradFill rotWithShape="0">
            <a:gsLst>
              <a:gs pos="0">
                <a:srgbClr val="FDE3BA">
                  <a:gamma/>
                  <a:tint val="89804"/>
                  <a:invGamma/>
                </a:srgbClr>
              </a:gs>
              <a:gs pos="100000">
                <a:srgbClr val="FDE3BA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488" tIns="44450" rIns="90488" bIns="44450"/>
          <a:lstStyle/>
          <a:p>
            <a:pPr eaLnBrk="0" hangingPunct="0">
              <a:lnSpc>
                <a:spcPct val="90000"/>
              </a:lnSpc>
              <a:defRPr/>
            </a:pPr>
            <a:r>
              <a:rPr lang="pt-BR" sz="1800" b="1">
                <a:solidFill>
                  <a:srgbClr val="003366"/>
                </a:solidFill>
                <a:latin typeface="Arial" charset="0"/>
              </a:rPr>
              <a:t>Qualquer processo</a:t>
            </a:r>
          </a:p>
        </p:txBody>
      </p:sp>
      <p:sp>
        <p:nvSpPr>
          <p:cNvPr id="54287" name="Rectangle 15">
            <a:extLst>
              <a:ext uri="{FF2B5EF4-FFF2-40B4-BE49-F238E27FC236}">
                <a16:creationId xmlns:a16="http://schemas.microsoft.com/office/drawing/2014/main" id="{A00C08B0-0D14-4D3C-B5D5-53316FA4C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975" y="2908300"/>
            <a:ext cx="3130550" cy="692150"/>
          </a:xfrm>
          <a:prstGeom prst="rect">
            <a:avLst/>
          </a:prstGeom>
          <a:gradFill rotWithShape="0">
            <a:gsLst>
              <a:gs pos="0">
                <a:srgbClr val="E3BEFF">
                  <a:gamma/>
                  <a:tint val="89804"/>
                  <a:invGamma/>
                </a:srgbClr>
              </a:gs>
              <a:gs pos="100000">
                <a:srgbClr val="E3BE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488" tIns="44450" rIns="90488" bIns="44450"/>
          <a:lstStyle/>
          <a:p>
            <a:pPr eaLnBrk="0" hangingPunct="0">
              <a:lnSpc>
                <a:spcPct val="90000"/>
              </a:lnSpc>
              <a:defRPr/>
            </a:pPr>
            <a:r>
              <a:rPr lang="pt-BR" sz="1800" b="1">
                <a:solidFill>
                  <a:srgbClr val="003366"/>
                </a:solidFill>
                <a:latin typeface="Arial" charset="0"/>
              </a:rPr>
              <a:t>Processos empresariais estratégicos</a:t>
            </a:r>
          </a:p>
        </p:txBody>
      </p:sp>
      <p:sp>
        <p:nvSpPr>
          <p:cNvPr id="54288" name="Rectangle 16">
            <a:extLst>
              <a:ext uri="{FF2B5EF4-FFF2-40B4-BE49-F238E27FC236}">
                <a16:creationId xmlns:a16="http://schemas.microsoft.com/office/drawing/2014/main" id="{0C782BA8-5A21-4CE4-9FA4-0976493D8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3613150"/>
            <a:ext cx="3130550" cy="692150"/>
          </a:xfrm>
          <a:prstGeom prst="rect">
            <a:avLst/>
          </a:prstGeom>
          <a:gradFill rotWithShape="0">
            <a:gsLst>
              <a:gs pos="0">
                <a:srgbClr val="FDE3BA">
                  <a:gamma/>
                  <a:tint val="89804"/>
                  <a:invGamma/>
                </a:srgbClr>
              </a:gs>
              <a:gs pos="100000">
                <a:srgbClr val="FDE3BA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488" tIns="44450" rIns="90488" bIns="44450"/>
          <a:lstStyle/>
          <a:p>
            <a:pPr eaLnBrk="0" hangingPunct="0">
              <a:lnSpc>
                <a:spcPct val="90000"/>
              </a:lnSpc>
              <a:defRPr/>
            </a:pPr>
            <a:r>
              <a:rPr lang="pt-BR" sz="1800" b="1">
                <a:solidFill>
                  <a:srgbClr val="003366"/>
                </a:solidFill>
                <a:latin typeface="Arial" charset="0"/>
              </a:rPr>
              <a:t>10%-50% de melhorias</a:t>
            </a:r>
            <a:endParaRPr lang="en-US" sz="1800" b="1">
              <a:solidFill>
                <a:srgbClr val="003366"/>
              </a:solidFill>
              <a:latin typeface="Arial" charset="0"/>
            </a:endParaRPr>
          </a:p>
        </p:txBody>
      </p:sp>
      <p:sp>
        <p:nvSpPr>
          <p:cNvPr id="54289" name="Rectangle 17">
            <a:extLst>
              <a:ext uri="{FF2B5EF4-FFF2-40B4-BE49-F238E27FC236}">
                <a16:creationId xmlns:a16="http://schemas.microsoft.com/office/drawing/2014/main" id="{5FBCF33C-9EA1-4DF3-A5E9-48263AB5A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975" y="3613150"/>
            <a:ext cx="3130550" cy="692150"/>
          </a:xfrm>
          <a:prstGeom prst="rect">
            <a:avLst/>
          </a:prstGeom>
          <a:gradFill rotWithShape="0">
            <a:gsLst>
              <a:gs pos="0">
                <a:srgbClr val="E3BEFF">
                  <a:gamma/>
                  <a:tint val="89804"/>
                  <a:invGamma/>
                </a:srgbClr>
              </a:gs>
              <a:gs pos="100000">
                <a:srgbClr val="E3BE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488" tIns="44450" rIns="90488" bIns="44450"/>
          <a:lstStyle/>
          <a:p>
            <a:pPr eaLnBrk="0" hangingPunct="0">
              <a:lnSpc>
                <a:spcPct val="90000"/>
              </a:lnSpc>
              <a:defRPr/>
            </a:pPr>
            <a:r>
              <a:rPr lang="pt-BR" sz="1800" b="1">
                <a:solidFill>
                  <a:srgbClr val="003366"/>
                </a:solidFill>
                <a:latin typeface="Arial" charset="0"/>
              </a:rPr>
              <a:t>Melhorias decuplicadas</a:t>
            </a:r>
          </a:p>
        </p:txBody>
      </p:sp>
      <p:sp>
        <p:nvSpPr>
          <p:cNvPr id="54290" name="Rectangle 18">
            <a:extLst>
              <a:ext uri="{FF2B5EF4-FFF2-40B4-BE49-F238E27FC236}">
                <a16:creationId xmlns:a16="http://schemas.microsoft.com/office/drawing/2014/main" id="{60F721B0-7044-4BC0-900F-E4200AC92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4318000"/>
            <a:ext cx="3130550" cy="692150"/>
          </a:xfrm>
          <a:prstGeom prst="rect">
            <a:avLst/>
          </a:prstGeom>
          <a:gradFill rotWithShape="0">
            <a:gsLst>
              <a:gs pos="0">
                <a:srgbClr val="FDE3BA">
                  <a:gamma/>
                  <a:tint val="89804"/>
                  <a:invGamma/>
                </a:srgbClr>
              </a:gs>
              <a:gs pos="100000">
                <a:srgbClr val="FDE3BA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488" tIns="44450" rIns="90488" bIns="44450"/>
          <a:lstStyle/>
          <a:p>
            <a:pPr eaLnBrk="0" hangingPunct="0">
              <a:lnSpc>
                <a:spcPct val="90000"/>
              </a:lnSpc>
              <a:defRPr/>
            </a:pPr>
            <a:r>
              <a:rPr lang="pt-BR" sz="1800" b="1">
                <a:solidFill>
                  <a:srgbClr val="003366"/>
                </a:solidFill>
                <a:latin typeface="Arial" charset="0"/>
              </a:rPr>
              <a:t>Baixo</a:t>
            </a:r>
          </a:p>
        </p:txBody>
      </p:sp>
      <p:sp>
        <p:nvSpPr>
          <p:cNvPr id="54291" name="Rectangle 19">
            <a:extLst>
              <a:ext uri="{FF2B5EF4-FFF2-40B4-BE49-F238E27FC236}">
                <a16:creationId xmlns:a16="http://schemas.microsoft.com/office/drawing/2014/main" id="{2D53C56F-DB3E-41C1-8520-DD44B5D75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975" y="4318000"/>
            <a:ext cx="3130550" cy="692150"/>
          </a:xfrm>
          <a:prstGeom prst="rect">
            <a:avLst/>
          </a:prstGeom>
          <a:gradFill rotWithShape="0">
            <a:gsLst>
              <a:gs pos="0">
                <a:srgbClr val="E3BEFF">
                  <a:gamma/>
                  <a:tint val="89804"/>
                  <a:invGamma/>
                </a:srgbClr>
              </a:gs>
              <a:gs pos="100000">
                <a:srgbClr val="E3BE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488" tIns="44450" rIns="90488" bIns="44450"/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800" b="1">
                <a:solidFill>
                  <a:srgbClr val="003366"/>
                </a:solidFill>
                <a:latin typeface="Arial" charset="0"/>
              </a:rPr>
              <a:t>Alto</a:t>
            </a:r>
          </a:p>
        </p:txBody>
      </p:sp>
      <p:sp>
        <p:nvSpPr>
          <p:cNvPr id="54292" name="Rectangle 20">
            <a:extLst>
              <a:ext uri="{FF2B5EF4-FFF2-40B4-BE49-F238E27FC236}">
                <a16:creationId xmlns:a16="http://schemas.microsoft.com/office/drawing/2014/main" id="{5595827A-CD99-4D34-955F-28A577A00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5022850"/>
            <a:ext cx="3130550" cy="692150"/>
          </a:xfrm>
          <a:prstGeom prst="rect">
            <a:avLst/>
          </a:prstGeom>
          <a:gradFill rotWithShape="0">
            <a:gsLst>
              <a:gs pos="0">
                <a:srgbClr val="FDE3BA">
                  <a:gamma/>
                  <a:tint val="89804"/>
                  <a:invGamma/>
                </a:srgbClr>
              </a:gs>
              <a:gs pos="100000">
                <a:srgbClr val="FDE3BA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488" tIns="44450" rIns="90488" bIns="44450"/>
          <a:lstStyle/>
          <a:p>
            <a:pPr eaLnBrk="0" hangingPunct="0">
              <a:lnSpc>
                <a:spcPct val="90000"/>
              </a:lnSpc>
              <a:defRPr/>
            </a:pPr>
            <a:r>
              <a:rPr lang="pt-BR" sz="1800" b="1">
                <a:solidFill>
                  <a:srgbClr val="003366"/>
                </a:solidFill>
                <a:latin typeface="Arial" charset="0"/>
              </a:rPr>
              <a:t>Mesmos cargos - Maior eficiência</a:t>
            </a:r>
          </a:p>
        </p:txBody>
      </p:sp>
      <p:sp>
        <p:nvSpPr>
          <p:cNvPr id="54293" name="Rectangle 21">
            <a:extLst>
              <a:ext uri="{FF2B5EF4-FFF2-40B4-BE49-F238E27FC236}">
                <a16:creationId xmlns:a16="http://schemas.microsoft.com/office/drawing/2014/main" id="{75A3AF29-9837-41DE-AF79-38F94E226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975" y="5022850"/>
            <a:ext cx="3138488" cy="692150"/>
          </a:xfrm>
          <a:prstGeom prst="rect">
            <a:avLst/>
          </a:prstGeom>
          <a:gradFill rotWithShape="0">
            <a:gsLst>
              <a:gs pos="0">
                <a:srgbClr val="E3BEFF">
                  <a:gamma/>
                  <a:tint val="89804"/>
                  <a:invGamma/>
                </a:srgbClr>
              </a:gs>
              <a:gs pos="100000">
                <a:srgbClr val="E3BE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488" tIns="44450" rIns="90488" bIns="44450"/>
          <a:lstStyle/>
          <a:p>
            <a:pPr eaLnBrk="0" hangingPunct="0">
              <a:lnSpc>
                <a:spcPct val="75000"/>
              </a:lnSpc>
              <a:defRPr/>
            </a:pPr>
            <a:r>
              <a:rPr lang="pt-BR" sz="1600" b="1">
                <a:solidFill>
                  <a:srgbClr val="003366"/>
                </a:solidFill>
                <a:latin typeface="Arial" charset="0"/>
              </a:rPr>
              <a:t>Grandes reduções de cargos; novos cargos; importante reestruturação de cargos</a:t>
            </a:r>
            <a:endParaRPr lang="en-US" sz="1600" b="1">
              <a:solidFill>
                <a:srgbClr val="003366"/>
              </a:solidFill>
              <a:latin typeface="Arial" charset="0"/>
            </a:endParaRPr>
          </a:p>
        </p:txBody>
      </p:sp>
      <p:sp>
        <p:nvSpPr>
          <p:cNvPr id="54294" name="Rectangle 22">
            <a:extLst>
              <a:ext uri="{FF2B5EF4-FFF2-40B4-BE49-F238E27FC236}">
                <a16:creationId xmlns:a16="http://schemas.microsoft.com/office/drawing/2014/main" id="{544AFDC8-808C-4B85-B30B-86034F609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5727700"/>
            <a:ext cx="3130550" cy="692150"/>
          </a:xfrm>
          <a:prstGeom prst="rect">
            <a:avLst/>
          </a:prstGeom>
          <a:gradFill rotWithShape="0">
            <a:gsLst>
              <a:gs pos="0">
                <a:srgbClr val="FDE3BA">
                  <a:gamma/>
                  <a:tint val="89804"/>
                  <a:invGamma/>
                </a:srgbClr>
              </a:gs>
              <a:gs pos="100000">
                <a:srgbClr val="FDE3BA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488" tIns="44450" rIns="90488" bIns="44450"/>
          <a:lstStyle/>
          <a:p>
            <a:pPr eaLnBrk="0" hangingPunct="0">
              <a:lnSpc>
                <a:spcPct val="90000"/>
              </a:lnSpc>
              <a:defRPr/>
            </a:pPr>
            <a:r>
              <a:rPr lang="pt-BR" sz="1800" b="1">
                <a:solidFill>
                  <a:srgbClr val="003366"/>
                </a:solidFill>
                <a:latin typeface="Arial" charset="0"/>
              </a:rPr>
              <a:t>TI e Simplificação do Trabalho</a:t>
            </a:r>
          </a:p>
        </p:txBody>
      </p:sp>
      <p:sp>
        <p:nvSpPr>
          <p:cNvPr id="54295" name="Rectangle 23">
            <a:extLst>
              <a:ext uri="{FF2B5EF4-FFF2-40B4-BE49-F238E27FC236}">
                <a16:creationId xmlns:a16="http://schemas.microsoft.com/office/drawing/2014/main" id="{6DB5498E-BAAE-4C1E-80D7-E9A4197FF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975" y="5727700"/>
            <a:ext cx="3130550" cy="692150"/>
          </a:xfrm>
          <a:prstGeom prst="rect">
            <a:avLst/>
          </a:prstGeom>
          <a:gradFill rotWithShape="0">
            <a:gsLst>
              <a:gs pos="0">
                <a:srgbClr val="E3BEFF">
                  <a:gamma/>
                  <a:tint val="89804"/>
                  <a:invGamma/>
                </a:srgbClr>
              </a:gs>
              <a:gs pos="100000">
                <a:srgbClr val="E3BE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488" tIns="44450" rIns="90488" bIns="44450"/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800" b="1">
                <a:solidFill>
                  <a:srgbClr val="003366"/>
                </a:solidFill>
                <a:latin typeface="Arial" charset="0"/>
              </a:rPr>
              <a:t>TI e </a:t>
            </a:r>
            <a:r>
              <a:rPr lang="pt-BR" sz="1800" b="1">
                <a:solidFill>
                  <a:srgbClr val="003366"/>
                </a:solidFill>
                <a:latin typeface="Arial" charset="0"/>
              </a:rPr>
              <a:t>reestruturação organizacional</a:t>
            </a:r>
            <a:endParaRPr lang="en-US" sz="1800" b="1">
              <a:solidFill>
                <a:srgbClr val="003366"/>
              </a:solidFill>
              <a:latin typeface="Arial" charset="0"/>
            </a:endParaRPr>
          </a:p>
        </p:txBody>
      </p:sp>
      <p:sp>
        <p:nvSpPr>
          <p:cNvPr id="54296" name="Text Box 24">
            <a:extLst>
              <a:ext uri="{FF2B5EF4-FFF2-40B4-BE49-F238E27FC236}">
                <a16:creationId xmlns:a16="http://schemas.microsoft.com/office/drawing/2014/main" id="{FEF14025-8B7C-41B6-85EE-70B431E64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800" y="127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11</a:t>
            </a:r>
            <a:endParaRPr lang="pt-BR"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2CF7ADCE-03BD-4199-ABA9-8C81CDD45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013" y="715963"/>
            <a:ext cx="70627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altLang="pt-BR" sz="2200" b="1">
                <a:solidFill>
                  <a:srgbClr val="006699"/>
                </a:solidFill>
                <a:latin typeface="Tahoma" panose="020B0604030504040204" pitchFamily="34" charset="0"/>
              </a:rPr>
              <a:t>A Concorrência Ágil e Focada no Cliente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2FDFF122-78E0-4A85-A2E3-573B0D0FB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75" y="4968875"/>
            <a:ext cx="2211388" cy="1385888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/>
            </a:endParaRPr>
          </a:p>
        </p:txBody>
      </p:sp>
      <p:sp>
        <p:nvSpPr>
          <p:cNvPr id="55300" name="AutoShape 4">
            <a:extLst>
              <a:ext uri="{FF2B5EF4-FFF2-40B4-BE49-F238E27FC236}">
                <a16:creationId xmlns:a16="http://schemas.microsoft.com/office/drawing/2014/main" id="{9B8B498D-3D85-45D3-8C12-7938F60F3B69}"/>
              </a:ext>
            </a:extLst>
          </p:cNvPr>
          <p:cNvSpPr>
            <a:spLocks noChangeArrowheads="1"/>
          </p:cNvSpPr>
          <p:nvPr/>
        </p:nvSpPr>
        <p:spPr bwMode="auto">
          <a:xfrm rot="-1361569">
            <a:off x="125413" y="4768850"/>
            <a:ext cx="4572000" cy="333375"/>
          </a:xfrm>
          <a:prstGeom prst="leftArrow">
            <a:avLst>
              <a:gd name="adj1" fmla="val 50000"/>
              <a:gd name="adj2" fmla="val 3428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/>
            </a:endParaRPr>
          </a:p>
        </p:txBody>
      </p:sp>
      <p:sp>
        <p:nvSpPr>
          <p:cNvPr id="55301" name="AutoShape 5">
            <a:extLst>
              <a:ext uri="{FF2B5EF4-FFF2-40B4-BE49-F238E27FC236}">
                <a16:creationId xmlns:a16="http://schemas.microsoft.com/office/drawing/2014/main" id="{7C0E03DF-0DE5-4C7F-91EA-405E172AF872}"/>
              </a:ext>
            </a:extLst>
          </p:cNvPr>
          <p:cNvSpPr>
            <a:spLocks noChangeArrowheads="1"/>
          </p:cNvSpPr>
          <p:nvPr/>
        </p:nvSpPr>
        <p:spPr bwMode="auto">
          <a:xfrm rot="-9147888">
            <a:off x="4384675" y="4746625"/>
            <a:ext cx="4316413" cy="333375"/>
          </a:xfrm>
          <a:prstGeom prst="leftArrow">
            <a:avLst>
              <a:gd name="adj1" fmla="val 50000"/>
              <a:gd name="adj2" fmla="val 32369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/>
            </a:endParaRPr>
          </a:p>
        </p:txBody>
      </p:sp>
      <p:sp>
        <p:nvSpPr>
          <p:cNvPr id="55302" name="AutoShape 6">
            <a:extLst>
              <a:ext uri="{FF2B5EF4-FFF2-40B4-BE49-F238E27FC236}">
                <a16:creationId xmlns:a16="http://schemas.microsoft.com/office/drawing/2014/main" id="{9D8C071C-2193-4D41-B9DA-5B5EEE612CBE}"/>
              </a:ext>
            </a:extLst>
          </p:cNvPr>
          <p:cNvSpPr>
            <a:spLocks noChangeArrowheads="1"/>
          </p:cNvSpPr>
          <p:nvPr/>
        </p:nvSpPr>
        <p:spPr bwMode="auto">
          <a:xfrm rot="5415893">
            <a:off x="3259138" y="2384425"/>
            <a:ext cx="2800350" cy="361950"/>
          </a:xfrm>
          <a:prstGeom prst="leftArrow">
            <a:avLst>
              <a:gd name="adj1" fmla="val 51528"/>
              <a:gd name="adj2" fmla="val 1924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/>
            </a:endParaRPr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F3A04F2D-F716-464B-92CA-AFF1E7E5C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8575" y="5019675"/>
            <a:ext cx="20732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o-RO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Alavancar </a:t>
            </a:r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 o</a:t>
            </a:r>
          </a:p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impacto de </a:t>
            </a:r>
          </a:p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pessoas e </a:t>
            </a:r>
          </a:p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recursos de SI</a:t>
            </a:r>
            <a:endParaRPr lang="pt-BR" altLang="pt-BR">
              <a:solidFill>
                <a:srgbClr val="003366"/>
              </a:solidFill>
            </a:endParaRPr>
          </a:p>
        </p:txBody>
      </p:sp>
      <p:sp>
        <p:nvSpPr>
          <p:cNvPr id="19464" name="WordArt 8">
            <a:extLst>
              <a:ext uri="{FF2B5EF4-FFF2-40B4-BE49-F238E27FC236}">
                <a16:creationId xmlns:a16="http://schemas.microsoft.com/office/drawing/2014/main" id="{3F63FD8C-80AB-4C40-AC6A-6A29584D08F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777163" y="5886450"/>
            <a:ext cx="1281112" cy="5127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9933"/>
                </a:solidFill>
                <a:latin typeface="Arial Black" panose="020B0A04020102020204" pitchFamily="34" charset="0"/>
              </a:rPr>
              <a:t>Agora</a:t>
            </a:r>
          </a:p>
        </p:txBody>
      </p:sp>
      <p:sp>
        <p:nvSpPr>
          <p:cNvPr id="19465" name="Text Box 9">
            <a:extLst>
              <a:ext uri="{FF2B5EF4-FFF2-40B4-BE49-F238E27FC236}">
                <a16:creationId xmlns:a16="http://schemas.microsoft.com/office/drawing/2014/main" id="{723733E2-3636-4B23-BBC0-9C7736B3B3C7}"/>
              </a:ext>
            </a:extLst>
          </p:cNvPr>
          <p:cNvSpPr txBox="1">
            <a:spLocks noChangeArrowheads="1"/>
          </p:cNvSpPr>
          <p:nvPr/>
        </p:nvSpPr>
        <p:spPr bwMode="auto">
          <a:xfrm rot="-3656092">
            <a:off x="5563394" y="3520282"/>
            <a:ext cx="178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800" b="1">
                <a:solidFill>
                  <a:srgbClr val="003366"/>
                </a:solidFill>
                <a:latin typeface="Arial" panose="020B0604020202020204" pitchFamily="34" charset="0"/>
              </a:rPr>
              <a:t>Acessibilidade</a:t>
            </a:r>
            <a:endParaRPr lang="pt-BR" altLang="pt-BR" sz="2000" b="1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sp>
        <p:nvSpPr>
          <p:cNvPr id="19466" name="Text Box 10">
            <a:extLst>
              <a:ext uri="{FF2B5EF4-FFF2-40B4-BE49-F238E27FC236}">
                <a16:creationId xmlns:a16="http://schemas.microsoft.com/office/drawing/2014/main" id="{20EAAEF6-E79C-454F-B4DD-F2641C8C6C09}"/>
              </a:ext>
            </a:extLst>
          </p:cNvPr>
          <p:cNvSpPr txBox="1">
            <a:spLocks noChangeArrowheads="1"/>
          </p:cNvSpPr>
          <p:nvPr/>
        </p:nvSpPr>
        <p:spPr bwMode="auto">
          <a:xfrm rot="-3529222">
            <a:off x="6128544" y="3747294"/>
            <a:ext cx="215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800" b="1">
                <a:solidFill>
                  <a:srgbClr val="003366"/>
                </a:solidFill>
                <a:latin typeface="Arial" panose="020B0604020202020204" pitchFamily="34" charset="0"/>
              </a:rPr>
              <a:t>Tempo de entrega</a:t>
            </a:r>
            <a:endParaRPr lang="en-US" altLang="pt-BR" sz="2000" b="1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sp>
        <p:nvSpPr>
          <p:cNvPr id="19467" name="Text Box 11">
            <a:extLst>
              <a:ext uri="{FF2B5EF4-FFF2-40B4-BE49-F238E27FC236}">
                <a16:creationId xmlns:a16="http://schemas.microsoft.com/office/drawing/2014/main" id="{84D6916D-6BDB-4D13-BB2B-05A03D5E6696}"/>
              </a:ext>
            </a:extLst>
          </p:cNvPr>
          <p:cNvSpPr txBox="1">
            <a:spLocks noChangeArrowheads="1"/>
          </p:cNvSpPr>
          <p:nvPr/>
        </p:nvSpPr>
        <p:spPr bwMode="auto">
          <a:xfrm rot="-3486445">
            <a:off x="6924675" y="3835400"/>
            <a:ext cx="249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800" b="1">
                <a:solidFill>
                  <a:srgbClr val="003366"/>
                </a:solidFill>
                <a:latin typeface="Arial" panose="020B0604020202020204" pitchFamily="34" charset="0"/>
              </a:rPr>
              <a:t>Tempo para mercado</a:t>
            </a:r>
          </a:p>
          <a:p>
            <a:r>
              <a:rPr lang="pt-BR" altLang="pt-BR" sz="1800" b="1">
                <a:solidFill>
                  <a:srgbClr val="003366"/>
                </a:solidFill>
                <a:latin typeface="Arial" panose="020B0604020202020204" pitchFamily="34" charset="0"/>
              </a:rPr>
              <a:t> dos clientes</a:t>
            </a:r>
            <a:endParaRPr lang="pt-BR" altLang="pt-BR" sz="2000" b="1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sp>
        <p:nvSpPr>
          <p:cNvPr id="19468" name="Text Box 12">
            <a:extLst>
              <a:ext uri="{FF2B5EF4-FFF2-40B4-BE49-F238E27FC236}">
                <a16:creationId xmlns:a16="http://schemas.microsoft.com/office/drawing/2014/main" id="{604FC479-27C0-4A6F-AAA9-8444DAEFE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7300" y="2005013"/>
            <a:ext cx="17462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800" b="1">
                <a:solidFill>
                  <a:srgbClr val="003366"/>
                </a:solidFill>
                <a:latin typeface="Arial" panose="020B0604020202020204" pitchFamily="34" charset="0"/>
              </a:rPr>
              <a:t>Previsão de </a:t>
            </a:r>
          </a:p>
          <a:p>
            <a:r>
              <a:rPr lang="pt-BR" altLang="pt-BR" sz="1800" b="1">
                <a:solidFill>
                  <a:srgbClr val="003366"/>
                </a:solidFill>
                <a:latin typeface="Arial" panose="020B0604020202020204" pitchFamily="34" charset="0"/>
              </a:rPr>
              <a:t>necessidades </a:t>
            </a:r>
          </a:p>
          <a:p>
            <a:r>
              <a:rPr lang="pt-BR" altLang="pt-BR" sz="1800" b="1">
                <a:solidFill>
                  <a:srgbClr val="003366"/>
                </a:solidFill>
                <a:latin typeface="Arial" panose="020B0604020202020204" pitchFamily="34" charset="0"/>
              </a:rPr>
              <a:t>futuras</a:t>
            </a:r>
            <a:endParaRPr lang="en-US" altLang="pt-BR" sz="2000" b="1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sp>
        <p:nvSpPr>
          <p:cNvPr id="19469" name="Text Box 13">
            <a:extLst>
              <a:ext uri="{FF2B5EF4-FFF2-40B4-BE49-F238E27FC236}">
                <a16:creationId xmlns:a16="http://schemas.microsoft.com/office/drawing/2014/main" id="{592D6481-02E1-4224-83F7-D94BD26B3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950" y="2979738"/>
            <a:ext cx="184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t-BR" sz="1800" b="1">
                <a:solidFill>
                  <a:srgbClr val="003366"/>
                </a:solidFill>
                <a:latin typeface="Arial" panose="020B0604020202020204" pitchFamily="34" charset="0"/>
              </a:rPr>
              <a:t>Personalização</a:t>
            </a:r>
            <a:endParaRPr lang="en-US" altLang="pt-BR" sz="2000" b="1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sp>
        <p:nvSpPr>
          <p:cNvPr id="19470" name="Text Box 14">
            <a:extLst>
              <a:ext uri="{FF2B5EF4-FFF2-40B4-BE49-F238E27FC236}">
                <a16:creationId xmlns:a16="http://schemas.microsoft.com/office/drawing/2014/main" id="{3F2CB4BB-3682-4780-91C0-C6DC8B078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3378200"/>
            <a:ext cx="173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800" b="1">
                <a:solidFill>
                  <a:srgbClr val="003366"/>
                </a:solidFill>
                <a:latin typeface="Arial" panose="020B0604020202020204" pitchFamily="34" charset="0"/>
              </a:rPr>
              <a:t>Conformidade</a:t>
            </a:r>
            <a:endParaRPr lang="en-US" altLang="pt-BR" sz="2000" b="1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sp>
        <p:nvSpPr>
          <p:cNvPr id="19471" name="Text Box 15">
            <a:extLst>
              <a:ext uri="{FF2B5EF4-FFF2-40B4-BE49-F238E27FC236}">
                <a16:creationId xmlns:a16="http://schemas.microsoft.com/office/drawing/2014/main" id="{279A5E82-31F2-4C34-9164-51A45A2CBCC6}"/>
              </a:ext>
            </a:extLst>
          </p:cNvPr>
          <p:cNvSpPr txBox="1">
            <a:spLocks noChangeArrowheads="1"/>
          </p:cNvSpPr>
          <p:nvPr/>
        </p:nvSpPr>
        <p:spPr bwMode="auto">
          <a:xfrm rot="3984368">
            <a:off x="2508250" y="5203825"/>
            <a:ext cx="1263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800" b="1">
                <a:solidFill>
                  <a:srgbClr val="003366"/>
                </a:solidFill>
                <a:latin typeface="Arial" panose="020B0604020202020204" pitchFamily="34" charset="0"/>
              </a:rPr>
              <a:t>Custo de </a:t>
            </a:r>
          </a:p>
          <a:p>
            <a:r>
              <a:rPr lang="pt-BR" altLang="pt-BR" sz="1800" b="1">
                <a:solidFill>
                  <a:srgbClr val="003366"/>
                </a:solidFill>
                <a:latin typeface="Arial" panose="020B0604020202020204" pitchFamily="34" charset="0"/>
              </a:rPr>
              <a:t>transação</a:t>
            </a:r>
            <a:endParaRPr lang="en-US" altLang="pt-BR" sz="2000" b="1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sp>
        <p:nvSpPr>
          <p:cNvPr id="19472" name="Text Box 16">
            <a:extLst>
              <a:ext uri="{FF2B5EF4-FFF2-40B4-BE49-F238E27FC236}">
                <a16:creationId xmlns:a16="http://schemas.microsoft.com/office/drawing/2014/main" id="{2A250FE1-C013-40BB-B144-72F1E752E9B6}"/>
              </a:ext>
            </a:extLst>
          </p:cNvPr>
          <p:cNvSpPr txBox="1">
            <a:spLocks noChangeArrowheads="1"/>
          </p:cNvSpPr>
          <p:nvPr/>
        </p:nvSpPr>
        <p:spPr bwMode="auto">
          <a:xfrm rot="3823417">
            <a:off x="1643063" y="5284787"/>
            <a:ext cx="15049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800" b="1">
                <a:solidFill>
                  <a:srgbClr val="003366"/>
                </a:solidFill>
                <a:latin typeface="Arial" panose="020B0604020202020204" pitchFamily="34" charset="0"/>
              </a:rPr>
              <a:t>Custo de </a:t>
            </a:r>
          </a:p>
          <a:p>
            <a:r>
              <a:rPr lang="pt-BR" altLang="pt-BR" sz="1800" b="1">
                <a:solidFill>
                  <a:srgbClr val="003366"/>
                </a:solidFill>
                <a:latin typeface="Arial" panose="020B0604020202020204" pitchFamily="34" charset="0"/>
              </a:rPr>
              <a:t>serviços de </a:t>
            </a:r>
          </a:p>
          <a:p>
            <a:r>
              <a:rPr lang="pt-BR" altLang="pt-BR" sz="1800" b="1">
                <a:solidFill>
                  <a:srgbClr val="003366"/>
                </a:solidFill>
                <a:latin typeface="Arial" panose="020B0604020202020204" pitchFamily="34" charset="0"/>
              </a:rPr>
              <a:t>valor</a:t>
            </a:r>
          </a:p>
          <a:p>
            <a:r>
              <a:rPr lang="pt-BR" altLang="pt-BR" sz="1800" b="1">
                <a:solidFill>
                  <a:srgbClr val="003366"/>
                </a:solidFill>
                <a:latin typeface="Arial" panose="020B0604020202020204" pitchFamily="34" charset="0"/>
              </a:rPr>
              <a:t>agregado</a:t>
            </a:r>
            <a:endParaRPr lang="pt-BR" altLang="pt-BR" sz="2000" b="1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sp>
        <p:nvSpPr>
          <p:cNvPr id="55313" name="Rectangle 17">
            <a:extLst>
              <a:ext uri="{FF2B5EF4-FFF2-40B4-BE49-F238E27FC236}">
                <a16:creationId xmlns:a16="http://schemas.microsoft.com/office/drawing/2014/main" id="{7F18D5B6-3DF4-41C1-905B-E13CE7748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" y="3538538"/>
            <a:ext cx="2147888" cy="11334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pt-BR" sz="2000" b="1">
                <a:solidFill>
                  <a:schemeClr val="bg1"/>
                </a:solidFill>
                <a:latin typeface="Arial" charset="0"/>
              </a:rPr>
              <a:t>Dar soluções de</a:t>
            </a:r>
          </a:p>
          <a:p>
            <a:pPr algn="ctr" eaLnBrk="0" hangingPunct="0">
              <a:defRPr/>
            </a:pPr>
            <a:r>
              <a:rPr lang="pt-BR" sz="2000" b="1">
                <a:solidFill>
                  <a:schemeClr val="bg1"/>
                </a:solidFill>
                <a:latin typeface="Arial" charset="0"/>
              </a:rPr>
              <a:t>problemas aos</a:t>
            </a:r>
          </a:p>
          <a:p>
            <a:pPr algn="ctr" eaLnBrk="0" hangingPunct="0">
              <a:defRPr/>
            </a:pPr>
            <a:r>
              <a:rPr lang="pt-BR" sz="2000" b="1">
                <a:solidFill>
                  <a:schemeClr val="bg1"/>
                </a:solidFill>
                <a:latin typeface="Arial" charset="0"/>
              </a:rPr>
              <a:t>clientes</a:t>
            </a:r>
            <a:endParaRPr lang="en-US" sz="20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5314" name="Rectangle 18">
            <a:extLst>
              <a:ext uri="{FF2B5EF4-FFF2-40B4-BE49-F238E27FC236}">
                <a16:creationId xmlns:a16="http://schemas.microsoft.com/office/drawing/2014/main" id="{693E3B9C-D2C2-43B2-8443-404542A75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63" y="1733550"/>
            <a:ext cx="2805112" cy="1162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pt-BR" sz="1800" b="1">
                <a:solidFill>
                  <a:schemeClr val="bg1"/>
                </a:solidFill>
                <a:latin typeface="Arial" charset="0"/>
              </a:rPr>
              <a:t>Cooperar com </a:t>
            </a:r>
          </a:p>
          <a:p>
            <a:pPr algn="ctr" eaLnBrk="0" hangingPunct="0">
              <a:defRPr/>
            </a:pPr>
            <a:r>
              <a:rPr lang="pt-BR" sz="1800" b="1">
                <a:solidFill>
                  <a:schemeClr val="bg1"/>
                </a:solidFill>
                <a:latin typeface="Arial" charset="0"/>
              </a:rPr>
              <a:t>parceiros empresariais </a:t>
            </a:r>
          </a:p>
          <a:p>
            <a:pPr algn="ctr" eaLnBrk="0" hangingPunct="0">
              <a:defRPr/>
            </a:pPr>
            <a:r>
              <a:rPr lang="pt-BR" sz="1800" b="1">
                <a:solidFill>
                  <a:schemeClr val="bg1"/>
                </a:solidFill>
                <a:latin typeface="Arial" charset="0"/>
              </a:rPr>
              <a:t>e concorrentes</a:t>
            </a:r>
            <a:endParaRPr lang="en-US" sz="20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475" name="WordArt 19">
            <a:extLst>
              <a:ext uri="{FF2B5EF4-FFF2-40B4-BE49-F238E27FC236}">
                <a16:creationId xmlns:a16="http://schemas.microsoft.com/office/drawing/2014/main" id="{87C55746-9908-4368-9387-07E767D2442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897438" y="1223963"/>
            <a:ext cx="1606550" cy="3730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9933"/>
                </a:solidFill>
                <a:latin typeface="Arial Black" panose="020B0A04020102020204" pitchFamily="34" charset="0"/>
              </a:rPr>
              <a:t>Perfeito</a:t>
            </a:r>
          </a:p>
        </p:txBody>
      </p:sp>
      <p:sp>
        <p:nvSpPr>
          <p:cNvPr id="19476" name="WordArt 20">
            <a:extLst>
              <a:ext uri="{FF2B5EF4-FFF2-40B4-BE49-F238E27FC236}">
                <a16:creationId xmlns:a16="http://schemas.microsoft.com/office/drawing/2014/main" id="{B04260A9-E53B-4B9E-9715-354C3DA13DC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575" y="5973763"/>
            <a:ext cx="1452563" cy="511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9933"/>
                </a:solidFill>
                <a:latin typeface="Arial Black" panose="020B0A04020102020204" pitchFamily="34" charset="0"/>
              </a:rPr>
              <a:t>Grátis</a:t>
            </a:r>
          </a:p>
        </p:txBody>
      </p:sp>
      <p:sp>
        <p:nvSpPr>
          <p:cNvPr id="55317" name="Oval 21">
            <a:extLst>
              <a:ext uri="{FF2B5EF4-FFF2-40B4-BE49-F238E27FC236}">
                <a16:creationId xmlns:a16="http://schemas.microsoft.com/office/drawing/2014/main" id="{CCDA307D-03E8-493E-A44A-FF39DB591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825" y="3529013"/>
            <a:ext cx="1693863" cy="11985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pt-BR" sz="1800" b="1">
                <a:solidFill>
                  <a:srgbClr val="003366"/>
                </a:solidFill>
                <a:latin typeface="Arial" charset="0"/>
              </a:rPr>
              <a:t>Organizar </a:t>
            </a:r>
          </a:p>
          <a:p>
            <a:pPr algn="ctr" eaLnBrk="0" hangingPunct="0">
              <a:defRPr/>
            </a:pPr>
            <a:r>
              <a:rPr lang="pt-BR" sz="1800" b="1">
                <a:solidFill>
                  <a:srgbClr val="003366"/>
                </a:solidFill>
                <a:latin typeface="Arial" charset="0"/>
              </a:rPr>
              <a:t>para controlar</a:t>
            </a:r>
          </a:p>
          <a:p>
            <a:pPr algn="ctr" eaLnBrk="0" hangingPunct="0">
              <a:defRPr/>
            </a:pPr>
            <a:r>
              <a:rPr lang="pt-BR" sz="1800" b="1">
                <a:solidFill>
                  <a:srgbClr val="003366"/>
                </a:solidFill>
                <a:latin typeface="Arial" charset="0"/>
              </a:rPr>
              <a:t>a mudança</a:t>
            </a:r>
            <a:endParaRPr lang="en-US" sz="2000" b="1">
              <a:solidFill>
                <a:srgbClr val="003366"/>
              </a:solidFill>
              <a:latin typeface="Arial" charset="0"/>
            </a:endParaRPr>
          </a:p>
        </p:txBody>
      </p:sp>
      <p:sp>
        <p:nvSpPr>
          <p:cNvPr id="55318" name="Text Box 22">
            <a:extLst>
              <a:ext uri="{FF2B5EF4-FFF2-40B4-BE49-F238E27FC236}">
                <a16:creationId xmlns:a16="http://schemas.microsoft.com/office/drawing/2014/main" id="{0ECA9C6F-F56A-4562-ABC9-B75837D8F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800" y="127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12</a:t>
            </a:r>
            <a:endParaRPr lang="pt-BR">
              <a:latin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3564CCF9-CD18-4FD7-BF0C-973600431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013" y="715963"/>
            <a:ext cx="70627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altLang="pt-BR" sz="2200" b="1">
                <a:solidFill>
                  <a:srgbClr val="006699"/>
                </a:solidFill>
                <a:latin typeface="Tahoma" panose="020B0604030504040204" pitchFamily="34" charset="0"/>
              </a:rPr>
              <a:t>Empresas Virtuais</a:t>
            </a:r>
          </a:p>
        </p:txBody>
      </p:sp>
      <p:grpSp>
        <p:nvGrpSpPr>
          <p:cNvPr id="20483" name="Group 23">
            <a:extLst>
              <a:ext uri="{FF2B5EF4-FFF2-40B4-BE49-F238E27FC236}">
                <a16:creationId xmlns:a16="http://schemas.microsoft.com/office/drawing/2014/main" id="{FD233927-B97F-4578-8F14-7203C6B3E081}"/>
              </a:ext>
            </a:extLst>
          </p:cNvPr>
          <p:cNvGrpSpPr>
            <a:grpSpLocks/>
          </p:cNvGrpSpPr>
          <p:nvPr/>
        </p:nvGrpSpPr>
        <p:grpSpPr bwMode="auto">
          <a:xfrm>
            <a:off x="814388" y="1387475"/>
            <a:ext cx="7605712" cy="5006975"/>
            <a:chOff x="407" y="712"/>
            <a:chExt cx="4951" cy="3316"/>
          </a:xfrm>
        </p:grpSpPr>
        <p:grpSp>
          <p:nvGrpSpPr>
            <p:cNvPr id="20485" name="Group 3">
              <a:extLst>
                <a:ext uri="{FF2B5EF4-FFF2-40B4-BE49-F238E27FC236}">
                  <a16:creationId xmlns:a16="http://schemas.microsoft.com/office/drawing/2014/main" id="{132DC853-A374-4E75-9E60-929788471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" y="1099"/>
              <a:ext cx="4951" cy="2489"/>
              <a:chOff x="407" y="1099"/>
              <a:chExt cx="4951" cy="2489"/>
            </a:xfrm>
          </p:grpSpPr>
          <p:grpSp>
            <p:nvGrpSpPr>
              <p:cNvPr id="20489" name="Group 4">
                <a:extLst>
                  <a:ext uri="{FF2B5EF4-FFF2-40B4-BE49-F238E27FC236}">
                    <a16:creationId xmlns:a16="http://schemas.microsoft.com/office/drawing/2014/main" id="{F4AA38B7-322B-4A7A-9450-E90EA2BB8E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" y="1100"/>
                <a:ext cx="2478" cy="1243"/>
                <a:chOff x="412" y="930"/>
                <a:chExt cx="2478" cy="1315"/>
              </a:xfrm>
            </p:grpSpPr>
            <p:sp>
              <p:nvSpPr>
                <p:cNvPr id="20502" name="Rectangle 5">
                  <a:extLst>
                    <a:ext uri="{FF2B5EF4-FFF2-40B4-BE49-F238E27FC236}">
                      <a16:creationId xmlns:a16="http://schemas.microsoft.com/office/drawing/2014/main" id="{85122E05-6B23-41ED-83A8-80B8E7DE5F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" y="930"/>
                  <a:ext cx="1766" cy="746"/>
                </a:xfrm>
                <a:prstGeom prst="rect">
                  <a:avLst/>
                </a:prstGeom>
                <a:gradFill rotWithShape="0">
                  <a:gsLst>
                    <a:gs pos="0">
                      <a:srgbClr val="ECEE6E"/>
                    </a:gs>
                    <a:gs pos="100000">
                      <a:srgbClr val="EAEC5E"/>
                    </a:gs>
                  </a:gsLst>
                  <a:lin ang="5400000" scaled="1"/>
                </a:gra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82550" tIns="41275" rIns="82550" bIns="41275" anchor="ctr"/>
                <a:lstStyle>
                  <a:lvl1pPr defTabSz="739775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defTabSz="739775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defTabSz="739775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defTabSz="739775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defTabSz="739775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7397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7397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7397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7397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</a:pPr>
                  <a:r>
                    <a:rPr lang="pt-BR" altLang="pt-BR" sz="2200" b="1">
                      <a:solidFill>
                        <a:srgbClr val="003366"/>
                      </a:solidFill>
                      <a:latin typeface="Arial" panose="020B0604020202020204" pitchFamily="34" charset="0"/>
                    </a:rPr>
                    <a:t>Sem fronteiras</a:t>
                  </a:r>
                  <a:endParaRPr lang="en-US" altLang="pt-BR" sz="2200" b="1">
                    <a:solidFill>
                      <a:srgbClr val="003366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503" name="Freeform 6">
                  <a:extLst>
                    <a:ext uri="{FF2B5EF4-FFF2-40B4-BE49-F238E27FC236}">
                      <a16:creationId xmlns:a16="http://schemas.microsoft.com/office/drawing/2014/main" id="{F6DC0AF2-8127-4B1D-9979-09508E60F4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4" y="933"/>
                  <a:ext cx="706" cy="1312"/>
                </a:xfrm>
                <a:custGeom>
                  <a:avLst/>
                  <a:gdLst>
                    <a:gd name="T0" fmla="*/ 0 w 706"/>
                    <a:gd name="T1" fmla="*/ 0 h 1312"/>
                    <a:gd name="T2" fmla="*/ 705 w 706"/>
                    <a:gd name="T3" fmla="*/ 1311 h 1312"/>
                    <a:gd name="T4" fmla="*/ 0 w 706"/>
                    <a:gd name="T5" fmla="*/ 748 h 1312"/>
                    <a:gd name="T6" fmla="*/ 0 w 706"/>
                    <a:gd name="T7" fmla="*/ 0 h 131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06"/>
                    <a:gd name="T13" fmla="*/ 0 h 1312"/>
                    <a:gd name="T14" fmla="*/ 706 w 706"/>
                    <a:gd name="T15" fmla="*/ 1312 h 131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06" h="1312">
                      <a:moveTo>
                        <a:pt x="0" y="0"/>
                      </a:moveTo>
                      <a:lnTo>
                        <a:pt x="705" y="1311"/>
                      </a:lnTo>
                      <a:lnTo>
                        <a:pt x="0" y="748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F19C1A"/>
                    </a:gs>
                    <a:gs pos="100000">
                      <a:srgbClr val="EF9100"/>
                    </a:gs>
                  </a:gsLst>
                  <a:lin ang="5400000" scaled="1"/>
                </a:gra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04" name="Freeform 7">
                  <a:extLst>
                    <a:ext uri="{FF2B5EF4-FFF2-40B4-BE49-F238E27FC236}">
                      <a16:creationId xmlns:a16="http://schemas.microsoft.com/office/drawing/2014/main" id="{9EB4AB1C-2A5D-456D-92F9-E87084FF1D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6" y="1682"/>
                  <a:ext cx="2474" cy="563"/>
                </a:xfrm>
                <a:custGeom>
                  <a:avLst/>
                  <a:gdLst>
                    <a:gd name="T0" fmla="*/ 0 w 2474"/>
                    <a:gd name="T1" fmla="*/ 0 h 563"/>
                    <a:gd name="T2" fmla="*/ 1767 w 2474"/>
                    <a:gd name="T3" fmla="*/ 0 h 563"/>
                    <a:gd name="T4" fmla="*/ 2473 w 2474"/>
                    <a:gd name="T5" fmla="*/ 562 h 563"/>
                    <a:gd name="T6" fmla="*/ 0 w 2474"/>
                    <a:gd name="T7" fmla="*/ 0 h 5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74"/>
                    <a:gd name="T13" fmla="*/ 0 h 563"/>
                    <a:gd name="T14" fmla="*/ 2474 w 2474"/>
                    <a:gd name="T15" fmla="*/ 563 h 5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74" h="563">
                      <a:moveTo>
                        <a:pt x="0" y="0"/>
                      </a:moveTo>
                      <a:lnTo>
                        <a:pt x="1767" y="0"/>
                      </a:lnTo>
                      <a:lnTo>
                        <a:pt x="2473" y="562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F19C1A"/>
                    </a:gs>
                    <a:gs pos="100000">
                      <a:srgbClr val="EF9100"/>
                    </a:gs>
                  </a:gsLst>
                  <a:lin ang="5400000" scaled="1"/>
                </a:gra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20490" name="Group 8">
                <a:extLst>
                  <a:ext uri="{FF2B5EF4-FFF2-40B4-BE49-F238E27FC236}">
                    <a16:creationId xmlns:a16="http://schemas.microsoft.com/office/drawing/2014/main" id="{FFE87664-9AEB-40A9-878F-4573673E6B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7" y="1099"/>
                <a:ext cx="4951" cy="2489"/>
                <a:chOff x="407" y="1099"/>
                <a:chExt cx="4951" cy="2489"/>
              </a:xfrm>
            </p:grpSpPr>
            <p:sp>
              <p:nvSpPr>
                <p:cNvPr id="20491" name="Rectangle 9">
                  <a:extLst>
                    <a:ext uri="{FF2B5EF4-FFF2-40B4-BE49-F238E27FC236}">
                      <a16:creationId xmlns:a16="http://schemas.microsoft.com/office/drawing/2014/main" id="{97ECE607-EEBC-4ED9-9116-F66D38153A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" y="2874"/>
                  <a:ext cx="1764" cy="708"/>
                </a:xfrm>
                <a:prstGeom prst="rect">
                  <a:avLst/>
                </a:prstGeom>
                <a:gradFill rotWithShape="0">
                  <a:gsLst>
                    <a:gs pos="0">
                      <a:srgbClr val="D8A9FF"/>
                    </a:gs>
                    <a:gs pos="100000">
                      <a:srgbClr val="D49FFF"/>
                    </a:gs>
                  </a:gsLst>
                  <a:lin ang="5400000" scaled="1"/>
                </a:gra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82550" tIns="41275" rIns="82550" bIns="41275" anchor="ctr"/>
                <a:lstStyle>
                  <a:lvl1pPr defTabSz="739775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defTabSz="739775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defTabSz="739775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defTabSz="739775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defTabSz="739775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7397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7397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7397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7397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</a:pPr>
                  <a:r>
                    <a:rPr lang="pt-BR" altLang="pt-BR" sz="2200" b="1">
                      <a:solidFill>
                        <a:srgbClr val="003366"/>
                      </a:solidFill>
                      <a:latin typeface="Arial" panose="020B0604020202020204" pitchFamily="34" charset="0"/>
                    </a:rPr>
                    <a:t>Tecnologia</a:t>
                  </a:r>
                </a:p>
              </p:txBody>
            </p:sp>
            <p:sp>
              <p:nvSpPr>
                <p:cNvPr id="20492" name="Rectangle 10">
                  <a:extLst>
                    <a:ext uri="{FF2B5EF4-FFF2-40B4-BE49-F238E27FC236}">
                      <a16:creationId xmlns:a16="http://schemas.microsoft.com/office/drawing/2014/main" id="{7A0EC60A-B1D3-49A7-AC21-26A89C545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8" y="1099"/>
                  <a:ext cx="1764" cy="709"/>
                </a:xfrm>
                <a:prstGeom prst="rect">
                  <a:avLst/>
                </a:prstGeom>
                <a:gradFill rotWithShape="0">
                  <a:gsLst>
                    <a:gs pos="0">
                      <a:srgbClr val="ABC7FE"/>
                    </a:gs>
                    <a:gs pos="100000">
                      <a:srgbClr val="A2C1FE"/>
                    </a:gs>
                  </a:gsLst>
                  <a:lin ang="5400000" scaled="1"/>
                </a:gra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82550" tIns="41275" rIns="82550" bIns="41275" anchor="ctr"/>
                <a:lstStyle>
                  <a:lvl1pPr defTabSz="739775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defTabSz="739775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defTabSz="739775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defTabSz="739775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defTabSz="739775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7397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7397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7397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7397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</a:pPr>
                  <a:r>
                    <a:rPr lang="pt-BR" altLang="pt-BR" sz="2200" b="1">
                      <a:solidFill>
                        <a:srgbClr val="003366"/>
                      </a:solidFill>
                      <a:latin typeface="Arial" panose="020B0604020202020204" pitchFamily="34" charset="0"/>
                    </a:rPr>
                    <a:t>Excelência</a:t>
                  </a:r>
                  <a:endParaRPr lang="en-US" altLang="pt-BR" sz="2200" b="1">
                    <a:solidFill>
                      <a:srgbClr val="003366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493" name="Rectangle 11">
                  <a:extLst>
                    <a:ext uri="{FF2B5EF4-FFF2-40B4-BE49-F238E27FC236}">
                      <a16:creationId xmlns:a16="http://schemas.microsoft.com/office/drawing/2014/main" id="{09AFC0A1-42E8-4953-86FF-5475E409E6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8" y="2874"/>
                  <a:ext cx="1770" cy="708"/>
                </a:xfrm>
                <a:prstGeom prst="rect">
                  <a:avLst/>
                </a:prstGeom>
                <a:gradFill rotWithShape="0">
                  <a:gsLst>
                    <a:gs pos="0">
                      <a:srgbClr val="ABFFAC"/>
                    </a:gs>
                    <a:gs pos="100000">
                      <a:srgbClr val="A2FFA3"/>
                    </a:gs>
                  </a:gsLst>
                  <a:lin ang="5400000" scaled="1"/>
                </a:gra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82550" tIns="41275" rIns="82550" bIns="41275" anchor="ctr"/>
                <a:lstStyle>
                  <a:lvl1pPr defTabSz="739775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defTabSz="739775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defTabSz="739775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defTabSz="739775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defTabSz="739775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7397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7397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7397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7397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</a:pPr>
                  <a:r>
                    <a:rPr lang="pt-BR" altLang="pt-BR" sz="2200" b="1">
                      <a:solidFill>
                        <a:srgbClr val="003366"/>
                      </a:solidFill>
                      <a:latin typeface="Arial" panose="020B0604020202020204" pitchFamily="34" charset="0"/>
                    </a:rPr>
                    <a:t>Baseada na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pt-BR" altLang="pt-BR" sz="2200" b="1">
                      <a:solidFill>
                        <a:srgbClr val="003366"/>
                      </a:solidFill>
                      <a:latin typeface="Arial" panose="020B0604020202020204" pitchFamily="34" charset="0"/>
                    </a:rPr>
                    <a:t>Confiança</a:t>
                  </a:r>
                </a:p>
              </p:txBody>
            </p:sp>
            <p:grpSp>
              <p:nvGrpSpPr>
                <p:cNvPr id="20494" name="Group 12">
                  <a:extLst>
                    <a:ext uri="{FF2B5EF4-FFF2-40B4-BE49-F238E27FC236}">
                      <a16:creationId xmlns:a16="http://schemas.microsoft.com/office/drawing/2014/main" id="{8ABE17CF-63E7-4700-A707-DA21593977F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4" y="1103"/>
                  <a:ext cx="2474" cy="1243"/>
                  <a:chOff x="2884" y="933"/>
                  <a:chExt cx="2474" cy="1316"/>
                </a:xfrm>
              </p:grpSpPr>
              <p:sp>
                <p:nvSpPr>
                  <p:cNvPr id="20500" name="Freeform 13">
                    <a:extLst>
                      <a:ext uri="{FF2B5EF4-FFF2-40B4-BE49-F238E27FC236}">
                        <a16:creationId xmlns:a16="http://schemas.microsoft.com/office/drawing/2014/main" id="{66194BA9-1A76-4EDB-ACB6-29312359D8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4" y="933"/>
                    <a:ext cx="708" cy="1316"/>
                  </a:xfrm>
                  <a:custGeom>
                    <a:avLst/>
                    <a:gdLst>
                      <a:gd name="T0" fmla="*/ 707 w 708"/>
                      <a:gd name="T1" fmla="*/ 0 h 1316"/>
                      <a:gd name="T2" fmla="*/ 0 w 708"/>
                      <a:gd name="T3" fmla="*/ 1315 h 1316"/>
                      <a:gd name="T4" fmla="*/ 707 w 708"/>
                      <a:gd name="T5" fmla="*/ 750 h 1316"/>
                      <a:gd name="T6" fmla="*/ 707 w 708"/>
                      <a:gd name="T7" fmla="*/ 0 h 13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708"/>
                      <a:gd name="T13" fmla="*/ 0 h 1316"/>
                      <a:gd name="T14" fmla="*/ 708 w 708"/>
                      <a:gd name="T15" fmla="*/ 1316 h 131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708" h="1316">
                        <a:moveTo>
                          <a:pt x="707" y="0"/>
                        </a:moveTo>
                        <a:lnTo>
                          <a:pt x="0" y="1315"/>
                        </a:lnTo>
                        <a:lnTo>
                          <a:pt x="707" y="750"/>
                        </a:lnTo>
                        <a:lnTo>
                          <a:pt x="707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F19C1A"/>
                      </a:gs>
                      <a:gs pos="100000">
                        <a:srgbClr val="EF9100"/>
                      </a:gs>
                    </a:gsLst>
                    <a:lin ang="540000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501" name="Freeform 14">
                    <a:extLst>
                      <a:ext uri="{FF2B5EF4-FFF2-40B4-BE49-F238E27FC236}">
                        <a16:creationId xmlns:a16="http://schemas.microsoft.com/office/drawing/2014/main" id="{339E8CDD-1DBF-45FE-B6B2-25B58C00A3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4" y="1684"/>
                    <a:ext cx="2474" cy="565"/>
                  </a:xfrm>
                  <a:custGeom>
                    <a:avLst/>
                    <a:gdLst>
                      <a:gd name="T0" fmla="*/ 2473 w 2474"/>
                      <a:gd name="T1" fmla="*/ 0 h 565"/>
                      <a:gd name="T2" fmla="*/ 707 w 2474"/>
                      <a:gd name="T3" fmla="*/ 0 h 565"/>
                      <a:gd name="T4" fmla="*/ 0 w 2474"/>
                      <a:gd name="T5" fmla="*/ 564 h 565"/>
                      <a:gd name="T6" fmla="*/ 2473 w 2474"/>
                      <a:gd name="T7" fmla="*/ 0 h 56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474"/>
                      <a:gd name="T13" fmla="*/ 0 h 565"/>
                      <a:gd name="T14" fmla="*/ 2474 w 2474"/>
                      <a:gd name="T15" fmla="*/ 565 h 565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474" h="565">
                        <a:moveTo>
                          <a:pt x="2473" y="0"/>
                        </a:moveTo>
                        <a:lnTo>
                          <a:pt x="707" y="0"/>
                        </a:lnTo>
                        <a:lnTo>
                          <a:pt x="0" y="564"/>
                        </a:lnTo>
                        <a:lnTo>
                          <a:pt x="2473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F19C1A"/>
                      </a:gs>
                      <a:gs pos="100000">
                        <a:srgbClr val="EF9100"/>
                      </a:gs>
                    </a:gsLst>
                    <a:lin ang="540000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20495" name="Group 15">
                  <a:extLst>
                    <a:ext uri="{FF2B5EF4-FFF2-40B4-BE49-F238E27FC236}">
                      <a16:creationId xmlns:a16="http://schemas.microsoft.com/office/drawing/2014/main" id="{D20CF651-156E-46A2-9E0B-EADA176B3E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9" y="2345"/>
                  <a:ext cx="4949" cy="1243"/>
                  <a:chOff x="409" y="2248"/>
                  <a:chExt cx="4949" cy="1315"/>
                </a:xfrm>
              </p:grpSpPr>
              <p:sp>
                <p:nvSpPr>
                  <p:cNvPr id="20496" name="Freeform 16">
                    <a:extLst>
                      <a:ext uri="{FF2B5EF4-FFF2-40B4-BE49-F238E27FC236}">
                        <a16:creationId xmlns:a16="http://schemas.microsoft.com/office/drawing/2014/main" id="{293E7C8B-D929-4C59-948B-DE93FBC873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9" y="2248"/>
                    <a:ext cx="2476" cy="564"/>
                  </a:xfrm>
                  <a:custGeom>
                    <a:avLst/>
                    <a:gdLst>
                      <a:gd name="T0" fmla="*/ 0 w 2476"/>
                      <a:gd name="T1" fmla="*/ 563 h 564"/>
                      <a:gd name="T2" fmla="*/ 2475 w 2476"/>
                      <a:gd name="T3" fmla="*/ 0 h 564"/>
                      <a:gd name="T4" fmla="*/ 1769 w 2476"/>
                      <a:gd name="T5" fmla="*/ 563 h 564"/>
                      <a:gd name="T6" fmla="*/ 0 w 2476"/>
                      <a:gd name="T7" fmla="*/ 563 h 56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476"/>
                      <a:gd name="T13" fmla="*/ 0 h 564"/>
                      <a:gd name="T14" fmla="*/ 2476 w 2476"/>
                      <a:gd name="T15" fmla="*/ 564 h 56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476" h="564">
                        <a:moveTo>
                          <a:pt x="0" y="563"/>
                        </a:moveTo>
                        <a:lnTo>
                          <a:pt x="2475" y="0"/>
                        </a:lnTo>
                        <a:lnTo>
                          <a:pt x="1769" y="563"/>
                        </a:lnTo>
                        <a:lnTo>
                          <a:pt x="0" y="563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EF9100"/>
                      </a:gs>
                      <a:gs pos="100000">
                        <a:srgbClr val="F19C1A"/>
                      </a:gs>
                    </a:gsLst>
                    <a:lin ang="540000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497" name="Freeform 17">
                    <a:extLst>
                      <a:ext uri="{FF2B5EF4-FFF2-40B4-BE49-F238E27FC236}">
                        <a16:creationId xmlns:a16="http://schemas.microsoft.com/office/drawing/2014/main" id="{F6D4878D-5179-4F09-A80A-3E87192410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79" y="2248"/>
                    <a:ext cx="706" cy="1315"/>
                  </a:xfrm>
                  <a:custGeom>
                    <a:avLst/>
                    <a:gdLst>
                      <a:gd name="T0" fmla="*/ 0 w 706"/>
                      <a:gd name="T1" fmla="*/ 1314 h 1315"/>
                      <a:gd name="T2" fmla="*/ 0 w 706"/>
                      <a:gd name="T3" fmla="*/ 563 h 1315"/>
                      <a:gd name="T4" fmla="*/ 705 w 706"/>
                      <a:gd name="T5" fmla="*/ 0 h 1315"/>
                      <a:gd name="T6" fmla="*/ 0 w 706"/>
                      <a:gd name="T7" fmla="*/ 1314 h 13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706"/>
                      <a:gd name="T13" fmla="*/ 0 h 1315"/>
                      <a:gd name="T14" fmla="*/ 706 w 706"/>
                      <a:gd name="T15" fmla="*/ 1315 h 1315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706" h="1315">
                        <a:moveTo>
                          <a:pt x="0" y="1314"/>
                        </a:moveTo>
                        <a:lnTo>
                          <a:pt x="0" y="563"/>
                        </a:lnTo>
                        <a:lnTo>
                          <a:pt x="705" y="0"/>
                        </a:lnTo>
                        <a:lnTo>
                          <a:pt x="0" y="1314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EF9100"/>
                      </a:gs>
                      <a:gs pos="100000">
                        <a:srgbClr val="F19C1A"/>
                      </a:gs>
                    </a:gsLst>
                    <a:lin ang="540000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498" name="Freeform 18">
                    <a:extLst>
                      <a:ext uri="{FF2B5EF4-FFF2-40B4-BE49-F238E27FC236}">
                        <a16:creationId xmlns:a16="http://schemas.microsoft.com/office/drawing/2014/main" id="{5146BE43-5F89-4FA1-A941-D3EB1CBD0E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4" y="2248"/>
                    <a:ext cx="2474" cy="564"/>
                  </a:xfrm>
                  <a:custGeom>
                    <a:avLst/>
                    <a:gdLst>
                      <a:gd name="T0" fmla="*/ 2473 w 2474"/>
                      <a:gd name="T1" fmla="*/ 563 h 564"/>
                      <a:gd name="T2" fmla="*/ 0 w 2474"/>
                      <a:gd name="T3" fmla="*/ 0 h 564"/>
                      <a:gd name="T4" fmla="*/ 707 w 2474"/>
                      <a:gd name="T5" fmla="*/ 563 h 564"/>
                      <a:gd name="T6" fmla="*/ 2473 w 2474"/>
                      <a:gd name="T7" fmla="*/ 563 h 56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474"/>
                      <a:gd name="T13" fmla="*/ 0 h 564"/>
                      <a:gd name="T14" fmla="*/ 2474 w 2474"/>
                      <a:gd name="T15" fmla="*/ 564 h 56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474" h="564">
                        <a:moveTo>
                          <a:pt x="2473" y="563"/>
                        </a:moveTo>
                        <a:lnTo>
                          <a:pt x="0" y="0"/>
                        </a:lnTo>
                        <a:lnTo>
                          <a:pt x="707" y="563"/>
                        </a:lnTo>
                        <a:lnTo>
                          <a:pt x="2473" y="563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EF9100"/>
                      </a:gs>
                      <a:gs pos="100000">
                        <a:srgbClr val="F19C1A"/>
                      </a:gs>
                    </a:gsLst>
                    <a:lin ang="540000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499" name="Freeform 19">
                    <a:extLst>
                      <a:ext uri="{FF2B5EF4-FFF2-40B4-BE49-F238E27FC236}">
                        <a16:creationId xmlns:a16="http://schemas.microsoft.com/office/drawing/2014/main" id="{410DD371-108E-469E-955D-936F4AB728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4" y="2248"/>
                    <a:ext cx="708" cy="1315"/>
                  </a:xfrm>
                  <a:custGeom>
                    <a:avLst/>
                    <a:gdLst>
                      <a:gd name="T0" fmla="*/ 707 w 708"/>
                      <a:gd name="T1" fmla="*/ 1314 h 1315"/>
                      <a:gd name="T2" fmla="*/ 707 w 708"/>
                      <a:gd name="T3" fmla="*/ 563 h 1315"/>
                      <a:gd name="T4" fmla="*/ 0 w 708"/>
                      <a:gd name="T5" fmla="*/ 0 h 1315"/>
                      <a:gd name="T6" fmla="*/ 707 w 708"/>
                      <a:gd name="T7" fmla="*/ 1314 h 13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708"/>
                      <a:gd name="T13" fmla="*/ 0 h 1315"/>
                      <a:gd name="T14" fmla="*/ 708 w 708"/>
                      <a:gd name="T15" fmla="*/ 1315 h 1315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708" h="1315">
                        <a:moveTo>
                          <a:pt x="707" y="1314"/>
                        </a:moveTo>
                        <a:lnTo>
                          <a:pt x="707" y="563"/>
                        </a:lnTo>
                        <a:lnTo>
                          <a:pt x="0" y="0"/>
                        </a:lnTo>
                        <a:lnTo>
                          <a:pt x="707" y="1314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EF9100"/>
                      </a:gs>
                      <a:gs pos="100000">
                        <a:srgbClr val="F19C1A"/>
                      </a:gs>
                    </a:gsLst>
                    <a:lin ang="540000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</p:grpSp>
        </p:grpSp>
        <p:sp>
          <p:nvSpPr>
            <p:cNvPr id="20486" name="Rectangle 20">
              <a:extLst>
                <a:ext uri="{FF2B5EF4-FFF2-40B4-BE49-F238E27FC236}">
                  <a16:creationId xmlns:a16="http://schemas.microsoft.com/office/drawing/2014/main" id="{5E4A4539-B34A-4DC0-B5A5-6C46C8341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" y="712"/>
              <a:ext cx="1765" cy="707"/>
            </a:xfrm>
            <a:prstGeom prst="rect">
              <a:avLst/>
            </a:prstGeom>
            <a:gradFill rotWithShape="0">
              <a:gsLst>
                <a:gs pos="0">
                  <a:srgbClr val="FDADBD"/>
                </a:gs>
                <a:gs pos="100000">
                  <a:srgbClr val="FDA4B5"/>
                </a:gs>
              </a:gsLst>
              <a:lin ang="540000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82550" tIns="41275" rIns="82550" bIns="41275" anchor="ctr"/>
            <a:lstStyle>
              <a:lvl1pPr defTabSz="739775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39775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39775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39775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39775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39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39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39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39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pt-BR" altLang="pt-BR" sz="2200" b="1">
                  <a:solidFill>
                    <a:srgbClr val="003366"/>
                  </a:solidFill>
                  <a:latin typeface="Arial" panose="020B0604020202020204" pitchFamily="34" charset="0"/>
                </a:rPr>
                <a:t>Adaptabilidade</a:t>
              </a:r>
            </a:p>
          </p:txBody>
        </p:sp>
        <p:sp>
          <p:nvSpPr>
            <p:cNvPr id="20487" name="Rectangle 21">
              <a:extLst>
                <a:ext uri="{FF2B5EF4-FFF2-40B4-BE49-F238E27FC236}">
                  <a16:creationId xmlns:a16="http://schemas.microsoft.com/office/drawing/2014/main" id="{CE4DDE4C-D607-4CF5-84B5-15304D015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327"/>
              <a:ext cx="1729" cy="701"/>
            </a:xfrm>
            <a:prstGeom prst="rect">
              <a:avLst/>
            </a:prstGeom>
            <a:gradFill rotWithShape="0">
              <a:gsLst>
                <a:gs pos="0">
                  <a:srgbClr val="DEDEDE"/>
                </a:gs>
                <a:gs pos="100000">
                  <a:srgbClr val="DADADA"/>
                </a:gs>
              </a:gsLst>
              <a:lin ang="540000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82550" tIns="41275" rIns="82550" bIns="41275" anchor="ctr"/>
            <a:lstStyle>
              <a:lvl1pPr defTabSz="739775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39775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39775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39775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39775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39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39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39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39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pt-BR" altLang="pt-BR" sz="2200" b="1">
                  <a:solidFill>
                    <a:srgbClr val="003366"/>
                  </a:solidFill>
                  <a:latin typeface="Arial" panose="020B0604020202020204" pitchFamily="34" charset="0"/>
                </a:rPr>
                <a:t>Oportunismo</a:t>
              </a:r>
            </a:p>
          </p:txBody>
        </p:sp>
        <p:sp>
          <p:nvSpPr>
            <p:cNvPr id="20488" name="AutoShape 22">
              <a:extLst>
                <a:ext uri="{FF2B5EF4-FFF2-40B4-BE49-F238E27FC236}">
                  <a16:creationId xmlns:a16="http://schemas.microsoft.com/office/drawing/2014/main" id="{BBFAFDDF-6752-4786-9651-F57603326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" y="1577"/>
              <a:ext cx="1700" cy="1371"/>
            </a:xfrm>
            <a:prstGeom prst="star16">
              <a:avLst>
                <a:gd name="adj" fmla="val 37500"/>
              </a:avLst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550" tIns="41275" rIns="82550" bIns="41275" anchor="ctr"/>
            <a:lstStyle>
              <a:lvl1pPr defTabSz="739775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39775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39775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39775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39775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39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39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39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39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pt-BR" altLang="pt-BR" sz="2200" b="1">
                  <a:solidFill>
                    <a:srgbClr val="003366"/>
                  </a:solidFill>
                  <a:latin typeface="Arial" panose="020B0604020202020204" pitchFamily="34" charset="0"/>
                </a:rPr>
                <a:t>Seis</a:t>
              </a:r>
            </a:p>
            <a:p>
              <a:pPr algn="ctr">
                <a:lnSpc>
                  <a:spcPct val="90000"/>
                </a:lnSpc>
              </a:pPr>
              <a:r>
                <a:rPr lang="pt-BR" altLang="pt-BR" sz="2200" b="1">
                  <a:solidFill>
                    <a:srgbClr val="003366"/>
                  </a:solidFill>
                  <a:latin typeface="Arial" panose="020B0604020202020204" pitchFamily="34" charset="0"/>
                </a:rPr>
                <a:t>Características</a:t>
              </a:r>
            </a:p>
            <a:p>
              <a:pPr algn="ctr">
                <a:lnSpc>
                  <a:spcPct val="90000"/>
                </a:lnSpc>
              </a:pPr>
              <a:r>
                <a:rPr lang="pt-BR" altLang="pt-BR" sz="2200" b="1">
                  <a:solidFill>
                    <a:srgbClr val="003366"/>
                  </a:solidFill>
                  <a:latin typeface="Arial" panose="020B0604020202020204" pitchFamily="34" charset="0"/>
                </a:rPr>
                <a:t>das Empresas</a:t>
              </a:r>
            </a:p>
            <a:p>
              <a:pPr algn="ctr">
                <a:lnSpc>
                  <a:spcPct val="90000"/>
                </a:lnSpc>
              </a:pPr>
              <a:r>
                <a:rPr lang="pt-BR" altLang="pt-BR" sz="2200" b="1">
                  <a:solidFill>
                    <a:srgbClr val="003366"/>
                  </a:solidFill>
                  <a:latin typeface="Arial" panose="020B0604020202020204" pitchFamily="34" charset="0"/>
                </a:rPr>
                <a:t>Virtuais</a:t>
              </a:r>
            </a:p>
          </p:txBody>
        </p:sp>
      </p:grpSp>
      <p:sp>
        <p:nvSpPr>
          <p:cNvPr id="56344" name="Text Box 24">
            <a:extLst>
              <a:ext uri="{FF2B5EF4-FFF2-40B4-BE49-F238E27FC236}">
                <a16:creationId xmlns:a16="http://schemas.microsoft.com/office/drawing/2014/main" id="{028448A8-C828-40FC-85F9-20DC2C4B3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800" y="127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13</a:t>
            </a:r>
            <a:endParaRPr lang="pt-BR">
              <a:latin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Text Box 2">
            <a:extLst>
              <a:ext uri="{FF2B5EF4-FFF2-40B4-BE49-F238E27FC236}">
                <a16:creationId xmlns:a16="http://schemas.microsoft.com/office/drawing/2014/main" id="{6D95685D-4776-4A9F-974F-48F2AE94A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013" y="715963"/>
            <a:ext cx="70627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altLang="pt-BR" sz="2200" b="1">
                <a:solidFill>
                  <a:srgbClr val="006699"/>
                </a:solidFill>
                <a:latin typeface="Tahoma" panose="020B0604030504040204" pitchFamily="34" charset="0"/>
              </a:rPr>
              <a:t>Sistemas de Gestão do Conhecimento</a:t>
            </a:r>
          </a:p>
        </p:txBody>
      </p:sp>
      <p:grpSp>
        <p:nvGrpSpPr>
          <p:cNvPr id="6152" name="Group 24">
            <a:extLst>
              <a:ext uri="{FF2B5EF4-FFF2-40B4-BE49-F238E27FC236}">
                <a16:creationId xmlns:a16="http://schemas.microsoft.com/office/drawing/2014/main" id="{79700FA3-C6A5-438F-8F0A-B6B88B0F9E6F}"/>
              </a:ext>
            </a:extLst>
          </p:cNvPr>
          <p:cNvGrpSpPr>
            <a:grpSpLocks/>
          </p:cNvGrpSpPr>
          <p:nvPr/>
        </p:nvGrpSpPr>
        <p:grpSpPr bwMode="auto">
          <a:xfrm>
            <a:off x="0" y="1177925"/>
            <a:ext cx="8751888" cy="5343525"/>
            <a:chOff x="0" y="742"/>
            <a:chExt cx="5513" cy="3366"/>
          </a:xfrm>
        </p:grpSpPr>
        <p:sp>
          <p:nvSpPr>
            <p:cNvPr id="6154" name="AutoShape 4">
              <a:extLst>
                <a:ext uri="{FF2B5EF4-FFF2-40B4-BE49-F238E27FC236}">
                  <a16:creationId xmlns:a16="http://schemas.microsoft.com/office/drawing/2014/main" id="{AB853E9F-4EB4-4189-A5C3-CC61825D1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" y="742"/>
              <a:ext cx="1209" cy="550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pt-BR" altLang="pt-BR" sz="600" b="1">
                <a:solidFill>
                  <a:srgbClr val="003366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pt-BR" altLang="pt-BR" sz="2000" b="1">
                  <a:solidFill>
                    <a:srgbClr val="003366"/>
                  </a:solidFill>
                  <a:latin typeface="Arial" panose="020B0604020202020204" pitchFamily="34" charset="0"/>
                </a:rPr>
                <a:t>Conhecimento</a:t>
              </a:r>
            </a:p>
            <a:p>
              <a:pPr algn="ctr"/>
              <a:r>
                <a:rPr lang="pt-BR" altLang="pt-BR" sz="2000" b="1">
                  <a:solidFill>
                    <a:srgbClr val="003366"/>
                  </a:solidFill>
                  <a:latin typeface="Arial" panose="020B0604020202020204" pitchFamily="34" charset="0"/>
                </a:rPr>
                <a:t>da solução</a:t>
              </a:r>
              <a:endParaRPr lang="en-US" altLang="pt-BR" sz="2000" b="1">
                <a:solidFill>
                  <a:srgbClr val="003366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6146" name="Object 5">
              <a:extLst>
                <a:ext uri="{FF2B5EF4-FFF2-40B4-BE49-F238E27FC236}">
                  <a16:creationId xmlns:a16="http://schemas.microsoft.com/office/drawing/2014/main" id="{D776264A-FE72-4B93-8106-BCC3B08CB3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32" y="885"/>
            <a:ext cx="1339" cy="10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9" name="Clip" r:id="rId3" imgW="1259640" imgH="1137240" progId="MS_ClipArt_Gallery.5">
                    <p:embed/>
                  </p:oleObj>
                </mc:Choice>
                <mc:Fallback>
                  <p:oleObj name="Clip" r:id="rId3" imgW="1259640" imgH="1137240" progId="MS_ClipArt_Gallery.5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2" y="885"/>
                          <a:ext cx="1339" cy="10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7" name="Object 6">
              <a:extLst>
                <a:ext uri="{FF2B5EF4-FFF2-40B4-BE49-F238E27FC236}">
                  <a16:creationId xmlns:a16="http://schemas.microsoft.com/office/drawing/2014/main" id="{47F337B5-6268-471D-831C-75BB5C9D62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4" y="1606"/>
            <a:ext cx="1339" cy="10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0" name="Clip" r:id="rId5" imgW="1259640" imgH="1137240" progId="MS_ClipArt_Gallery.5">
                    <p:embed/>
                  </p:oleObj>
                </mc:Choice>
                <mc:Fallback>
                  <p:oleObj name="Clip" r:id="rId5" imgW="1259640" imgH="1137240" progId="MS_ClipArt_Gallery.5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4" y="1606"/>
                          <a:ext cx="1339" cy="10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8" name="Object 7">
              <a:extLst>
                <a:ext uri="{FF2B5EF4-FFF2-40B4-BE49-F238E27FC236}">
                  <a16:creationId xmlns:a16="http://schemas.microsoft.com/office/drawing/2014/main" id="{DBBC413A-3827-45F8-A2F4-475A7BBF2B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62" y="2995"/>
            <a:ext cx="1529" cy="10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1" name="Clip" r:id="rId6" imgW="1259640" imgH="1137240" progId="MS_ClipArt_Gallery.5">
                    <p:embed/>
                  </p:oleObj>
                </mc:Choice>
                <mc:Fallback>
                  <p:oleObj name="Clip" r:id="rId6" imgW="1259640" imgH="1137240" progId="MS_ClipArt_Gallery.5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2" y="2995"/>
                          <a:ext cx="1529" cy="10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9" name="Object 8">
              <a:extLst>
                <a:ext uri="{FF2B5EF4-FFF2-40B4-BE49-F238E27FC236}">
                  <a16:creationId xmlns:a16="http://schemas.microsoft.com/office/drawing/2014/main" id="{87140F00-F9F1-44A8-A1EB-3B5B47D678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79" y="2912"/>
            <a:ext cx="1500" cy="1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2" name="Clip" r:id="rId7" imgW="1259640" imgH="1137240" progId="MS_ClipArt_Gallery.5">
                    <p:embed/>
                  </p:oleObj>
                </mc:Choice>
                <mc:Fallback>
                  <p:oleObj name="Clip" r:id="rId7" imgW="1259640" imgH="1137240" progId="MS_ClipArt_Gallery.5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9" y="2912"/>
                          <a:ext cx="1500" cy="1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0" name="Object 9">
              <a:extLst>
                <a:ext uri="{FF2B5EF4-FFF2-40B4-BE49-F238E27FC236}">
                  <a16:creationId xmlns:a16="http://schemas.microsoft.com/office/drawing/2014/main" id="{330ADF73-0D55-4057-A573-7D8AA380D1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1666"/>
            <a:ext cx="1723" cy="1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3" name="Clip" r:id="rId8" imgW="1259640" imgH="1137240" progId="MS_ClipArt_Gallery.5">
                    <p:embed/>
                  </p:oleObj>
                </mc:Choice>
                <mc:Fallback>
                  <p:oleObj name="Clip" r:id="rId8" imgW="1259640" imgH="1137240" progId="MS_ClipArt_Gallery.5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666"/>
                          <a:ext cx="1723" cy="1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5" name="Text Box 10">
              <a:extLst>
                <a:ext uri="{FF2B5EF4-FFF2-40B4-BE49-F238E27FC236}">
                  <a16:creationId xmlns:a16="http://schemas.microsoft.com/office/drawing/2014/main" id="{F17132DB-7FC8-4B06-9A5A-042FC6ED3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" y="1744"/>
              <a:ext cx="1190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Engenheiros</a:t>
              </a:r>
            </a:p>
            <a:p>
              <a:pPr algn="ctr"/>
              <a:r>
                <a:rPr lang="pt-BR" altLang="pt-BR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de Desenvolvi-</a:t>
              </a:r>
            </a:p>
            <a:p>
              <a:pPr algn="ctr"/>
              <a:r>
                <a:rPr lang="pt-BR" altLang="pt-BR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mento</a:t>
              </a:r>
              <a:endParaRPr lang="pt-BR" altLang="pt-BR" sz="20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56" name="Text Box 11">
              <a:extLst>
                <a:ext uri="{FF2B5EF4-FFF2-40B4-BE49-F238E27FC236}">
                  <a16:creationId xmlns:a16="http://schemas.microsoft.com/office/drawing/2014/main" id="{912C5B66-E3D1-495A-8CFA-9196F2E62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1" y="927"/>
              <a:ext cx="699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Pessoal</a:t>
              </a:r>
            </a:p>
            <a:p>
              <a:pPr algn="ctr"/>
              <a:r>
                <a:rPr lang="pt-BR" altLang="pt-BR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de Apoio </a:t>
              </a:r>
            </a:p>
            <a:p>
              <a:pPr algn="ctr"/>
              <a:r>
                <a:rPr lang="pt-BR" altLang="pt-BR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Técnico</a:t>
              </a:r>
            </a:p>
          </p:txBody>
        </p:sp>
        <p:sp>
          <p:nvSpPr>
            <p:cNvPr id="6157" name="Text Box 12">
              <a:extLst>
                <a:ext uri="{FF2B5EF4-FFF2-40B4-BE49-F238E27FC236}">
                  <a16:creationId xmlns:a16="http://schemas.microsoft.com/office/drawing/2014/main" id="{5A596154-7FCC-48B1-8B78-FE352E823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7" y="3044"/>
              <a:ext cx="905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Gerentes </a:t>
              </a:r>
            </a:p>
            <a:p>
              <a:pPr algn="ctr"/>
              <a:r>
                <a:rPr lang="pt-BR" altLang="pt-BR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de Produto</a:t>
              </a:r>
            </a:p>
            <a:p>
              <a:pPr algn="ctr"/>
              <a:endParaRPr lang="pt-BR" altLang="pt-BR" sz="18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58" name="Text Box 13">
              <a:extLst>
                <a:ext uri="{FF2B5EF4-FFF2-40B4-BE49-F238E27FC236}">
                  <a16:creationId xmlns:a16="http://schemas.microsoft.com/office/drawing/2014/main" id="{E9BF5208-8D73-4296-A686-1411A92B4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1" y="3106"/>
              <a:ext cx="99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Outros Vendedores</a:t>
              </a:r>
              <a:endParaRPr lang="en-US" altLang="pt-BR" sz="14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59" name="Text Box 14">
              <a:extLst>
                <a:ext uri="{FF2B5EF4-FFF2-40B4-BE49-F238E27FC236}">
                  <a16:creationId xmlns:a16="http://schemas.microsoft.com/office/drawing/2014/main" id="{C197E632-FC45-46D2-BCAF-A7CEF0C09E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7" y="1790"/>
              <a:ext cx="8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Clientes</a:t>
              </a:r>
            </a:p>
          </p:txBody>
        </p:sp>
        <p:sp>
          <p:nvSpPr>
            <p:cNvPr id="6160" name="AutoShape 15">
              <a:extLst>
                <a:ext uri="{FF2B5EF4-FFF2-40B4-BE49-F238E27FC236}">
                  <a16:creationId xmlns:a16="http://schemas.microsoft.com/office/drawing/2014/main" id="{C58C7B4E-46F3-469D-A6BE-231ED009D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5" y="2067"/>
              <a:ext cx="1200" cy="970"/>
            </a:xfrm>
            <a:prstGeom prst="cloudCallout">
              <a:avLst>
                <a:gd name="adj1" fmla="val -11583"/>
                <a:gd name="adj2" fmla="val 30861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pt-BR" altLang="pt-BR" sz="2000" b="1">
                <a:latin typeface="Comic Sans MS" panose="030F0702030302020204" pitchFamily="66" charset="0"/>
              </a:endParaRPr>
            </a:p>
          </p:txBody>
        </p:sp>
        <p:sp>
          <p:nvSpPr>
            <p:cNvPr id="6161" name="Text Box 16">
              <a:extLst>
                <a:ext uri="{FF2B5EF4-FFF2-40B4-BE49-F238E27FC236}">
                  <a16:creationId xmlns:a16="http://schemas.microsoft.com/office/drawing/2014/main" id="{0FA8357B-D946-4A2F-BFF8-7BBE21DD8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5" y="2319"/>
              <a:ext cx="77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pt-BR" sz="2000" b="1">
                  <a:solidFill>
                    <a:srgbClr val="003366"/>
                  </a:solidFill>
                  <a:latin typeface="Comic Sans MS" panose="030F0702030302020204" pitchFamily="66" charset="0"/>
                </a:rPr>
                <a:t>A  </a:t>
              </a:r>
            </a:p>
            <a:p>
              <a:r>
                <a:rPr lang="en-US" altLang="pt-BR" sz="2000" b="1">
                  <a:solidFill>
                    <a:srgbClr val="003366"/>
                  </a:solidFill>
                  <a:latin typeface="Comic Sans MS" panose="030F0702030302020204" pitchFamily="66" charset="0"/>
                </a:rPr>
                <a:t>Internet</a:t>
              </a:r>
            </a:p>
          </p:txBody>
        </p:sp>
        <p:sp>
          <p:nvSpPr>
            <p:cNvPr id="6162" name="Freeform 17">
              <a:extLst>
                <a:ext uri="{FF2B5EF4-FFF2-40B4-BE49-F238E27FC236}">
                  <a16:creationId xmlns:a16="http://schemas.microsoft.com/office/drawing/2014/main" id="{D49C9E6F-8276-4BF6-A9CC-32907DC17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9" y="3075"/>
              <a:ext cx="689" cy="382"/>
            </a:xfrm>
            <a:custGeom>
              <a:avLst/>
              <a:gdLst>
                <a:gd name="T0" fmla="*/ 689 w 689"/>
                <a:gd name="T1" fmla="*/ 393 h 393"/>
                <a:gd name="T2" fmla="*/ 564 w 689"/>
                <a:gd name="T3" fmla="*/ 76 h 393"/>
                <a:gd name="T4" fmla="*/ 93 w 689"/>
                <a:gd name="T5" fmla="*/ 192 h 393"/>
                <a:gd name="T6" fmla="*/ 7 w 689"/>
                <a:gd name="T7" fmla="*/ 0 h 3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9"/>
                <a:gd name="T13" fmla="*/ 0 h 393"/>
                <a:gd name="T14" fmla="*/ 689 w 689"/>
                <a:gd name="T15" fmla="*/ 393 h 3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9" h="393">
                  <a:moveTo>
                    <a:pt x="689" y="393"/>
                  </a:moveTo>
                  <a:cubicBezTo>
                    <a:pt x="676" y="251"/>
                    <a:pt x="663" y="110"/>
                    <a:pt x="564" y="76"/>
                  </a:cubicBezTo>
                  <a:cubicBezTo>
                    <a:pt x="465" y="42"/>
                    <a:pt x="186" y="205"/>
                    <a:pt x="93" y="192"/>
                  </a:cubicBezTo>
                  <a:cubicBezTo>
                    <a:pt x="0" y="179"/>
                    <a:pt x="23" y="33"/>
                    <a:pt x="7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63" name="Freeform 18">
              <a:extLst>
                <a:ext uri="{FF2B5EF4-FFF2-40B4-BE49-F238E27FC236}">
                  <a16:creationId xmlns:a16="http://schemas.microsoft.com/office/drawing/2014/main" id="{2A6E78E9-8FED-4A9F-BC99-BE7543C6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6" y="1785"/>
              <a:ext cx="692" cy="337"/>
            </a:xfrm>
            <a:custGeom>
              <a:avLst/>
              <a:gdLst>
                <a:gd name="T0" fmla="*/ 692 w 692"/>
                <a:gd name="T1" fmla="*/ 107 h 347"/>
                <a:gd name="T2" fmla="*/ 88 w 692"/>
                <a:gd name="T3" fmla="*/ 40 h 347"/>
                <a:gd name="T4" fmla="*/ 164 w 692"/>
                <a:gd name="T5" fmla="*/ 347 h 347"/>
                <a:gd name="T6" fmla="*/ 0 60000 65536"/>
                <a:gd name="T7" fmla="*/ 0 60000 65536"/>
                <a:gd name="T8" fmla="*/ 0 60000 65536"/>
                <a:gd name="T9" fmla="*/ 0 w 692"/>
                <a:gd name="T10" fmla="*/ 0 h 347"/>
                <a:gd name="T11" fmla="*/ 692 w 692"/>
                <a:gd name="T12" fmla="*/ 347 h 3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2" h="347">
                  <a:moveTo>
                    <a:pt x="692" y="107"/>
                  </a:moveTo>
                  <a:cubicBezTo>
                    <a:pt x="434" y="53"/>
                    <a:pt x="176" y="0"/>
                    <a:pt x="88" y="40"/>
                  </a:cubicBezTo>
                  <a:cubicBezTo>
                    <a:pt x="0" y="80"/>
                    <a:pt x="153" y="296"/>
                    <a:pt x="164" y="34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64" name="Freeform 19">
              <a:extLst>
                <a:ext uri="{FF2B5EF4-FFF2-40B4-BE49-F238E27FC236}">
                  <a16:creationId xmlns:a16="http://schemas.microsoft.com/office/drawing/2014/main" id="{FE180A96-9A02-43EC-8597-179B93C96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3" y="1237"/>
              <a:ext cx="585" cy="848"/>
            </a:xfrm>
            <a:custGeom>
              <a:avLst/>
              <a:gdLst>
                <a:gd name="T0" fmla="*/ 0 w 585"/>
                <a:gd name="T1" fmla="*/ 873 h 873"/>
                <a:gd name="T2" fmla="*/ 403 w 585"/>
                <a:gd name="T3" fmla="*/ 38 h 873"/>
                <a:gd name="T4" fmla="*/ 585 w 585"/>
                <a:gd name="T5" fmla="*/ 643 h 873"/>
                <a:gd name="T6" fmla="*/ 0 60000 65536"/>
                <a:gd name="T7" fmla="*/ 0 60000 65536"/>
                <a:gd name="T8" fmla="*/ 0 60000 65536"/>
                <a:gd name="T9" fmla="*/ 0 w 585"/>
                <a:gd name="T10" fmla="*/ 0 h 873"/>
                <a:gd name="T11" fmla="*/ 585 w 585"/>
                <a:gd name="T12" fmla="*/ 873 h 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5" h="873">
                  <a:moveTo>
                    <a:pt x="0" y="873"/>
                  </a:moveTo>
                  <a:cubicBezTo>
                    <a:pt x="153" y="474"/>
                    <a:pt x="306" y="76"/>
                    <a:pt x="403" y="38"/>
                  </a:cubicBezTo>
                  <a:cubicBezTo>
                    <a:pt x="500" y="0"/>
                    <a:pt x="556" y="537"/>
                    <a:pt x="585" y="64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65" name="Freeform 20">
              <a:extLst>
                <a:ext uri="{FF2B5EF4-FFF2-40B4-BE49-F238E27FC236}">
                  <a16:creationId xmlns:a16="http://schemas.microsoft.com/office/drawing/2014/main" id="{AEA06705-FE0E-4CED-814A-B32A5845D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1" y="795"/>
              <a:ext cx="1551" cy="2160"/>
            </a:xfrm>
            <a:custGeom>
              <a:avLst/>
              <a:gdLst>
                <a:gd name="T0" fmla="*/ 522 w 1536"/>
                <a:gd name="T1" fmla="*/ 252 h 2163"/>
                <a:gd name="T2" fmla="*/ 1472 w 1536"/>
                <a:gd name="T3" fmla="*/ 51 h 2163"/>
                <a:gd name="T4" fmla="*/ 906 w 1536"/>
                <a:gd name="T5" fmla="*/ 559 h 2163"/>
                <a:gd name="T6" fmla="*/ 1021 w 1536"/>
                <a:gd name="T7" fmla="*/ 1222 h 2163"/>
                <a:gd name="T8" fmla="*/ 196 w 1536"/>
                <a:gd name="T9" fmla="*/ 1337 h 2163"/>
                <a:gd name="T10" fmla="*/ 32 w 1536"/>
                <a:gd name="T11" fmla="*/ 2038 h 2163"/>
                <a:gd name="T12" fmla="*/ 4 w 1536"/>
                <a:gd name="T13" fmla="*/ 2086 h 2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6"/>
                <a:gd name="T22" fmla="*/ 0 h 2163"/>
                <a:gd name="T23" fmla="*/ 1536 w 1536"/>
                <a:gd name="T24" fmla="*/ 2163 h 21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6" h="2163">
                  <a:moveTo>
                    <a:pt x="522" y="252"/>
                  </a:moveTo>
                  <a:cubicBezTo>
                    <a:pt x="965" y="126"/>
                    <a:pt x="1408" y="0"/>
                    <a:pt x="1472" y="51"/>
                  </a:cubicBezTo>
                  <a:cubicBezTo>
                    <a:pt x="1536" y="102"/>
                    <a:pt x="981" y="364"/>
                    <a:pt x="906" y="559"/>
                  </a:cubicBezTo>
                  <a:cubicBezTo>
                    <a:pt x="831" y="754"/>
                    <a:pt x="1139" y="1092"/>
                    <a:pt x="1021" y="1222"/>
                  </a:cubicBezTo>
                  <a:cubicBezTo>
                    <a:pt x="903" y="1352"/>
                    <a:pt x="361" y="1201"/>
                    <a:pt x="196" y="1337"/>
                  </a:cubicBezTo>
                  <a:cubicBezTo>
                    <a:pt x="31" y="1473"/>
                    <a:pt x="64" y="1913"/>
                    <a:pt x="32" y="2038"/>
                  </a:cubicBezTo>
                  <a:cubicBezTo>
                    <a:pt x="0" y="2163"/>
                    <a:pt x="10" y="2078"/>
                    <a:pt x="4" y="2086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66" name="Arc 21">
              <a:extLst>
                <a:ext uri="{FF2B5EF4-FFF2-40B4-BE49-F238E27FC236}">
                  <a16:creationId xmlns:a16="http://schemas.microsoft.com/office/drawing/2014/main" id="{4EBA11F6-9038-4E4F-98A3-0AA03D7529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7" y="1087"/>
              <a:ext cx="898" cy="662"/>
            </a:xfrm>
            <a:custGeom>
              <a:avLst/>
              <a:gdLst>
                <a:gd name="T0" fmla="*/ 0 w 21265"/>
                <a:gd name="T1" fmla="*/ 0 h 21600"/>
                <a:gd name="T2" fmla="*/ 898 w 21265"/>
                <a:gd name="T3" fmla="*/ 546 h 21600"/>
                <a:gd name="T4" fmla="*/ 0 w 21265"/>
                <a:gd name="T5" fmla="*/ 662 h 21600"/>
                <a:gd name="T6" fmla="*/ 0 60000 65536"/>
                <a:gd name="T7" fmla="*/ 0 60000 65536"/>
                <a:gd name="T8" fmla="*/ 0 60000 65536"/>
                <a:gd name="T9" fmla="*/ 0 w 21265"/>
                <a:gd name="T10" fmla="*/ 0 h 21600"/>
                <a:gd name="T11" fmla="*/ 21265 w 2126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265" h="21600" fill="none" extrusionOk="0">
                  <a:moveTo>
                    <a:pt x="-1" y="0"/>
                  </a:moveTo>
                  <a:cubicBezTo>
                    <a:pt x="10466" y="0"/>
                    <a:pt x="19427" y="7504"/>
                    <a:pt x="21264" y="17809"/>
                  </a:cubicBezTo>
                </a:path>
                <a:path w="21265" h="21600" stroke="0" extrusionOk="0">
                  <a:moveTo>
                    <a:pt x="-1" y="0"/>
                  </a:moveTo>
                  <a:cubicBezTo>
                    <a:pt x="10466" y="0"/>
                    <a:pt x="19427" y="7504"/>
                    <a:pt x="21264" y="1780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67" name="Arc 22">
              <a:extLst>
                <a:ext uri="{FF2B5EF4-FFF2-40B4-BE49-F238E27FC236}">
                  <a16:creationId xmlns:a16="http://schemas.microsoft.com/office/drawing/2014/main" id="{E3C42AD3-09C3-4F8E-9B12-7862696D128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988" y="2851"/>
              <a:ext cx="825" cy="523"/>
            </a:xfrm>
            <a:custGeom>
              <a:avLst/>
              <a:gdLst>
                <a:gd name="T0" fmla="*/ 0 w 21600"/>
                <a:gd name="T1" fmla="*/ 0 h 21600"/>
                <a:gd name="T2" fmla="*/ 825 w 21600"/>
                <a:gd name="T3" fmla="*/ 523 h 21600"/>
                <a:gd name="T4" fmla="*/ 0 w 21600"/>
                <a:gd name="T5" fmla="*/ 52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68" name="Text Box 23">
              <a:extLst>
                <a:ext uri="{FF2B5EF4-FFF2-40B4-BE49-F238E27FC236}">
                  <a16:creationId xmlns:a16="http://schemas.microsoft.com/office/drawing/2014/main" id="{FD231F6F-565E-4C32-9249-7DF924361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6" y="2110"/>
              <a:ext cx="8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pt-BR" b="1">
                  <a:latin typeface="Arial" panose="020B0604020202020204" pitchFamily="34" charset="0"/>
                </a:rPr>
                <a:t>Intranet</a:t>
              </a:r>
            </a:p>
          </p:txBody>
        </p:sp>
      </p:grpSp>
      <p:sp>
        <p:nvSpPr>
          <p:cNvPr id="57369" name="Text Box 25">
            <a:extLst>
              <a:ext uri="{FF2B5EF4-FFF2-40B4-BE49-F238E27FC236}">
                <a16:creationId xmlns:a16="http://schemas.microsoft.com/office/drawing/2014/main" id="{93EF596D-C3D0-4342-A70E-6DC039F6D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800" y="127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14</a:t>
            </a:r>
            <a:endParaRPr lang="pt-BR">
              <a:latin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>
            <a:extLst>
              <a:ext uri="{FF2B5EF4-FFF2-40B4-BE49-F238E27FC236}">
                <a16:creationId xmlns:a16="http://schemas.microsoft.com/office/drawing/2014/main" id="{C8B1E065-9561-470D-A298-E582DA4F2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1589088"/>
            <a:ext cx="8880475" cy="452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Tx/>
              <a:buChar char="•"/>
            </a:pPr>
            <a:r>
              <a:rPr lang="pt-BR" altLang="pt-BR" sz="2800">
                <a:solidFill>
                  <a:srgbClr val="003366"/>
                </a:solidFill>
                <a:latin typeface="Tahoma" panose="020B0604030504040204" pitchFamily="34" charset="0"/>
              </a:rPr>
              <a:t>Os sistemas de informação podem desempenhar vários papéis estratégicos na empresa. </a:t>
            </a:r>
          </a:p>
          <a:p>
            <a:pPr algn="just" eaLnBrk="1" hangingPunct="1">
              <a:spcBef>
                <a:spcPct val="20000"/>
              </a:spcBef>
              <a:buFontTx/>
              <a:buChar char="•"/>
            </a:pPr>
            <a:r>
              <a:rPr lang="pt-BR" altLang="pt-BR" sz="2800">
                <a:solidFill>
                  <a:srgbClr val="003366"/>
                </a:solidFill>
                <a:latin typeface="Tahoma" panose="020B0604030504040204" pitchFamily="34" charset="0"/>
              </a:rPr>
              <a:t>A Internet, intranets, extranets, e outras tecnologias semelhantes podem ser usadas estrategicamente para o e-business e o e-commerce o que propicia uma vantagem competitiva.</a:t>
            </a:r>
          </a:p>
          <a:p>
            <a:pPr algn="just" eaLnBrk="1" hangingPunct="1">
              <a:spcBef>
                <a:spcPct val="20000"/>
              </a:spcBef>
              <a:buFontTx/>
              <a:buChar char="•"/>
            </a:pPr>
            <a:r>
              <a:rPr lang="pt-BR" altLang="pt-BR" sz="2800">
                <a:solidFill>
                  <a:srgbClr val="003366"/>
                </a:solidFill>
                <a:latin typeface="Tahoma" panose="020B0604030504040204" pitchFamily="34" charset="0"/>
              </a:rPr>
              <a:t>Um uso estratégico importante das tecnologias da Internet é a formação de um e-business que  desenvolve seu valor empresarial adotando como foco estratégico o valor para o cliente.</a:t>
            </a:r>
            <a:endParaRPr lang="en-US" altLang="pt-BR" sz="2800">
              <a:solidFill>
                <a:srgbClr val="003366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7170" name="Object 4">
            <a:extLst>
              <a:ext uri="{FF2B5EF4-FFF2-40B4-BE49-F238E27FC236}">
                <a16:creationId xmlns:a16="http://schemas.microsoft.com/office/drawing/2014/main" id="{A14DF470-6BCE-4F5B-A384-F048AB47D4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488" y="1676400"/>
          <a:ext cx="39211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Clip" r:id="rId3" imgW="2313000" imgH="2287800" progId="MS_ClipArt_Gallery.5">
                  <p:embed/>
                </p:oleObj>
              </mc:Choice>
              <mc:Fallback>
                <p:oleObj name="Clip" r:id="rId3" imgW="2313000" imgH="2287800" progId="MS_ClipArt_Gallery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501" t="10478" r="9265" b="9299"/>
                      <a:stretch>
                        <a:fillRect/>
                      </a:stretch>
                    </p:blipFill>
                    <p:spPr bwMode="auto">
                      <a:xfrm>
                        <a:off x="217488" y="1676400"/>
                        <a:ext cx="392112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>
            <a:extLst>
              <a:ext uri="{FF2B5EF4-FFF2-40B4-BE49-F238E27FC236}">
                <a16:creationId xmlns:a16="http://schemas.microsoft.com/office/drawing/2014/main" id="{2CE90BBF-20AA-4AEA-B146-B881A3F799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725" y="2614613"/>
          <a:ext cx="39211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Clip" r:id="rId5" imgW="2313000" imgH="2287800" progId="MS_ClipArt_Gallery.5">
                  <p:embed/>
                </p:oleObj>
              </mc:Choice>
              <mc:Fallback>
                <p:oleObj name="Clip" r:id="rId5" imgW="2313000" imgH="2287800" progId="MS_ClipArt_Gallery.5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501" t="10478" r="9265" b="9299"/>
                      <a:stretch>
                        <a:fillRect/>
                      </a:stretch>
                    </p:blipFill>
                    <p:spPr bwMode="auto">
                      <a:xfrm>
                        <a:off x="212725" y="2614613"/>
                        <a:ext cx="392113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5">
            <a:extLst>
              <a:ext uri="{FF2B5EF4-FFF2-40B4-BE49-F238E27FC236}">
                <a16:creationId xmlns:a16="http://schemas.microsoft.com/office/drawing/2014/main" id="{EC6557B0-AB1C-4521-AA8F-21A36EEB9E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013" y="4427538"/>
          <a:ext cx="39211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Clip" r:id="rId7" imgW="2313000" imgH="2287800" progId="MS_ClipArt_Gallery.5">
                  <p:embed/>
                </p:oleObj>
              </mc:Choice>
              <mc:Fallback>
                <p:oleObj name="Clip" r:id="rId7" imgW="2313000" imgH="2287800" progId="MS_ClipArt_Gallery.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501" t="10478" r="9265" b="9299"/>
                      <a:stretch>
                        <a:fillRect/>
                      </a:stretch>
                    </p:blipFill>
                    <p:spPr bwMode="auto">
                      <a:xfrm>
                        <a:off x="227013" y="4427538"/>
                        <a:ext cx="392112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2">
            <a:extLst>
              <a:ext uri="{FF2B5EF4-FFF2-40B4-BE49-F238E27FC236}">
                <a16:creationId xmlns:a16="http://schemas.microsoft.com/office/drawing/2014/main" id="{DD54FD28-3031-43FE-A689-50B7CAD10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013" y="715963"/>
            <a:ext cx="70627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altLang="pt-BR" sz="2200" b="1">
                <a:solidFill>
                  <a:srgbClr val="006699"/>
                </a:solidFill>
                <a:latin typeface="Tahoma" panose="020B0604030504040204" pitchFamily="34" charset="0"/>
              </a:rPr>
              <a:t>Resumo:</a:t>
            </a:r>
          </a:p>
        </p:txBody>
      </p:sp>
      <p:sp>
        <p:nvSpPr>
          <p:cNvPr id="58375" name="Text Box 7">
            <a:extLst>
              <a:ext uri="{FF2B5EF4-FFF2-40B4-BE49-F238E27FC236}">
                <a16:creationId xmlns:a16="http://schemas.microsoft.com/office/drawing/2014/main" id="{18872D6A-A42D-4CB0-90AE-B0EFCFFF1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800" y="127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15</a:t>
            </a:r>
            <a:endParaRPr lang="pt-BR">
              <a:latin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>
            <a:extLst>
              <a:ext uri="{FF2B5EF4-FFF2-40B4-BE49-F238E27FC236}">
                <a16:creationId xmlns:a16="http://schemas.microsoft.com/office/drawing/2014/main" id="{B3BE35D2-BADB-44B2-97AD-4FCB4757C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1736725"/>
            <a:ext cx="8610600" cy="430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Tx/>
              <a:buChar char="•"/>
            </a:pPr>
            <a:r>
              <a:rPr lang="pt-BR" altLang="pt-BR" sz="2800">
                <a:solidFill>
                  <a:srgbClr val="003366"/>
                </a:solidFill>
                <a:latin typeface="Tahoma" panose="020B0604030504040204" pitchFamily="34" charset="0"/>
              </a:rPr>
              <a:t>A TI é um ingrediente-chave na reengenharia das operações das empresas, por permitir  mudanças radicais nos processos de negócios  que melhoram dramaticamente sua eficiência e eficácia.</a:t>
            </a:r>
          </a:p>
          <a:p>
            <a:pPr algn="just" eaLnBrk="1" hangingPunct="1">
              <a:spcBef>
                <a:spcPct val="20000"/>
              </a:spcBef>
              <a:buFontTx/>
              <a:buChar char="•"/>
            </a:pPr>
            <a:r>
              <a:rPr lang="pt-BR" altLang="pt-BR" sz="2800">
                <a:solidFill>
                  <a:srgbClr val="003366"/>
                </a:solidFill>
                <a:latin typeface="Tahoma" panose="020B0604030504040204" pitchFamily="34" charset="0"/>
              </a:rPr>
              <a:t>A TI pode ser usada estrategicamente para melhorar a qualidade do desempenho do negócio.</a:t>
            </a:r>
          </a:p>
          <a:p>
            <a:pPr algn="just" eaLnBrk="1" hangingPunct="1">
              <a:spcBef>
                <a:spcPct val="20000"/>
              </a:spcBef>
              <a:buFontTx/>
              <a:buChar char="•"/>
            </a:pPr>
            <a:r>
              <a:rPr lang="pt-BR" altLang="pt-BR" sz="2800">
                <a:solidFill>
                  <a:srgbClr val="003366"/>
                </a:solidFill>
                <a:latin typeface="Tahoma" panose="020B0604030504040204" pitchFamily="34" charset="0"/>
              </a:rPr>
              <a:t>Uma empresa pode utilizar a TI para ajudá-la a  tornar-se uma empresa ágil que possa reagir rapidamente às alterações de seu ambiente</a:t>
            </a:r>
            <a:r>
              <a:rPr lang="en-US" altLang="pt-BR" sz="2800">
                <a:solidFill>
                  <a:srgbClr val="003366"/>
                </a:solidFill>
                <a:latin typeface="Tahoma" panose="020B0604030504040204" pitchFamily="34" charset="0"/>
              </a:rPr>
              <a:t>.</a:t>
            </a:r>
          </a:p>
        </p:txBody>
      </p:sp>
      <p:graphicFrame>
        <p:nvGraphicFramePr>
          <p:cNvPr id="8194" name="Object 6">
            <a:extLst>
              <a:ext uri="{FF2B5EF4-FFF2-40B4-BE49-F238E27FC236}">
                <a16:creationId xmlns:a16="http://schemas.microsoft.com/office/drawing/2014/main" id="{98CE9D07-6774-454C-A6C9-2A17960982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4573588"/>
          <a:ext cx="39211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Clip" r:id="rId3" imgW="2313000" imgH="2287800" progId="MS_ClipArt_Gallery.5">
                  <p:embed/>
                </p:oleObj>
              </mc:Choice>
              <mc:Fallback>
                <p:oleObj name="Clip" r:id="rId3" imgW="2313000" imgH="2287800" progId="MS_ClipArt_Gallery.5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501" t="10478" r="9265" b="9299"/>
                      <a:stretch>
                        <a:fillRect/>
                      </a:stretch>
                    </p:blipFill>
                    <p:spPr bwMode="auto">
                      <a:xfrm>
                        <a:off x="228600" y="4573588"/>
                        <a:ext cx="392113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4">
            <a:extLst>
              <a:ext uri="{FF2B5EF4-FFF2-40B4-BE49-F238E27FC236}">
                <a16:creationId xmlns:a16="http://schemas.microsoft.com/office/drawing/2014/main" id="{D2ABC560-7DA4-414B-8690-D973C4D763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836738"/>
          <a:ext cx="39211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Clip" r:id="rId5" imgW="2313000" imgH="2287800" progId="MS_ClipArt_Gallery.5">
                  <p:embed/>
                </p:oleObj>
              </mc:Choice>
              <mc:Fallback>
                <p:oleObj name="Clip" r:id="rId5" imgW="2313000" imgH="2287800" progId="MS_ClipArt_Gallery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501" t="10478" r="9265" b="9299"/>
                      <a:stretch>
                        <a:fillRect/>
                      </a:stretch>
                    </p:blipFill>
                    <p:spPr bwMode="auto">
                      <a:xfrm>
                        <a:off x="228600" y="1836738"/>
                        <a:ext cx="392113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5">
            <a:extLst>
              <a:ext uri="{FF2B5EF4-FFF2-40B4-BE49-F238E27FC236}">
                <a16:creationId xmlns:a16="http://schemas.microsoft.com/office/drawing/2014/main" id="{0F1015A1-96CD-473A-A667-A61A5029DA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313" y="3636963"/>
          <a:ext cx="39211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Clip" r:id="rId7" imgW="2313000" imgH="2287800" progId="MS_ClipArt_Gallery.5">
                  <p:embed/>
                </p:oleObj>
              </mc:Choice>
              <mc:Fallback>
                <p:oleObj name="Clip" r:id="rId7" imgW="2313000" imgH="2287800" progId="MS_ClipArt_Gallery.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501" t="10478" r="9265" b="9299"/>
                      <a:stretch>
                        <a:fillRect/>
                      </a:stretch>
                    </p:blipFill>
                    <p:spPr bwMode="auto">
                      <a:xfrm>
                        <a:off x="214313" y="3636963"/>
                        <a:ext cx="392112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2">
            <a:extLst>
              <a:ext uri="{FF2B5EF4-FFF2-40B4-BE49-F238E27FC236}">
                <a16:creationId xmlns:a16="http://schemas.microsoft.com/office/drawing/2014/main" id="{73263525-C6AE-4468-AB70-C12DAC758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013" y="715963"/>
            <a:ext cx="70627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altLang="pt-BR" sz="2200" b="1">
                <a:solidFill>
                  <a:srgbClr val="006699"/>
                </a:solidFill>
                <a:latin typeface="Tahoma" panose="020B0604030504040204" pitchFamily="34" charset="0"/>
              </a:rPr>
              <a:t>Resumo:</a:t>
            </a:r>
          </a:p>
        </p:txBody>
      </p:sp>
      <p:sp>
        <p:nvSpPr>
          <p:cNvPr id="59399" name="Text Box 7">
            <a:extLst>
              <a:ext uri="{FF2B5EF4-FFF2-40B4-BE49-F238E27FC236}">
                <a16:creationId xmlns:a16="http://schemas.microsoft.com/office/drawing/2014/main" id="{D41A24B3-36F4-42C3-8713-63EB5BC18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800" y="127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16</a:t>
            </a:r>
            <a:endParaRPr lang="pt-BR">
              <a:latin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>
            <a:extLst>
              <a:ext uri="{FF2B5EF4-FFF2-40B4-BE49-F238E27FC236}">
                <a16:creationId xmlns:a16="http://schemas.microsoft.com/office/drawing/2014/main" id="{DD62EB75-2224-4BE8-AB2D-781998D61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2170113"/>
            <a:ext cx="86106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Tx/>
              <a:buChar char="•"/>
            </a:pPr>
            <a:r>
              <a:rPr lang="pt-BR" altLang="pt-BR" sz="2800">
                <a:solidFill>
                  <a:srgbClr val="003366"/>
                </a:solidFill>
                <a:latin typeface="Tahoma" panose="020B0604030504040204" pitchFamily="34" charset="0"/>
              </a:rPr>
              <a:t>Constituir empresas virtuais tem se tornado uma importante estratégia competitiva no dinâmico mercado globalizado da atualidade.</a:t>
            </a:r>
          </a:p>
          <a:p>
            <a:pPr algn="just" eaLnBrk="1" hangingPunct="1">
              <a:spcBef>
                <a:spcPct val="20000"/>
              </a:spcBef>
              <a:buFontTx/>
              <a:buChar char="•"/>
            </a:pPr>
            <a:r>
              <a:rPr lang="pt-BR" altLang="pt-BR" sz="2800">
                <a:solidFill>
                  <a:srgbClr val="003366"/>
                </a:solidFill>
                <a:latin typeface="Tahoma" panose="020B0604030504040204" pitchFamily="34" charset="0"/>
              </a:rPr>
              <a:t>Atualmente, vantagens competitivas duradouras podem derivar somente do uso inovador e da gestão do conhecimento organizacional por empresas geradoras de conhecimento e organizações que aprendem.</a:t>
            </a:r>
            <a:endParaRPr lang="en-US" altLang="pt-BR" sz="2800">
              <a:solidFill>
                <a:srgbClr val="003366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9218" name="Object 4">
            <a:extLst>
              <a:ext uri="{FF2B5EF4-FFF2-40B4-BE49-F238E27FC236}">
                <a16:creationId xmlns:a16="http://schemas.microsoft.com/office/drawing/2014/main" id="{C01FA62E-ACF5-4200-8B57-C5700A5AB7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313" y="2270125"/>
          <a:ext cx="39211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Clip" r:id="rId3" imgW="2313000" imgH="2287800" progId="MS_ClipArt_Gallery.5">
                  <p:embed/>
                </p:oleObj>
              </mc:Choice>
              <mc:Fallback>
                <p:oleObj name="Clip" r:id="rId3" imgW="2313000" imgH="2287800" progId="MS_ClipArt_Gallery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501" t="10478" r="9265" b="9299"/>
                      <a:stretch>
                        <a:fillRect/>
                      </a:stretch>
                    </p:blipFill>
                    <p:spPr bwMode="auto">
                      <a:xfrm>
                        <a:off x="214313" y="2270125"/>
                        <a:ext cx="392112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5">
            <a:extLst>
              <a:ext uri="{FF2B5EF4-FFF2-40B4-BE49-F238E27FC236}">
                <a16:creationId xmlns:a16="http://schemas.microsoft.com/office/drawing/2014/main" id="{4240EB72-0273-4784-85D1-98E208711A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3648075"/>
          <a:ext cx="39211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Clip" r:id="rId5" imgW="2313000" imgH="2287800" progId="MS_ClipArt_Gallery.5">
                  <p:embed/>
                </p:oleObj>
              </mc:Choice>
              <mc:Fallback>
                <p:oleObj name="Clip" r:id="rId5" imgW="2313000" imgH="2287800" progId="MS_ClipArt_Gallery.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501" t="10478" r="9265" b="9299"/>
                      <a:stretch>
                        <a:fillRect/>
                      </a:stretch>
                    </p:blipFill>
                    <p:spPr bwMode="auto">
                      <a:xfrm>
                        <a:off x="228600" y="3648075"/>
                        <a:ext cx="392113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2">
            <a:extLst>
              <a:ext uri="{FF2B5EF4-FFF2-40B4-BE49-F238E27FC236}">
                <a16:creationId xmlns:a16="http://schemas.microsoft.com/office/drawing/2014/main" id="{9409A467-20DE-483E-A7FE-E164DF1C2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013" y="715963"/>
            <a:ext cx="70627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altLang="pt-BR" sz="2200" b="1">
                <a:solidFill>
                  <a:srgbClr val="006699"/>
                </a:solidFill>
                <a:latin typeface="Tahoma" panose="020B0604030504040204" pitchFamily="34" charset="0"/>
              </a:rPr>
              <a:t>Resumo:</a:t>
            </a:r>
          </a:p>
        </p:txBody>
      </p:sp>
      <p:sp>
        <p:nvSpPr>
          <p:cNvPr id="60422" name="Text Box 6">
            <a:extLst>
              <a:ext uri="{FF2B5EF4-FFF2-40B4-BE49-F238E27FC236}">
                <a16:creationId xmlns:a16="http://schemas.microsoft.com/office/drawing/2014/main" id="{7B704EFD-5F54-4BD5-AB0E-1EBEC9C9A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800" y="127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17</a:t>
            </a:r>
            <a:endParaRPr lang="pt-BR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9">
            <a:extLst>
              <a:ext uri="{FF2B5EF4-FFF2-40B4-BE49-F238E27FC236}">
                <a16:creationId xmlns:a16="http://schemas.microsoft.com/office/drawing/2014/main" id="{5B91E297-7C67-4AB1-9C8C-5CA01E596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1577975"/>
            <a:ext cx="86106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800">
                <a:solidFill>
                  <a:srgbClr val="003366"/>
                </a:solidFill>
                <a:latin typeface="Tahoma" panose="020B0604030504040204" pitchFamily="34" charset="0"/>
              </a:rPr>
              <a:t>Identificar as diversas estratégias competitivas básicas e explicar como elas podem utilizar a tecnologia da informação para fazer frente às forças competitivas que as empresas enfrentam.</a:t>
            </a:r>
          </a:p>
          <a:p>
            <a:pPr algn="just" eaLnBrk="1" hangingPunct="1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800">
                <a:solidFill>
                  <a:srgbClr val="003366"/>
                </a:solidFill>
                <a:latin typeface="Tahoma" panose="020B0604030504040204" pitchFamily="34" charset="0"/>
              </a:rPr>
              <a:t>Identificar os diversos usos estratégicos das tecnologias da informação para e-business e para e-commerce, e dar exemplos de suas vantagens competitivas para a empresa.</a:t>
            </a:r>
          </a:p>
          <a:p>
            <a:pPr algn="just" eaLnBrk="1" hangingPunct="1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800">
                <a:solidFill>
                  <a:srgbClr val="003366"/>
                </a:solidFill>
                <a:latin typeface="Tahoma" panose="020B0604030504040204" pitchFamily="34" charset="0"/>
              </a:rPr>
              <a:t>Dar exemplos de como os processo de reengenharia empresarial freqüentemente envolvem o uso estratégico de tecnologias de e-business.</a:t>
            </a:r>
          </a:p>
        </p:txBody>
      </p:sp>
      <p:graphicFrame>
        <p:nvGraphicFramePr>
          <p:cNvPr id="1026" name="Object 11">
            <a:extLst>
              <a:ext uri="{FF2B5EF4-FFF2-40B4-BE49-F238E27FC236}">
                <a16:creationId xmlns:a16="http://schemas.microsoft.com/office/drawing/2014/main" id="{49C20D59-9CE9-49FF-AD0E-91D32B0A97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950" y="1620838"/>
          <a:ext cx="39211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Clip" r:id="rId3" imgW="2313000" imgH="2287800" progId="MS_ClipArt_Gallery.5">
                  <p:embed/>
                </p:oleObj>
              </mc:Choice>
              <mc:Fallback>
                <p:oleObj name="Clip" r:id="rId3" imgW="2313000" imgH="2287800" progId="MS_ClipArt_Gallery.5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501" t="10478" r="9265" b="9299"/>
                      <a:stretch>
                        <a:fillRect/>
                      </a:stretch>
                    </p:blipFill>
                    <p:spPr bwMode="auto">
                      <a:xfrm>
                        <a:off x="234950" y="1620838"/>
                        <a:ext cx="392113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6">
            <a:extLst>
              <a:ext uri="{FF2B5EF4-FFF2-40B4-BE49-F238E27FC236}">
                <a16:creationId xmlns:a16="http://schemas.microsoft.com/office/drawing/2014/main" id="{21E8263A-A082-4445-9D05-C422FC6E43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250" y="4722813"/>
          <a:ext cx="39211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Clip" r:id="rId5" imgW="2313000" imgH="2287800" progId="MS_ClipArt_Gallery.5">
                  <p:embed/>
                </p:oleObj>
              </mc:Choice>
              <mc:Fallback>
                <p:oleObj name="Clip" r:id="rId5" imgW="2313000" imgH="2287800" progId="MS_ClipArt_Gallery.5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501" t="10478" r="9265" b="9299"/>
                      <a:stretch>
                        <a:fillRect/>
                      </a:stretch>
                    </p:blipFill>
                    <p:spPr bwMode="auto">
                      <a:xfrm>
                        <a:off x="222250" y="4722813"/>
                        <a:ext cx="392113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12">
            <a:extLst>
              <a:ext uri="{FF2B5EF4-FFF2-40B4-BE49-F238E27FC236}">
                <a16:creationId xmlns:a16="http://schemas.microsoft.com/office/drawing/2014/main" id="{8A069B27-B666-4901-99FF-2921979F76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950" y="3168650"/>
          <a:ext cx="39211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Clip" r:id="rId7" imgW="2313000" imgH="2287800" progId="MS_ClipArt_Gallery.5">
                  <p:embed/>
                </p:oleObj>
              </mc:Choice>
              <mc:Fallback>
                <p:oleObj name="Clip" r:id="rId7" imgW="2313000" imgH="2287800" progId="MS_ClipArt_Gallery.5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501" t="10478" r="9265" b="9299"/>
                      <a:stretch>
                        <a:fillRect/>
                      </a:stretch>
                    </p:blipFill>
                    <p:spPr bwMode="auto">
                      <a:xfrm>
                        <a:off x="234950" y="3168650"/>
                        <a:ext cx="392113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9" name="Text Box 21">
            <a:extLst>
              <a:ext uri="{FF2B5EF4-FFF2-40B4-BE49-F238E27FC236}">
                <a16:creationId xmlns:a16="http://schemas.microsoft.com/office/drawing/2014/main" id="{2608D27E-07DC-4C0B-A2F7-D990D73D7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800" y="127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1</a:t>
            </a:r>
            <a:endParaRPr lang="pt-BR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>
            <a:extLst>
              <a:ext uri="{FF2B5EF4-FFF2-40B4-BE49-F238E27FC236}">
                <a16:creationId xmlns:a16="http://schemas.microsoft.com/office/drawing/2014/main" id="{4D662904-49EC-4AFE-AE0E-814666AAD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2286000"/>
            <a:ext cx="86106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800">
                <a:solidFill>
                  <a:srgbClr val="003366"/>
                </a:solidFill>
                <a:latin typeface="Arial" panose="020B0604020202020204" pitchFamily="34" charset="0"/>
              </a:rPr>
              <a:t>Identificar o valor para os negócios do uso de tecnologias de e-business para a gestão de qualidade total, para se tornar um concorrente ágil, ou constituir-se como uma companhia virtual.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800">
                <a:solidFill>
                  <a:srgbClr val="003366"/>
                </a:solidFill>
                <a:latin typeface="Arial" panose="020B0604020202020204" pitchFamily="34" charset="0"/>
              </a:rPr>
              <a:t>Explicar como os sistemas de gestão do conhecimento podem auxiliar uma empresa a obter vantagens estratégicas.</a:t>
            </a:r>
          </a:p>
        </p:txBody>
      </p:sp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BDFBF1E9-F1ED-45C7-A18E-A1B0A41B38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363" y="2314575"/>
          <a:ext cx="39211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Clip" r:id="rId3" imgW="2313000" imgH="2287800" progId="MS_ClipArt_Gallery.5">
                  <p:embed/>
                </p:oleObj>
              </mc:Choice>
              <mc:Fallback>
                <p:oleObj name="Clip" r:id="rId3" imgW="2313000" imgH="2287800" progId="MS_ClipArt_Gallery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501" t="10478" r="9265" b="9299"/>
                      <a:stretch>
                        <a:fillRect/>
                      </a:stretch>
                    </p:blipFill>
                    <p:spPr bwMode="auto">
                      <a:xfrm>
                        <a:off x="233363" y="2314575"/>
                        <a:ext cx="392112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>
            <a:extLst>
              <a:ext uri="{FF2B5EF4-FFF2-40B4-BE49-F238E27FC236}">
                <a16:creationId xmlns:a16="http://schemas.microsoft.com/office/drawing/2014/main" id="{DFF5454D-7AC4-4102-A22C-F1BBB1A1FB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363" y="3948113"/>
          <a:ext cx="39211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Clip" r:id="rId5" imgW="2313000" imgH="2287800" progId="MS_ClipArt_Gallery.5">
                  <p:embed/>
                </p:oleObj>
              </mc:Choice>
              <mc:Fallback>
                <p:oleObj name="Clip" r:id="rId5" imgW="2313000" imgH="2287800" progId="MS_ClipArt_Gallery.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501" t="10478" r="9265" b="9299"/>
                      <a:stretch>
                        <a:fillRect/>
                      </a:stretch>
                    </p:blipFill>
                    <p:spPr bwMode="auto">
                      <a:xfrm>
                        <a:off x="233363" y="3948113"/>
                        <a:ext cx="392112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Text Box 6">
            <a:extLst>
              <a:ext uri="{FF2B5EF4-FFF2-40B4-BE49-F238E27FC236}">
                <a16:creationId xmlns:a16="http://schemas.microsoft.com/office/drawing/2014/main" id="{D72287E6-FA99-4461-A43F-62D612BE0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800" y="127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2</a:t>
            </a:r>
            <a:endParaRPr lang="pt-BR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>
            <a:extLst>
              <a:ext uri="{FF2B5EF4-FFF2-40B4-BE49-F238E27FC236}">
                <a16:creationId xmlns:a16="http://schemas.microsoft.com/office/drawing/2014/main" id="{08808804-F84B-4D6C-B2A8-17E975722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715963"/>
            <a:ext cx="60769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altLang="pt-BR" sz="2200" b="1">
                <a:solidFill>
                  <a:srgbClr val="006699"/>
                </a:solidFill>
                <a:latin typeface="Tahoma" panose="020B0604030504040204" pitchFamily="34" charset="0"/>
              </a:rPr>
              <a:t>O Ambiente Competitivo</a:t>
            </a:r>
          </a:p>
        </p:txBody>
      </p:sp>
      <p:graphicFrame>
        <p:nvGraphicFramePr>
          <p:cNvPr id="3074" name="Object 3">
            <a:extLst>
              <a:ext uri="{FF2B5EF4-FFF2-40B4-BE49-F238E27FC236}">
                <a16:creationId xmlns:a16="http://schemas.microsoft.com/office/drawing/2014/main" id="{2F5A08C0-9D28-459A-8741-FD09F93100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76650" y="2503488"/>
          <a:ext cx="1630363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Clip" r:id="rId3" imgW="2102400" imgH="3951360" progId="MS_ClipArt_Gallery.5">
                  <p:embed/>
                </p:oleObj>
              </mc:Choice>
              <mc:Fallback>
                <p:oleObj name="Clip" r:id="rId3" imgW="2102400" imgH="3951360" progId="MS_ClipArt_Gallery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650" y="2503488"/>
                        <a:ext cx="1630363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AutoShape 4">
            <a:extLst>
              <a:ext uri="{FF2B5EF4-FFF2-40B4-BE49-F238E27FC236}">
                <a16:creationId xmlns:a16="http://schemas.microsoft.com/office/drawing/2014/main" id="{0AC8EB39-1E17-4403-9866-FF3EDA9FA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900" y="1257300"/>
            <a:ext cx="2954338" cy="1549400"/>
          </a:xfrm>
          <a:prstGeom prst="cloudCallout">
            <a:avLst>
              <a:gd name="adj1" fmla="val -45056"/>
              <a:gd name="adj2" fmla="val 61884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pt-BR" altLang="pt-BR" sz="2000" b="1">
              <a:latin typeface="Arial" panose="020B0604020202020204" pitchFamily="34" charset="0"/>
            </a:endParaRPr>
          </a:p>
        </p:txBody>
      </p:sp>
      <p:sp>
        <p:nvSpPr>
          <p:cNvPr id="3077" name="AutoShape 5">
            <a:extLst>
              <a:ext uri="{FF2B5EF4-FFF2-40B4-BE49-F238E27FC236}">
                <a16:creationId xmlns:a16="http://schemas.microsoft.com/office/drawing/2014/main" id="{C1518F5D-D8B2-4BFE-A9EB-9C48EB0D2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63" y="3281363"/>
            <a:ext cx="2767012" cy="1543050"/>
          </a:xfrm>
          <a:prstGeom prst="cloudCallout">
            <a:avLst>
              <a:gd name="adj1" fmla="val -66755"/>
              <a:gd name="adj2" fmla="val -2264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pt-BR" altLang="pt-BR" sz="2000" b="1">
              <a:latin typeface="Arial" panose="020B0604020202020204" pitchFamily="34" charset="0"/>
            </a:endParaRPr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F41D709F-A764-4CC5-885D-AC9494458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0" y="1387475"/>
            <a:ext cx="23399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>
                <a:solidFill>
                  <a:schemeClr val="bg1"/>
                </a:solidFill>
                <a:latin typeface="Comic Sans MS" panose="030F0702030302020204" pitchFamily="66" charset="0"/>
              </a:rPr>
              <a:t>Ameaça de novos Concorrentes</a:t>
            </a:r>
            <a:endParaRPr lang="en-US" altLang="pt-BR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A10200F9-8FB6-4B03-AD37-EE7DA9A0F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513" y="3433763"/>
            <a:ext cx="23145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>
                <a:solidFill>
                  <a:schemeClr val="bg1"/>
                </a:solidFill>
                <a:latin typeface="Comic Sans MS" panose="030F0702030302020204" pitchFamily="66" charset="0"/>
              </a:rPr>
              <a:t>Rivalidade dos Concorrentes</a:t>
            </a:r>
            <a:endParaRPr lang="en-US" altLang="pt-BR" sz="20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080" name="AutoShape 8">
            <a:extLst>
              <a:ext uri="{FF2B5EF4-FFF2-40B4-BE49-F238E27FC236}">
                <a16:creationId xmlns:a16="http://schemas.microsoft.com/office/drawing/2014/main" id="{CF7803C0-43DB-41D4-84F5-C66389869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488" y="5145088"/>
            <a:ext cx="3379787" cy="1304925"/>
          </a:xfrm>
          <a:prstGeom prst="cloudCallout">
            <a:avLst>
              <a:gd name="adj1" fmla="val -58079"/>
              <a:gd name="adj2" fmla="val -81144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pt-BR" altLang="pt-BR" b="1">
              <a:latin typeface="Comic Sans MS" panose="030F0702030302020204" pitchFamily="66" charset="0"/>
            </a:endParaRPr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1867DE4B-288E-48C4-81A7-364082EA2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481638"/>
            <a:ext cx="29162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>
                <a:solidFill>
                  <a:schemeClr val="bg1"/>
                </a:solidFill>
                <a:latin typeface="Comic Sans MS" panose="030F0702030302020204" pitchFamily="66" charset="0"/>
              </a:rPr>
              <a:t>Poder de Barganha </a:t>
            </a:r>
          </a:p>
          <a:p>
            <a:r>
              <a:rPr lang="pt-BR" altLang="pt-BR">
                <a:solidFill>
                  <a:schemeClr val="bg1"/>
                </a:solidFill>
                <a:latin typeface="Comic Sans MS" panose="030F0702030302020204" pitchFamily="66" charset="0"/>
              </a:rPr>
              <a:t>dos Clientes</a:t>
            </a:r>
            <a:endParaRPr lang="pt-BR" altLang="pt-BR" sz="20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082" name="AutoShape 10">
            <a:extLst>
              <a:ext uri="{FF2B5EF4-FFF2-40B4-BE49-F238E27FC236}">
                <a16:creationId xmlns:a16="http://schemas.microsoft.com/office/drawing/2014/main" id="{E9112223-A0C4-4ED0-B181-75E3760AF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" y="2254250"/>
            <a:ext cx="3330575" cy="1450975"/>
          </a:xfrm>
          <a:prstGeom prst="cloudCallout">
            <a:avLst>
              <a:gd name="adj1" fmla="val 44139"/>
              <a:gd name="adj2" fmla="val 52954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pt-BR" altLang="pt-BR" sz="2000" b="1">
              <a:latin typeface="Comic Sans MS" panose="030F0702030302020204" pitchFamily="66" charset="0"/>
            </a:endParaRPr>
          </a:p>
        </p:txBody>
      </p:sp>
      <p:sp>
        <p:nvSpPr>
          <p:cNvPr id="3083" name="Text Box 11">
            <a:extLst>
              <a:ext uri="{FF2B5EF4-FFF2-40B4-BE49-F238E27FC236}">
                <a16:creationId xmlns:a16="http://schemas.microsoft.com/office/drawing/2014/main" id="{42EDE750-4BAC-4D08-B05E-8293D4D6C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3" y="2522538"/>
            <a:ext cx="28257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>
                <a:solidFill>
                  <a:schemeClr val="bg1"/>
                </a:solidFill>
                <a:latin typeface="Comic Sans MS" panose="030F0702030302020204" pitchFamily="66" charset="0"/>
              </a:rPr>
              <a:t>Poder de Barganha</a:t>
            </a:r>
          </a:p>
          <a:p>
            <a:pPr algn="ctr"/>
            <a:r>
              <a:rPr lang="pt-BR" altLang="pt-BR">
                <a:solidFill>
                  <a:schemeClr val="bg1"/>
                </a:solidFill>
                <a:latin typeface="Comic Sans MS" panose="030F0702030302020204" pitchFamily="66" charset="0"/>
              </a:rPr>
              <a:t> dos Fornecedores</a:t>
            </a:r>
            <a:endParaRPr lang="en-US" altLang="pt-BR" sz="20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084" name="AutoShape 12">
            <a:extLst>
              <a:ext uri="{FF2B5EF4-FFF2-40B4-BE49-F238E27FC236}">
                <a16:creationId xmlns:a16="http://schemas.microsoft.com/office/drawing/2014/main" id="{89E6E39A-DB97-4DA6-9043-690FA8942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4787900"/>
            <a:ext cx="2601913" cy="1362075"/>
          </a:xfrm>
          <a:prstGeom prst="cloudCallout">
            <a:avLst>
              <a:gd name="adj1" fmla="val 58421"/>
              <a:gd name="adj2" fmla="val -76343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pt-BR" altLang="pt-BR" sz="2000" b="1">
              <a:latin typeface="Comic Sans MS" panose="030F0702030302020204" pitchFamily="66" charset="0"/>
            </a:endParaRPr>
          </a:p>
        </p:txBody>
      </p:sp>
      <p:sp>
        <p:nvSpPr>
          <p:cNvPr id="3085" name="Text Box 13">
            <a:extLst>
              <a:ext uri="{FF2B5EF4-FFF2-40B4-BE49-F238E27FC236}">
                <a16:creationId xmlns:a16="http://schemas.microsoft.com/office/drawing/2014/main" id="{CB3A76C2-BFD9-4531-9238-D21BF8A89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813" y="5060950"/>
            <a:ext cx="18637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>
                <a:solidFill>
                  <a:schemeClr val="bg1"/>
                </a:solidFill>
                <a:latin typeface="Comic Sans MS" panose="030F0702030302020204" pitchFamily="66" charset="0"/>
              </a:rPr>
              <a:t>Ameaça de </a:t>
            </a:r>
          </a:p>
          <a:p>
            <a:r>
              <a:rPr lang="pt-BR" altLang="pt-BR">
                <a:solidFill>
                  <a:schemeClr val="bg1"/>
                </a:solidFill>
                <a:latin typeface="Comic Sans MS" panose="030F0702030302020204" pitchFamily="66" charset="0"/>
              </a:rPr>
              <a:t>Substitutos</a:t>
            </a:r>
            <a:endParaRPr lang="en-US" altLang="pt-BR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6094" name="Text Box 14">
            <a:extLst>
              <a:ext uri="{FF2B5EF4-FFF2-40B4-BE49-F238E27FC236}">
                <a16:creationId xmlns:a16="http://schemas.microsoft.com/office/drawing/2014/main" id="{4056F1A6-50D8-4524-8F4A-AB519613D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800" y="127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3</a:t>
            </a:r>
            <a:endParaRPr lang="pt-BR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>
            <a:extLst>
              <a:ext uri="{FF2B5EF4-FFF2-40B4-BE49-F238E27FC236}">
                <a16:creationId xmlns:a16="http://schemas.microsoft.com/office/drawing/2014/main" id="{0F14589A-8785-4575-959C-49CC3E2CE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715963"/>
            <a:ext cx="60769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altLang="pt-BR" sz="2200" b="1">
                <a:solidFill>
                  <a:srgbClr val="006699"/>
                </a:solidFill>
                <a:latin typeface="Tahoma" panose="020B0604030504040204" pitchFamily="34" charset="0"/>
              </a:rPr>
              <a:t>Estratégias Competitivas Básicas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826FA97-A40F-4AA1-AF49-4A24171B8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788" y="2644775"/>
            <a:ext cx="4953000" cy="563563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pt-BR">
                <a:solidFill>
                  <a:srgbClr val="003366"/>
                </a:solidFill>
                <a:latin typeface="Arial Black" pitchFamily="34" charset="0"/>
              </a:rPr>
              <a:t>Estratégias de Diferenciação</a:t>
            </a:r>
            <a:endParaRPr lang="en-US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6736A896-DEC0-46C2-A874-031CA4F35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225" y="3495675"/>
            <a:ext cx="4953000" cy="563563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pt-BR">
                <a:solidFill>
                  <a:srgbClr val="003366"/>
                </a:solidFill>
                <a:latin typeface="Arial Black" pitchFamily="34" charset="0"/>
              </a:rPr>
              <a:t>Estratégias de Inovação</a:t>
            </a:r>
            <a:endParaRPr lang="en-US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673EDBDB-374D-4DFA-AAF6-A798DAAE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463" y="4516438"/>
            <a:ext cx="4953000" cy="563562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pt-BR">
                <a:solidFill>
                  <a:srgbClr val="003366"/>
                </a:solidFill>
                <a:latin typeface="Arial Black" pitchFamily="34" charset="0"/>
              </a:rPr>
              <a:t>Estratégias de Crescimento</a:t>
            </a:r>
            <a:endParaRPr lang="en-US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FA517604-A55F-49CB-B2D2-53FFAA2FC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975" y="5538788"/>
            <a:ext cx="4953000" cy="563562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pt-BR">
                <a:solidFill>
                  <a:srgbClr val="003366"/>
                </a:solidFill>
                <a:latin typeface="Arial Black" pitchFamily="34" charset="0"/>
              </a:rPr>
              <a:t>Estratégias de Aliança</a:t>
            </a:r>
            <a:endParaRPr lang="en-US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9584CA28-8A40-406D-95AD-F9A90557B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" y="1752600"/>
            <a:ext cx="5789613" cy="587375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pt-BR">
                <a:solidFill>
                  <a:srgbClr val="003366"/>
                </a:solidFill>
                <a:latin typeface="Arial Black" pitchFamily="34" charset="0"/>
              </a:rPr>
              <a:t>Estratégia de Liderança de Custo</a:t>
            </a:r>
            <a:endParaRPr lang="pt-BR">
              <a:solidFill>
                <a:srgbClr val="003366"/>
              </a:solidFill>
              <a:latin typeface="Times New Roman"/>
            </a:endParaRPr>
          </a:p>
        </p:txBody>
      </p:sp>
      <p:graphicFrame>
        <p:nvGraphicFramePr>
          <p:cNvPr id="4098" name="Object 8">
            <a:extLst>
              <a:ext uri="{FF2B5EF4-FFF2-40B4-BE49-F238E27FC236}">
                <a16:creationId xmlns:a16="http://schemas.microsoft.com/office/drawing/2014/main" id="{8760B7F8-1121-4587-BACF-4DA56AF7B1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113" y="3567113"/>
          <a:ext cx="1395412" cy="295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Clip" r:id="rId3" imgW="1395000" imgH="3926880" progId="MS_ClipArt_Gallery.5">
                  <p:embed/>
                </p:oleObj>
              </mc:Choice>
              <mc:Fallback>
                <p:oleObj name="Clip" r:id="rId3" imgW="1395000" imgH="3926880" progId="MS_ClipArt_Gallery.5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3" y="3567113"/>
                        <a:ext cx="1395412" cy="295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Text Box 9">
            <a:extLst>
              <a:ext uri="{FF2B5EF4-FFF2-40B4-BE49-F238E27FC236}">
                <a16:creationId xmlns:a16="http://schemas.microsoft.com/office/drawing/2014/main" id="{2C5891CB-C48C-4336-B889-B795F464D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800" y="127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4</a:t>
            </a:r>
            <a:endParaRPr lang="pt-BR"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D5CFD543-F1C3-4390-941A-0038FFFC1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013" y="715963"/>
            <a:ext cx="70627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altLang="pt-BR" sz="2200" b="1">
                <a:solidFill>
                  <a:srgbClr val="006699"/>
                </a:solidFill>
                <a:latin typeface="Tahoma" panose="020B0604030504040204" pitchFamily="34" charset="0"/>
              </a:rPr>
              <a:t>Usos Estratégicos da Tecnologia da Informação</a:t>
            </a:r>
          </a:p>
        </p:txBody>
      </p:sp>
      <p:sp>
        <p:nvSpPr>
          <p:cNvPr id="48131" name="AutoShape 3">
            <a:extLst>
              <a:ext uri="{FF2B5EF4-FFF2-40B4-BE49-F238E27FC236}">
                <a16:creationId xmlns:a16="http://schemas.microsoft.com/office/drawing/2014/main" id="{E2173DEB-66A8-4D68-8F3C-E69D1DB1C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2601913"/>
            <a:ext cx="3657600" cy="2803525"/>
          </a:xfrm>
          <a:prstGeom prst="downArrow">
            <a:avLst>
              <a:gd name="adj1" fmla="val 50880"/>
              <a:gd name="adj2" fmla="val 21685"/>
            </a:avLst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/>
            </a:endParaRP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48303B3A-A824-42B8-A16D-124E7C58E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163" y="1274763"/>
            <a:ext cx="6994525" cy="914400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/>
            </a:endParaRPr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30054FF6-4227-46FB-85E4-A4423501F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1243013"/>
            <a:ext cx="16367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Melhorar o</a:t>
            </a:r>
          </a:p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Processo</a:t>
            </a:r>
          </a:p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Empresarial</a:t>
            </a:r>
            <a:endParaRPr lang="pt-BR" altLang="pt-BR" sz="2000">
              <a:solidFill>
                <a:srgbClr val="003366"/>
              </a:solidFill>
              <a:latin typeface="Arial Black" panose="020B0A04020102020204" pitchFamily="34" charset="0"/>
            </a:endParaRPr>
          </a:p>
        </p:txBody>
      </p:sp>
      <p:sp>
        <p:nvSpPr>
          <p:cNvPr id="48134" name="AutoShape 6">
            <a:extLst>
              <a:ext uri="{FF2B5EF4-FFF2-40B4-BE49-F238E27FC236}">
                <a16:creationId xmlns:a16="http://schemas.microsoft.com/office/drawing/2014/main" id="{5662BEAD-EC4C-44E9-BAE2-179C31045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25" y="2587625"/>
            <a:ext cx="3657600" cy="2803525"/>
          </a:xfrm>
          <a:prstGeom prst="downArrow">
            <a:avLst>
              <a:gd name="adj1" fmla="val 50880"/>
              <a:gd name="adj2" fmla="val 21685"/>
            </a:avLst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/>
            </a:endParaRPr>
          </a:p>
        </p:txBody>
      </p:sp>
      <p:sp>
        <p:nvSpPr>
          <p:cNvPr id="13319" name="Text Box 7">
            <a:extLst>
              <a:ext uri="{FF2B5EF4-FFF2-40B4-BE49-F238E27FC236}">
                <a16:creationId xmlns:a16="http://schemas.microsoft.com/office/drawing/2014/main" id="{D63DAD99-3D4F-45AF-AA4E-88949208A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2660650"/>
            <a:ext cx="1817687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>
                <a:solidFill>
                  <a:schemeClr val="bg1"/>
                </a:solidFill>
                <a:latin typeface="Arial" panose="020B0604020202020204" pitchFamily="34" charset="0"/>
              </a:rPr>
              <a:t>Utiliza TI para reduzir  custos de processos empresariais</a:t>
            </a:r>
            <a:endParaRPr lang="en-US" altLang="pt-BR" sz="2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320" name="Text Box 8">
            <a:extLst>
              <a:ext uri="{FF2B5EF4-FFF2-40B4-BE49-F238E27FC236}">
                <a16:creationId xmlns:a16="http://schemas.microsoft.com/office/drawing/2014/main" id="{6822AD7A-2A76-4E98-9269-95201B91D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363" y="2659063"/>
            <a:ext cx="2138362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pt-BR" altLang="pt-BR" sz="2000">
                <a:solidFill>
                  <a:schemeClr val="bg1"/>
                </a:solidFill>
                <a:latin typeface="Arial" panose="020B0604020202020204" pitchFamily="34" charset="0"/>
              </a:rPr>
              <a:t>Utiliza TI para melhorar a qualidade</a:t>
            </a:r>
          </a:p>
          <a:p>
            <a:pPr>
              <a:buFontTx/>
              <a:buChar char="•"/>
            </a:pPr>
            <a:r>
              <a:rPr lang="pt-BR" altLang="pt-BR" sz="2000">
                <a:solidFill>
                  <a:schemeClr val="bg1"/>
                </a:solidFill>
                <a:latin typeface="Arial" panose="020B0604020202020204" pitchFamily="34" charset="0"/>
              </a:rPr>
              <a:t>Utiliza TI para ligar a empresa a clientes e fornecedores</a:t>
            </a:r>
            <a:endParaRPr lang="en-US" altLang="pt-BR"/>
          </a:p>
        </p:txBody>
      </p:sp>
      <p:sp>
        <p:nvSpPr>
          <p:cNvPr id="48137" name="AutoShape 9">
            <a:extLst>
              <a:ext uri="{FF2B5EF4-FFF2-40B4-BE49-F238E27FC236}">
                <a16:creationId xmlns:a16="http://schemas.microsoft.com/office/drawing/2014/main" id="{F53A0741-722C-4570-9A9C-7516E9A18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413" y="2619375"/>
            <a:ext cx="3657600" cy="2803525"/>
          </a:xfrm>
          <a:prstGeom prst="downArrow">
            <a:avLst>
              <a:gd name="adj1" fmla="val 50880"/>
              <a:gd name="adj2" fmla="val 21685"/>
            </a:avLst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/>
            </a:endParaRPr>
          </a:p>
        </p:txBody>
      </p:sp>
      <p:sp>
        <p:nvSpPr>
          <p:cNvPr id="13322" name="Text Box 10">
            <a:extLst>
              <a:ext uri="{FF2B5EF4-FFF2-40B4-BE49-F238E27FC236}">
                <a16:creationId xmlns:a16="http://schemas.microsoft.com/office/drawing/2014/main" id="{0EBCA6FE-815B-4EDC-BC0D-27D116B60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2738438"/>
            <a:ext cx="184943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>
                <a:solidFill>
                  <a:schemeClr val="bg1"/>
                </a:solidFill>
                <a:latin typeface="Arial" panose="020B0604020202020204" pitchFamily="34" charset="0"/>
              </a:rPr>
              <a:t>Utiliza TI para criar novos produtos ou serviços</a:t>
            </a:r>
            <a:endParaRPr lang="en-US" altLang="pt-BR"/>
          </a:p>
        </p:txBody>
      </p:sp>
      <p:sp>
        <p:nvSpPr>
          <p:cNvPr id="48139" name="Rectangle 11">
            <a:extLst>
              <a:ext uri="{FF2B5EF4-FFF2-40B4-BE49-F238E27FC236}">
                <a16:creationId xmlns:a16="http://schemas.microsoft.com/office/drawing/2014/main" id="{19FD8AEB-2F8F-45C9-9E78-9EAE36B98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913" y="5419725"/>
            <a:ext cx="6994525" cy="914400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/>
            </a:endParaRPr>
          </a:p>
        </p:txBody>
      </p:sp>
      <p:sp>
        <p:nvSpPr>
          <p:cNvPr id="13324" name="Text Box 12">
            <a:extLst>
              <a:ext uri="{FF2B5EF4-FFF2-40B4-BE49-F238E27FC236}">
                <a16:creationId xmlns:a16="http://schemas.microsoft.com/office/drawing/2014/main" id="{B151F833-30F4-42C4-B5F9-01012E9C8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888" y="5554663"/>
            <a:ext cx="1368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Melhor</a:t>
            </a:r>
          </a:p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Eficiência</a:t>
            </a:r>
            <a:endParaRPr lang="en-US" altLang="pt-BR" sz="200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sp>
        <p:nvSpPr>
          <p:cNvPr id="13325" name="Text Box 13">
            <a:extLst>
              <a:ext uri="{FF2B5EF4-FFF2-40B4-BE49-F238E27FC236}">
                <a16:creationId xmlns:a16="http://schemas.microsoft.com/office/drawing/2014/main" id="{CBC57B1E-9FE4-4DEF-BEC6-A45FBB9A7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0038" y="5341938"/>
            <a:ext cx="19907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Cria Novas </a:t>
            </a:r>
          </a:p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Oportunidades</a:t>
            </a:r>
          </a:p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Empresariais</a:t>
            </a:r>
            <a:endParaRPr lang="en-US" altLang="pt-BR" sz="200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sp>
        <p:nvSpPr>
          <p:cNvPr id="13326" name="Text Box 14">
            <a:extLst>
              <a:ext uri="{FF2B5EF4-FFF2-40B4-BE49-F238E27FC236}">
                <a16:creationId xmlns:a16="http://schemas.microsoft.com/office/drawing/2014/main" id="{FFB1A422-9207-46CA-99DF-CDED73520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5345113"/>
            <a:ext cx="24114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Mantém Clientes e</a:t>
            </a:r>
          </a:p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Relacionamentos </a:t>
            </a:r>
          </a:p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Valiosos</a:t>
            </a:r>
            <a:endParaRPr lang="en-US" altLang="pt-BR" sz="200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sp>
        <p:nvSpPr>
          <p:cNvPr id="13327" name="Text Box 15">
            <a:extLst>
              <a:ext uri="{FF2B5EF4-FFF2-40B4-BE49-F238E27FC236}">
                <a16:creationId xmlns:a16="http://schemas.microsoft.com/office/drawing/2014/main" id="{7ACE3C53-D159-4A67-99A5-8360FBB63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1593850"/>
            <a:ext cx="17653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200">
                <a:solidFill>
                  <a:srgbClr val="003366"/>
                </a:solidFill>
                <a:latin typeface="Arial Black" panose="020B0A04020102020204" pitchFamily="34" charset="0"/>
              </a:rPr>
              <a:t>Estratégia</a:t>
            </a:r>
            <a:endParaRPr lang="en-US" altLang="pt-BR">
              <a:solidFill>
                <a:srgbClr val="003366"/>
              </a:solidFill>
              <a:latin typeface="Arial Black" panose="020B0A04020102020204" pitchFamily="34" charset="0"/>
            </a:endParaRPr>
          </a:p>
        </p:txBody>
      </p:sp>
      <p:sp>
        <p:nvSpPr>
          <p:cNvPr id="13328" name="Text Box 16">
            <a:extLst>
              <a:ext uri="{FF2B5EF4-FFF2-40B4-BE49-F238E27FC236}">
                <a16:creationId xmlns:a16="http://schemas.microsoft.com/office/drawing/2014/main" id="{C6E2018C-92BD-499C-875A-11329B48D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3" y="2647950"/>
            <a:ext cx="11160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>
                <a:solidFill>
                  <a:srgbClr val="003366"/>
                </a:solidFill>
                <a:latin typeface="Arial Black" panose="020B0A04020102020204" pitchFamily="34" charset="0"/>
              </a:rPr>
              <a:t>Papel</a:t>
            </a:r>
          </a:p>
          <a:p>
            <a:r>
              <a:rPr lang="pt-BR" altLang="pt-BR">
                <a:solidFill>
                  <a:srgbClr val="003366"/>
                </a:solidFill>
                <a:latin typeface="Arial Black" panose="020B0A04020102020204" pitchFamily="34" charset="0"/>
              </a:rPr>
              <a:t>da TI</a:t>
            </a:r>
            <a:endParaRPr lang="pt-BR" altLang="pt-BR">
              <a:solidFill>
                <a:srgbClr val="003366"/>
              </a:solidFill>
            </a:endParaRPr>
          </a:p>
        </p:txBody>
      </p:sp>
      <p:sp>
        <p:nvSpPr>
          <p:cNvPr id="13329" name="Text Box 17">
            <a:extLst>
              <a:ext uri="{FF2B5EF4-FFF2-40B4-BE49-F238E27FC236}">
                <a16:creationId xmlns:a16="http://schemas.microsoft.com/office/drawing/2014/main" id="{5C41E111-9F79-4459-BD08-BA6CE4355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5561013"/>
            <a:ext cx="1858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>
                <a:solidFill>
                  <a:srgbClr val="003366"/>
                </a:solidFill>
                <a:latin typeface="Arial Black" panose="020B0A04020102020204" pitchFamily="34" charset="0"/>
              </a:rPr>
              <a:t>Resultado</a:t>
            </a:r>
            <a:endParaRPr lang="en-US" altLang="pt-BR">
              <a:solidFill>
                <a:srgbClr val="003366"/>
              </a:solidFill>
              <a:latin typeface="Arial Black" panose="020B0A04020102020204" pitchFamily="34" charset="0"/>
            </a:endParaRPr>
          </a:p>
        </p:txBody>
      </p:sp>
      <p:sp>
        <p:nvSpPr>
          <p:cNvPr id="48146" name="Text Box 18">
            <a:extLst>
              <a:ext uri="{FF2B5EF4-FFF2-40B4-BE49-F238E27FC236}">
                <a16:creationId xmlns:a16="http://schemas.microsoft.com/office/drawing/2014/main" id="{DA4A6826-78ED-4E0A-BB42-F788A7F95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800" y="127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5</a:t>
            </a:r>
            <a:endParaRPr lang="pt-BR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">
            <a:extLst>
              <a:ext uri="{FF2B5EF4-FFF2-40B4-BE49-F238E27FC236}">
                <a16:creationId xmlns:a16="http://schemas.microsoft.com/office/drawing/2014/main" id="{10C89E58-CB2D-4724-ADB6-B92F05C3A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2595563"/>
            <a:ext cx="3657600" cy="2803525"/>
          </a:xfrm>
          <a:prstGeom prst="downArrow">
            <a:avLst>
              <a:gd name="adj1" fmla="val 50880"/>
              <a:gd name="adj2" fmla="val 21685"/>
            </a:avLst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/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C2CD91BA-6E4D-427F-B2BA-10E227BD0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163" y="1268413"/>
            <a:ext cx="6994525" cy="914400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/>
            </a:endParaRP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53611080-4A71-4A1E-9C5F-55913376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1236663"/>
            <a:ext cx="13414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Erigir</a:t>
            </a:r>
          </a:p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Barreiras</a:t>
            </a:r>
          </a:p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à Entrada</a:t>
            </a:r>
            <a:endParaRPr lang="en-US" altLang="pt-BR" sz="2000">
              <a:solidFill>
                <a:srgbClr val="003366"/>
              </a:solidFill>
              <a:latin typeface="Arial Black" panose="020B0A04020102020204" pitchFamily="34" charset="0"/>
            </a:endParaRP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D12FFE0A-19AA-427B-939E-804FF6BCB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9575" y="1217613"/>
            <a:ext cx="19605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Construir uma</a:t>
            </a:r>
          </a:p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Plataforma Es-</a:t>
            </a:r>
          </a:p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tratégica de TI</a:t>
            </a:r>
            <a:endParaRPr lang="en-US" altLang="pt-BR" sz="2000">
              <a:solidFill>
                <a:srgbClr val="003366"/>
              </a:solidFill>
              <a:latin typeface="Arial Black" panose="020B0A04020102020204" pitchFamily="34" charset="0"/>
            </a:endParaRP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D9BEA1E7-E1A7-439C-A33D-4A6F617F5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5263" y="1181100"/>
            <a:ext cx="23002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Construir uma </a:t>
            </a:r>
          </a:p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Base Estratégica </a:t>
            </a:r>
          </a:p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de Informação</a:t>
            </a:r>
            <a:endParaRPr lang="en-US" altLang="pt-BR" sz="2000">
              <a:solidFill>
                <a:srgbClr val="003366"/>
              </a:solidFill>
              <a:latin typeface="Arial Black" panose="020B0A04020102020204" pitchFamily="34" charset="0"/>
            </a:endParaRPr>
          </a:p>
        </p:txBody>
      </p:sp>
      <p:sp>
        <p:nvSpPr>
          <p:cNvPr id="49159" name="AutoShape 7">
            <a:extLst>
              <a:ext uri="{FF2B5EF4-FFF2-40B4-BE49-F238E27FC236}">
                <a16:creationId xmlns:a16="http://schemas.microsoft.com/office/drawing/2014/main" id="{9C3D0791-76D8-4E53-BF4C-6BD745364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25" y="2581275"/>
            <a:ext cx="3657600" cy="2803525"/>
          </a:xfrm>
          <a:prstGeom prst="downArrow">
            <a:avLst>
              <a:gd name="adj1" fmla="val 50880"/>
              <a:gd name="adj2" fmla="val 21685"/>
            </a:avLst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/>
            </a:endParaRPr>
          </a:p>
        </p:txBody>
      </p:sp>
      <p:sp>
        <p:nvSpPr>
          <p:cNvPr id="14344" name="Text Box 8">
            <a:extLst>
              <a:ext uri="{FF2B5EF4-FFF2-40B4-BE49-F238E27FC236}">
                <a16:creationId xmlns:a16="http://schemas.microsoft.com/office/drawing/2014/main" id="{C212007A-779C-45F1-921E-D61E7EC50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2654300"/>
            <a:ext cx="1817687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>
                <a:solidFill>
                  <a:schemeClr val="bg1"/>
                </a:solidFill>
                <a:latin typeface="Arial" panose="020B0604020202020204" pitchFamily="34" charset="0"/>
              </a:rPr>
              <a:t>Aumentar a quantidade de investimento ou a complexidade da TI necessária à competição</a:t>
            </a:r>
            <a:endParaRPr lang="pt-BR" altLang="pt-BR">
              <a:solidFill>
                <a:schemeClr val="bg1"/>
              </a:solidFill>
            </a:endParaRPr>
          </a:p>
        </p:txBody>
      </p:sp>
      <p:sp>
        <p:nvSpPr>
          <p:cNvPr id="14345" name="Text Box 9">
            <a:extLst>
              <a:ext uri="{FF2B5EF4-FFF2-40B4-BE49-F238E27FC236}">
                <a16:creationId xmlns:a16="http://schemas.microsoft.com/office/drawing/2014/main" id="{90CB5C75-B540-479E-B808-E8A7C6DC1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363" y="2652713"/>
            <a:ext cx="2138362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>
                <a:solidFill>
                  <a:schemeClr val="bg1"/>
                </a:solidFill>
                <a:latin typeface="Arial" panose="020B0604020202020204" pitchFamily="34" charset="0"/>
              </a:rPr>
              <a:t>Utiliza TI para  fornecer informação para apoiar a estratégia competitiva da empresa</a:t>
            </a:r>
            <a:endParaRPr lang="en-US" altLang="pt-BR"/>
          </a:p>
        </p:txBody>
      </p:sp>
      <p:sp>
        <p:nvSpPr>
          <p:cNvPr id="49162" name="AutoShape 10">
            <a:extLst>
              <a:ext uri="{FF2B5EF4-FFF2-40B4-BE49-F238E27FC236}">
                <a16:creationId xmlns:a16="http://schemas.microsoft.com/office/drawing/2014/main" id="{C7045485-5388-4EE9-A7D3-0859119E0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413" y="2613025"/>
            <a:ext cx="3657600" cy="2803525"/>
          </a:xfrm>
          <a:prstGeom prst="downArrow">
            <a:avLst>
              <a:gd name="adj1" fmla="val 50880"/>
              <a:gd name="adj2" fmla="val 21685"/>
            </a:avLst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/>
            </a:endParaRPr>
          </a:p>
        </p:txBody>
      </p:sp>
      <p:sp>
        <p:nvSpPr>
          <p:cNvPr id="14347" name="Text Box 11">
            <a:extLst>
              <a:ext uri="{FF2B5EF4-FFF2-40B4-BE49-F238E27FC236}">
                <a16:creationId xmlns:a16="http://schemas.microsoft.com/office/drawing/2014/main" id="{7AFB90C7-E3EA-4F71-930F-9C6D7F766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2732088"/>
            <a:ext cx="1849437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>
                <a:solidFill>
                  <a:schemeClr val="bg1"/>
                </a:solidFill>
                <a:latin typeface="Arial" panose="020B0604020202020204" pitchFamily="34" charset="0"/>
              </a:rPr>
              <a:t>Alavancar investimento em recursos de SI para uso estratégico e operacional</a:t>
            </a:r>
            <a:endParaRPr lang="en-US" altLang="pt-BR"/>
          </a:p>
        </p:txBody>
      </p:sp>
      <p:sp>
        <p:nvSpPr>
          <p:cNvPr id="49164" name="Rectangle 12">
            <a:extLst>
              <a:ext uri="{FF2B5EF4-FFF2-40B4-BE49-F238E27FC236}">
                <a16:creationId xmlns:a16="http://schemas.microsoft.com/office/drawing/2014/main" id="{A289ECE4-3B82-46BA-8FB6-F185E0B80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913" y="5413375"/>
            <a:ext cx="6994525" cy="914400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/>
            </a:endParaRPr>
          </a:p>
        </p:txBody>
      </p:sp>
      <p:sp>
        <p:nvSpPr>
          <p:cNvPr id="14349" name="Text Box 13">
            <a:extLst>
              <a:ext uri="{FF2B5EF4-FFF2-40B4-BE49-F238E27FC236}">
                <a16:creationId xmlns:a16="http://schemas.microsoft.com/office/drawing/2014/main" id="{9E47A932-E25C-46EB-8DA1-EB556178E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925" y="5386388"/>
            <a:ext cx="16938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Aumento da</a:t>
            </a:r>
          </a:p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Participação</a:t>
            </a:r>
          </a:p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no Mercado</a:t>
            </a:r>
            <a:endParaRPr lang="en-US" altLang="pt-BR" sz="200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sp>
        <p:nvSpPr>
          <p:cNvPr id="14350" name="Text Box 14">
            <a:extLst>
              <a:ext uri="{FF2B5EF4-FFF2-40B4-BE49-F238E27FC236}">
                <a16:creationId xmlns:a16="http://schemas.microsoft.com/office/drawing/2014/main" id="{077B9D35-04EC-4296-A77D-CA46C316F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0038" y="5335588"/>
            <a:ext cx="20605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Cria  Novas</a:t>
            </a:r>
          </a:p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Oportunidades </a:t>
            </a:r>
          </a:p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Empresariais</a:t>
            </a:r>
            <a:endParaRPr lang="en-US" altLang="pt-BR" sz="200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sp>
        <p:nvSpPr>
          <p:cNvPr id="14351" name="Text Box 15">
            <a:extLst>
              <a:ext uri="{FF2B5EF4-FFF2-40B4-BE49-F238E27FC236}">
                <a16:creationId xmlns:a16="http://schemas.microsoft.com/office/drawing/2014/main" id="{DB468604-66C0-4319-84A3-F23286F98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5338763"/>
            <a:ext cx="21605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Aprimora a</a:t>
            </a:r>
          </a:p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Colaboração  na</a:t>
            </a:r>
          </a:p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Organização</a:t>
            </a:r>
            <a:endParaRPr lang="en-US" altLang="pt-BR" sz="200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sp>
        <p:nvSpPr>
          <p:cNvPr id="14352" name="Text Box 16">
            <a:extLst>
              <a:ext uri="{FF2B5EF4-FFF2-40B4-BE49-F238E27FC236}">
                <a16:creationId xmlns:a16="http://schemas.microsoft.com/office/drawing/2014/main" id="{AA1FB4F6-960F-4F3B-8348-2D87937F9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1587500"/>
            <a:ext cx="17653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200">
                <a:solidFill>
                  <a:srgbClr val="003366"/>
                </a:solidFill>
                <a:latin typeface="Arial Black" panose="020B0A04020102020204" pitchFamily="34" charset="0"/>
              </a:rPr>
              <a:t>Estratégia</a:t>
            </a:r>
            <a:endParaRPr lang="en-US" altLang="pt-BR">
              <a:solidFill>
                <a:srgbClr val="003366"/>
              </a:solidFill>
              <a:latin typeface="Arial Black" panose="020B0A04020102020204" pitchFamily="34" charset="0"/>
            </a:endParaRPr>
          </a:p>
        </p:txBody>
      </p:sp>
      <p:sp>
        <p:nvSpPr>
          <p:cNvPr id="14353" name="Text Box 17">
            <a:extLst>
              <a:ext uri="{FF2B5EF4-FFF2-40B4-BE49-F238E27FC236}">
                <a16:creationId xmlns:a16="http://schemas.microsoft.com/office/drawing/2014/main" id="{11AAE262-6A53-4368-BE5A-819DBF316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3" y="2641600"/>
            <a:ext cx="11160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>
                <a:solidFill>
                  <a:srgbClr val="003366"/>
                </a:solidFill>
                <a:latin typeface="Arial Black" panose="020B0A04020102020204" pitchFamily="34" charset="0"/>
              </a:rPr>
              <a:t>Papel</a:t>
            </a:r>
          </a:p>
          <a:p>
            <a:r>
              <a:rPr lang="pt-BR" altLang="pt-BR">
                <a:solidFill>
                  <a:srgbClr val="003366"/>
                </a:solidFill>
                <a:latin typeface="Arial Black" panose="020B0A04020102020204" pitchFamily="34" charset="0"/>
              </a:rPr>
              <a:t>da TI</a:t>
            </a:r>
            <a:endParaRPr lang="en-US" altLang="pt-BR">
              <a:solidFill>
                <a:srgbClr val="003366"/>
              </a:solidFill>
            </a:endParaRPr>
          </a:p>
        </p:txBody>
      </p:sp>
      <p:sp>
        <p:nvSpPr>
          <p:cNvPr id="14354" name="Text Box 18">
            <a:extLst>
              <a:ext uri="{FF2B5EF4-FFF2-40B4-BE49-F238E27FC236}">
                <a16:creationId xmlns:a16="http://schemas.microsoft.com/office/drawing/2014/main" id="{A44AB575-28D5-46DA-A60B-DCA625FB0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5554663"/>
            <a:ext cx="1858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>
                <a:solidFill>
                  <a:srgbClr val="003366"/>
                </a:solidFill>
                <a:latin typeface="Arial Black" panose="020B0A04020102020204" pitchFamily="34" charset="0"/>
              </a:rPr>
              <a:t>Resultado</a:t>
            </a:r>
            <a:endParaRPr lang="en-US" altLang="pt-BR">
              <a:solidFill>
                <a:srgbClr val="003366"/>
              </a:solidFill>
              <a:latin typeface="Arial Black" panose="020B0A04020102020204" pitchFamily="34" charset="0"/>
            </a:endParaRPr>
          </a:p>
        </p:txBody>
      </p:sp>
      <p:sp>
        <p:nvSpPr>
          <p:cNvPr id="14355" name="Text Box 19">
            <a:extLst>
              <a:ext uri="{FF2B5EF4-FFF2-40B4-BE49-F238E27FC236}">
                <a16:creationId xmlns:a16="http://schemas.microsoft.com/office/drawing/2014/main" id="{BC64D02D-4F3B-4CED-98F5-9D6B5BAA8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013" y="715963"/>
            <a:ext cx="70627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altLang="pt-BR" sz="2200" b="1">
                <a:solidFill>
                  <a:srgbClr val="006699"/>
                </a:solidFill>
                <a:latin typeface="Tahoma" panose="020B0604030504040204" pitchFamily="34" charset="0"/>
              </a:rPr>
              <a:t>Usos Estratégicos da Tecnologia da Informação</a:t>
            </a:r>
          </a:p>
        </p:txBody>
      </p:sp>
      <p:sp>
        <p:nvSpPr>
          <p:cNvPr id="49172" name="Text Box 20">
            <a:extLst>
              <a:ext uri="{FF2B5EF4-FFF2-40B4-BE49-F238E27FC236}">
                <a16:creationId xmlns:a16="http://schemas.microsoft.com/office/drawing/2014/main" id="{DF865181-C344-4B88-8B25-616C0A727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800" y="127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6</a:t>
            </a:r>
            <a:endParaRPr lang="pt-BR"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B65AB2D3-D7B9-4CFE-BA7D-B1E6A9F7D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013" y="715963"/>
            <a:ext cx="70627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altLang="pt-BR" sz="2200" b="1">
                <a:solidFill>
                  <a:srgbClr val="006699"/>
                </a:solidFill>
                <a:latin typeface="Tahoma" panose="020B0604030504040204" pitchFamily="34" charset="0"/>
              </a:rPr>
              <a:t>A Cadeia de Valor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2D2E635-BE92-4B76-8D51-4BAEDB929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30413"/>
            <a:ext cx="6996113" cy="460375"/>
          </a:xfrm>
          <a:prstGeom prst="rect">
            <a:avLst/>
          </a:prstGeom>
          <a:gradFill rotWithShape="0">
            <a:gsLst>
              <a:gs pos="0">
                <a:srgbClr val="FCFEC0"/>
              </a:gs>
              <a:gs pos="100000">
                <a:srgbClr val="FCFEB9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Coordenação Administrativa e Serviços de Apoio</a:t>
            </a:r>
            <a:endParaRPr lang="en-US" altLang="pt-BR" sz="2000" b="1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54766ABC-ED99-476E-B082-34D1792E2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03488"/>
            <a:ext cx="7350125" cy="458787"/>
          </a:xfrm>
          <a:prstGeom prst="rect">
            <a:avLst/>
          </a:prstGeom>
          <a:gradFill rotWithShape="0">
            <a:gsLst>
              <a:gs pos="0">
                <a:srgbClr val="FCFEB9">
                  <a:gamma/>
                  <a:tint val="89804"/>
                  <a:invGamma/>
                </a:srgbClr>
              </a:gs>
              <a:gs pos="100000">
                <a:srgbClr val="FCFEB9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488" tIns="44450" rIns="90488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pt-BR" sz="2000" b="1">
                <a:solidFill>
                  <a:srgbClr val="003366"/>
                </a:solidFill>
                <a:latin typeface="Arial" charset="0"/>
              </a:rPr>
              <a:t>Administração de Recursos Humanos</a:t>
            </a:r>
            <a:endParaRPr lang="en-US" sz="2000" b="1">
              <a:solidFill>
                <a:srgbClr val="003366"/>
              </a:solidFill>
              <a:latin typeface="Arial" charset="0"/>
            </a:endParaRPr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45BD8D61-FFF3-4571-876B-1276CF275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974975"/>
            <a:ext cx="7408863" cy="460375"/>
          </a:xfrm>
          <a:prstGeom prst="rect">
            <a:avLst/>
          </a:prstGeom>
          <a:gradFill rotWithShape="0">
            <a:gsLst>
              <a:gs pos="0">
                <a:srgbClr val="FCFEB9">
                  <a:gamma/>
                  <a:tint val="89804"/>
                  <a:invGamma/>
                </a:srgbClr>
              </a:gs>
              <a:gs pos="100000">
                <a:srgbClr val="FCFEB9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488" tIns="44450" rIns="90488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pt-BR" sz="2000" b="1">
                <a:solidFill>
                  <a:srgbClr val="003366"/>
                </a:solidFill>
                <a:latin typeface="Arial" charset="0"/>
              </a:rPr>
              <a:t>Desenvolvimento Tecnológico</a:t>
            </a:r>
            <a:endParaRPr lang="en-US" sz="2000" b="1">
              <a:solidFill>
                <a:srgbClr val="003366"/>
              </a:solidFill>
              <a:latin typeface="Arial" charset="0"/>
            </a:endParaRP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8D9E81C0-4A20-4A08-A3DD-F1D3BC473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48050"/>
            <a:ext cx="7615238" cy="460375"/>
          </a:xfrm>
          <a:prstGeom prst="rect">
            <a:avLst/>
          </a:prstGeom>
          <a:gradFill rotWithShape="0">
            <a:gsLst>
              <a:gs pos="0">
                <a:srgbClr val="FCFEB9">
                  <a:gamma/>
                  <a:tint val="89804"/>
                  <a:invGamma/>
                </a:srgbClr>
              </a:gs>
              <a:gs pos="100000">
                <a:srgbClr val="FCFEB9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488" tIns="44450" rIns="90488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pt-BR" sz="2000" b="1">
                <a:solidFill>
                  <a:srgbClr val="003366"/>
                </a:solidFill>
                <a:latin typeface="Arial" charset="0"/>
              </a:rPr>
              <a:t>Compra de Recursos</a:t>
            </a:r>
            <a:endParaRPr lang="en-US" sz="2000" b="1">
              <a:solidFill>
                <a:srgbClr val="003366"/>
              </a:solidFill>
              <a:latin typeface="Arial" charset="0"/>
            </a:endParaRPr>
          </a:p>
        </p:txBody>
      </p:sp>
      <p:sp>
        <p:nvSpPr>
          <p:cNvPr id="50183" name="Rectangle 7">
            <a:extLst>
              <a:ext uri="{FF2B5EF4-FFF2-40B4-BE49-F238E27FC236}">
                <a16:creationId xmlns:a16="http://schemas.microsoft.com/office/drawing/2014/main" id="{4B071FB5-62F2-4338-8000-1F95F30F1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21125"/>
            <a:ext cx="1384300" cy="1878013"/>
          </a:xfrm>
          <a:prstGeom prst="rect">
            <a:avLst/>
          </a:prstGeom>
          <a:gradFill rotWithShape="0">
            <a:gsLst>
              <a:gs pos="0">
                <a:srgbClr val="F6BF69">
                  <a:gamma/>
                  <a:tint val="89804"/>
                  <a:invGamma/>
                </a:srgbClr>
              </a:gs>
              <a:gs pos="100000">
                <a:srgbClr val="F6BF69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488" tIns="44450" rIns="90488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pt-BR" sz="2000" b="1">
              <a:solidFill>
                <a:srgbClr val="003366"/>
              </a:solidFill>
              <a:latin typeface="Arial" charset="0"/>
            </a:endParaRPr>
          </a:p>
          <a:p>
            <a:pPr algn="ctr" eaLnBrk="0" hangingPunct="0">
              <a:lnSpc>
                <a:spcPct val="90000"/>
              </a:lnSpc>
              <a:defRPr/>
            </a:pPr>
            <a:r>
              <a:rPr lang="pt-BR" sz="2000" b="1">
                <a:solidFill>
                  <a:srgbClr val="003366"/>
                </a:solidFill>
                <a:latin typeface="Arial" charset="0"/>
              </a:rPr>
              <a:t>Logística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pt-BR" sz="2000" b="1">
                <a:solidFill>
                  <a:srgbClr val="003366"/>
                </a:solidFill>
                <a:latin typeface="Arial" charset="0"/>
              </a:rPr>
              <a:t>Interna</a:t>
            </a:r>
          </a:p>
        </p:txBody>
      </p:sp>
      <p:sp>
        <p:nvSpPr>
          <p:cNvPr id="50184" name="Rectangle 8">
            <a:extLst>
              <a:ext uri="{FF2B5EF4-FFF2-40B4-BE49-F238E27FC236}">
                <a16:creationId xmlns:a16="http://schemas.microsoft.com/office/drawing/2014/main" id="{F870FBD3-A6F2-4517-A5D8-F9040A831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600" y="3921125"/>
            <a:ext cx="1385888" cy="1878013"/>
          </a:xfrm>
          <a:prstGeom prst="rect">
            <a:avLst/>
          </a:prstGeom>
          <a:gradFill rotWithShape="0">
            <a:gsLst>
              <a:gs pos="0">
                <a:srgbClr val="F6BF69">
                  <a:gamma/>
                  <a:tint val="89804"/>
                  <a:invGamma/>
                </a:srgbClr>
              </a:gs>
              <a:gs pos="100000">
                <a:srgbClr val="F6BF69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488" tIns="44450" rIns="90488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pt-BR" sz="2000" b="1">
                <a:solidFill>
                  <a:srgbClr val="003366"/>
                </a:solidFill>
                <a:latin typeface="Arial" charset="0"/>
              </a:rPr>
              <a:t>Operações</a:t>
            </a:r>
            <a:endParaRPr lang="en-US" sz="2000" b="1">
              <a:solidFill>
                <a:srgbClr val="003366"/>
              </a:solidFill>
              <a:latin typeface="Arial" charset="0"/>
            </a:endParaRPr>
          </a:p>
        </p:txBody>
      </p:sp>
      <p:sp>
        <p:nvSpPr>
          <p:cNvPr id="50185" name="Rectangle 9">
            <a:extLst>
              <a:ext uri="{FF2B5EF4-FFF2-40B4-BE49-F238E27FC236}">
                <a16:creationId xmlns:a16="http://schemas.microsoft.com/office/drawing/2014/main" id="{B51D5C09-0F57-48FD-B2ED-D3B78CA57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188" y="3921125"/>
            <a:ext cx="1384300" cy="1878013"/>
          </a:xfrm>
          <a:prstGeom prst="rect">
            <a:avLst/>
          </a:prstGeom>
          <a:gradFill rotWithShape="0">
            <a:gsLst>
              <a:gs pos="0">
                <a:srgbClr val="F6BF69">
                  <a:gamma/>
                  <a:tint val="89804"/>
                  <a:invGamma/>
                </a:srgbClr>
              </a:gs>
              <a:gs pos="100000">
                <a:srgbClr val="F6BF69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488" tIns="44450" rIns="90488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pt-BR" sz="2000" b="1">
                <a:solidFill>
                  <a:srgbClr val="003366"/>
                </a:solidFill>
                <a:latin typeface="Arial" charset="0"/>
              </a:rPr>
              <a:t>Logística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pt-BR" sz="2000" b="1">
                <a:solidFill>
                  <a:srgbClr val="003366"/>
                </a:solidFill>
                <a:latin typeface="Arial" charset="0"/>
              </a:rPr>
              <a:t>Externa</a:t>
            </a:r>
            <a:endParaRPr lang="en-US" sz="2000" b="1">
              <a:solidFill>
                <a:srgbClr val="003366"/>
              </a:solidFill>
              <a:latin typeface="Arial" charset="0"/>
            </a:endParaRPr>
          </a:p>
        </p:txBody>
      </p:sp>
      <p:sp>
        <p:nvSpPr>
          <p:cNvPr id="50186" name="Rectangle 10">
            <a:extLst>
              <a:ext uri="{FF2B5EF4-FFF2-40B4-BE49-F238E27FC236}">
                <a16:creationId xmlns:a16="http://schemas.microsoft.com/office/drawing/2014/main" id="{D53ECDD7-AFF0-44C9-B25A-0D9E5B98D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88" y="3921125"/>
            <a:ext cx="1385887" cy="1878013"/>
          </a:xfrm>
          <a:prstGeom prst="rect">
            <a:avLst/>
          </a:prstGeom>
          <a:gradFill rotWithShape="0">
            <a:gsLst>
              <a:gs pos="0">
                <a:srgbClr val="F6BF69">
                  <a:gamma/>
                  <a:tint val="89804"/>
                  <a:invGamma/>
                </a:srgbClr>
              </a:gs>
              <a:gs pos="100000">
                <a:srgbClr val="F6BF69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488" tIns="44450" rIns="90488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pt-BR" sz="2000" b="1">
                <a:solidFill>
                  <a:srgbClr val="003366"/>
                </a:solidFill>
                <a:latin typeface="Arial" charset="0"/>
              </a:rPr>
              <a:t>Marketing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pt-BR" sz="2000" b="1">
                <a:solidFill>
                  <a:srgbClr val="003366"/>
                </a:solidFill>
                <a:latin typeface="Arial" charset="0"/>
              </a:rPr>
              <a:t>e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pt-BR" sz="2000" b="1">
                <a:solidFill>
                  <a:srgbClr val="003366"/>
                </a:solidFill>
                <a:latin typeface="Arial" charset="0"/>
              </a:rPr>
              <a:t>Vendas</a:t>
            </a:r>
            <a:endParaRPr lang="en-US" sz="2000" b="1">
              <a:solidFill>
                <a:srgbClr val="003366"/>
              </a:solidFill>
              <a:latin typeface="Arial" charset="0"/>
            </a:endParaRPr>
          </a:p>
        </p:txBody>
      </p:sp>
      <p:sp>
        <p:nvSpPr>
          <p:cNvPr id="50187" name="Rectangle 11">
            <a:extLst>
              <a:ext uri="{FF2B5EF4-FFF2-40B4-BE49-F238E27FC236}">
                <a16:creationId xmlns:a16="http://schemas.microsoft.com/office/drawing/2014/main" id="{808BC731-322F-4E82-AEDF-ABDC612E3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775" y="3921125"/>
            <a:ext cx="1876425" cy="1878013"/>
          </a:xfrm>
          <a:prstGeom prst="rect">
            <a:avLst/>
          </a:prstGeom>
          <a:gradFill rotWithShape="0">
            <a:gsLst>
              <a:gs pos="0">
                <a:srgbClr val="F6BF69">
                  <a:gamma/>
                  <a:tint val="89804"/>
                  <a:invGamma/>
                </a:srgbClr>
              </a:gs>
              <a:gs pos="100000">
                <a:srgbClr val="F6BF69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488" tIns="44450" rIns="90488" bIns="44450"/>
          <a:lstStyle/>
          <a:p>
            <a:pPr eaLnBrk="0" hangingPunct="0">
              <a:lnSpc>
                <a:spcPct val="90000"/>
              </a:lnSpc>
              <a:defRPr/>
            </a:pPr>
            <a:r>
              <a:rPr lang="pt-BR" sz="2000" b="1">
                <a:solidFill>
                  <a:srgbClr val="003366"/>
                </a:solidFill>
                <a:latin typeface="Arial" charset="0"/>
              </a:rPr>
              <a:t>Atendimento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pt-BR" sz="2000" b="1">
                <a:solidFill>
                  <a:srgbClr val="003366"/>
                </a:solidFill>
                <a:latin typeface="Arial" charset="0"/>
              </a:rPr>
              <a:t>ao Cliente</a:t>
            </a:r>
          </a:p>
        </p:txBody>
      </p:sp>
      <p:sp>
        <p:nvSpPr>
          <p:cNvPr id="50188" name="Freeform 12">
            <a:extLst>
              <a:ext uri="{FF2B5EF4-FFF2-40B4-BE49-F238E27FC236}">
                <a16:creationId xmlns:a16="http://schemas.microsoft.com/office/drawing/2014/main" id="{ACD2F833-464D-49A6-B02F-782CBBC8DF64}"/>
              </a:ext>
            </a:extLst>
          </p:cNvPr>
          <p:cNvSpPr>
            <a:spLocks/>
          </p:cNvSpPr>
          <p:nvPr/>
        </p:nvSpPr>
        <p:spPr bwMode="auto">
          <a:xfrm>
            <a:off x="6448425" y="2014538"/>
            <a:ext cx="2466975" cy="3787775"/>
          </a:xfrm>
          <a:custGeom>
            <a:avLst/>
            <a:gdLst/>
            <a:ahLst/>
            <a:cxnLst>
              <a:cxn ang="0">
                <a:pos x="26" y="0"/>
              </a:cxn>
              <a:cxn ang="0">
                <a:pos x="747" y="0"/>
              </a:cxn>
              <a:cxn ang="0">
                <a:pos x="1544" y="1203"/>
              </a:cxn>
              <a:cxn ang="0">
                <a:pos x="773" y="2385"/>
              </a:cxn>
              <a:cxn ang="0">
                <a:pos x="0" y="2385"/>
              </a:cxn>
              <a:cxn ang="0">
                <a:pos x="797" y="1203"/>
              </a:cxn>
              <a:cxn ang="0">
                <a:pos x="26" y="0"/>
              </a:cxn>
            </a:cxnLst>
            <a:rect l="0" t="0" r="r" b="b"/>
            <a:pathLst>
              <a:path w="1545" h="2386">
                <a:moveTo>
                  <a:pt x="26" y="0"/>
                </a:moveTo>
                <a:lnTo>
                  <a:pt x="747" y="0"/>
                </a:lnTo>
                <a:lnTo>
                  <a:pt x="1544" y="1203"/>
                </a:lnTo>
                <a:lnTo>
                  <a:pt x="773" y="2385"/>
                </a:lnTo>
                <a:lnTo>
                  <a:pt x="0" y="2385"/>
                </a:lnTo>
                <a:lnTo>
                  <a:pt x="797" y="1203"/>
                </a:lnTo>
                <a:lnTo>
                  <a:pt x="26" y="0"/>
                </a:lnTo>
              </a:path>
            </a:pathLst>
          </a:custGeom>
          <a:gradFill rotWithShape="0">
            <a:gsLst>
              <a:gs pos="0">
                <a:srgbClr val="E3BEFF">
                  <a:gamma/>
                  <a:tint val="89804"/>
                  <a:invGamma/>
                </a:srgbClr>
              </a:gs>
              <a:gs pos="100000">
                <a:srgbClr val="E3BEFF"/>
              </a:gs>
            </a:gsLst>
            <a:lin ang="0" scaled="1"/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pt-BR">
              <a:latin typeface="Times New Roman"/>
            </a:endParaRPr>
          </a:p>
        </p:txBody>
      </p:sp>
      <p:sp>
        <p:nvSpPr>
          <p:cNvPr id="15373" name="Text Box 13">
            <a:extLst>
              <a:ext uri="{FF2B5EF4-FFF2-40B4-BE49-F238E27FC236}">
                <a16:creationId xmlns:a16="http://schemas.microsoft.com/office/drawing/2014/main" id="{8BCDB311-5E5A-43DD-876A-DABAFA22ED02}"/>
              </a:ext>
            </a:extLst>
          </p:cNvPr>
          <p:cNvSpPr txBox="1">
            <a:spLocks noChangeArrowheads="1"/>
          </p:cNvSpPr>
          <p:nvPr/>
        </p:nvSpPr>
        <p:spPr bwMode="auto">
          <a:xfrm rot="-3391297">
            <a:off x="7011194" y="4742656"/>
            <a:ext cx="1398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Vantagem</a:t>
            </a:r>
            <a:endParaRPr lang="en-US" altLang="pt-BR" sz="2000" b="1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sp>
        <p:nvSpPr>
          <p:cNvPr id="15374" name="Text Box 14">
            <a:extLst>
              <a:ext uri="{FF2B5EF4-FFF2-40B4-BE49-F238E27FC236}">
                <a16:creationId xmlns:a16="http://schemas.microsoft.com/office/drawing/2014/main" id="{8605E492-B274-453D-9B3F-B54E06CA9247}"/>
              </a:ext>
            </a:extLst>
          </p:cNvPr>
          <p:cNvSpPr txBox="1">
            <a:spLocks noChangeArrowheads="1"/>
          </p:cNvSpPr>
          <p:nvPr/>
        </p:nvSpPr>
        <p:spPr bwMode="auto">
          <a:xfrm rot="-7291048">
            <a:off x="6908007" y="2847181"/>
            <a:ext cx="1636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Competitiva</a:t>
            </a:r>
            <a:endParaRPr lang="en-US" altLang="pt-BR" sz="2000" b="1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sp>
        <p:nvSpPr>
          <p:cNvPr id="50191" name="Text Box 15">
            <a:extLst>
              <a:ext uri="{FF2B5EF4-FFF2-40B4-BE49-F238E27FC236}">
                <a16:creationId xmlns:a16="http://schemas.microsoft.com/office/drawing/2014/main" id="{E7957FEC-E54C-41E7-A5B5-8DC1BC9B0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800" y="127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7</a:t>
            </a:r>
            <a:endParaRPr lang="pt-BR"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69D5D1BC-A20B-46FD-94DA-A43075C3E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013" y="715963"/>
            <a:ext cx="70627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altLang="pt-BR" sz="2200" b="1">
                <a:solidFill>
                  <a:srgbClr val="006699"/>
                </a:solidFill>
                <a:latin typeface="Tahoma" panose="020B0604030504040204" pitchFamily="34" charset="0"/>
              </a:rPr>
              <a:t>Cadeias de Valor Baseadas na Internet</a:t>
            </a:r>
          </a:p>
        </p:txBody>
      </p:sp>
      <p:sp>
        <p:nvSpPr>
          <p:cNvPr id="51203" name="AutoShape 3">
            <a:extLst>
              <a:ext uri="{FF2B5EF4-FFF2-40B4-BE49-F238E27FC236}">
                <a16:creationId xmlns:a16="http://schemas.microsoft.com/office/drawing/2014/main" id="{1C4433F0-5FC7-4244-9B07-2B46F620A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2611438"/>
            <a:ext cx="3657600" cy="2803525"/>
          </a:xfrm>
          <a:prstGeom prst="downArrow">
            <a:avLst>
              <a:gd name="adj1" fmla="val 50880"/>
              <a:gd name="adj2" fmla="val 21685"/>
            </a:avLst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/>
            </a:endParaRPr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06ADFEFE-3E8C-4847-89DD-F32B94267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1284288"/>
            <a:ext cx="6994525" cy="914400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/>
            </a:endParaRP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75360BE6-C17C-429E-B15C-F2C3350F1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1850" y="1252538"/>
            <a:ext cx="16668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Marketing </a:t>
            </a:r>
          </a:p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Pesquisa de</a:t>
            </a:r>
          </a:p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Produto</a:t>
            </a:r>
            <a:endParaRPr lang="pt-BR" altLang="pt-BR" sz="2000">
              <a:solidFill>
                <a:srgbClr val="003366"/>
              </a:solidFill>
              <a:latin typeface="Arial Black" panose="020B0A04020102020204" pitchFamily="34" charset="0"/>
            </a:endParaRPr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B81614A9-8A36-4315-AE6A-C02471A06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913" y="1211263"/>
            <a:ext cx="165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Vendas e</a:t>
            </a:r>
          </a:p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Distribuição</a:t>
            </a:r>
            <a:endParaRPr lang="en-US" altLang="pt-BR" sz="2000" b="1">
              <a:solidFill>
                <a:srgbClr val="003366"/>
              </a:solidFill>
              <a:latin typeface="Arial" panose="020B0604020202020204" pitchFamily="34" charset="0"/>
            </a:endParaRPr>
          </a:p>
          <a:p>
            <a:endParaRPr lang="en-US" altLang="pt-BR" sz="2000">
              <a:solidFill>
                <a:srgbClr val="003366"/>
              </a:solidFill>
              <a:latin typeface="Arial Black" panose="020B0A04020102020204" pitchFamily="34" charset="0"/>
            </a:endParaRP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F396908F-8F36-4A4C-91D4-5479BE1DB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0675" y="1196975"/>
            <a:ext cx="17383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Suporte e </a:t>
            </a:r>
          </a:p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Feedback do</a:t>
            </a:r>
          </a:p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Cliente</a:t>
            </a:r>
            <a:endParaRPr lang="en-US" altLang="pt-BR" sz="2000">
              <a:solidFill>
                <a:srgbClr val="003366"/>
              </a:solidFill>
              <a:latin typeface="Arial Black" panose="020B0A04020102020204" pitchFamily="34" charset="0"/>
            </a:endParaRPr>
          </a:p>
        </p:txBody>
      </p:sp>
      <p:sp>
        <p:nvSpPr>
          <p:cNvPr id="51208" name="AutoShape 8">
            <a:extLst>
              <a:ext uri="{FF2B5EF4-FFF2-40B4-BE49-F238E27FC236}">
                <a16:creationId xmlns:a16="http://schemas.microsoft.com/office/drawing/2014/main" id="{E91C45F6-A4AE-48BA-A41F-66B13868B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725" y="2597150"/>
            <a:ext cx="3657600" cy="2803525"/>
          </a:xfrm>
          <a:prstGeom prst="downArrow">
            <a:avLst>
              <a:gd name="adj1" fmla="val 50880"/>
              <a:gd name="adj2" fmla="val 21685"/>
            </a:avLst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/>
            </a:endParaRPr>
          </a:p>
        </p:txBody>
      </p:sp>
      <p:sp>
        <p:nvSpPr>
          <p:cNvPr id="16393" name="Text Box 9">
            <a:extLst>
              <a:ext uri="{FF2B5EF4-FFF2-40B4-BE49-F238E27FC236}">
                <a16:creationId xmlns:a16="http://schemas.microsoft.com/office/drawing/2014/main" id="{C604E167-808D-4AC9-B4E4-B7182633C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5975" y="2709863"/>
            <a:ext cx="181768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>
                <a:solidFill>
                  <a:schemeClr val="bg1"/>
                </a:solidFill>
                <a:latin typeface="Arial" panose="020B0604020202020204" pitchFamily="34" charset="0"/>
              </a:rPr>
              <a:t>Dados para pesquisa de mercado,</a:t>
            </a:r>
          </a:p>
          <a:p>
            <a:r>
              <a:rPr lang="pt-BR" altLang="pt-BR" sz="2000">
                <a:solidFill>
                  <a:schemeClr val="bg1"/>
                </a:solidFill>
                <a:latin typeface="Arial" panose="020B0604020202020204" pitchFamily="34" charset="0"/>
              </a:rPr>
              <a:t>estabelece respostas do consumidor</a:t>
            </a:r>
            <a:endParaRPr lang="en-US" altLang="pt-BR"/>
          </a:p>
        </p:txBody>
      </p:sp>
      <p:sp>
        <p:nvSpPr>
          <p:cNvPr id="16394" name="Text Box 10">
            <a:extLst>
              <a:ext uri="{FF2B5EF4-FFF2-40B4-BE49-F238E27FC236}">
                <a16:creationId xmlns:a16="http://schemas.microsoft.com/office/drawing/2014/main" id="{8B298325-196F-41CC-A928-D69C10F31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0963" y="2668588"/>
            <a:ext cx="2138362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pt-BR" altLang="pt-BR" sz="2000">
                <a:solidFill>
                  <a:schemeClr val="bg1"/>
                </a:solidFill>
                <a:latin typeface="Arial" panose="020B0604020202020204" pitchFamily="34" charset="0"/>
              </a:rPr>
              <a:t>Acesso a comentários online do cliente</a:t>
            </a:r>
          </a:p>
          <a:p>
            <a:pPr>
              <a:buFontTx/>
              <a:buChar char="•"/>
            </a:pPr>
            <a:r>
              <a:rPr lang="pt-BR" altLang="pt-BR" sz="2000">
                <a:solidFill>
                  <a:schemeClr val="bg1"/>
                </a:solidFill>
                <a:latin typeface="Arial" panose="020B0604020202020204" pitchFamily="34" charset="0"/>
              </a:rPr>
              <a:t>Resposta imediata a problemas do cliente</a:t>
            </a:r>
            <a:r>
              <a:rPr lang="en-US" altLang="pt-BR" sz="2000">
                <a:latin typeface="Arial" panose="020B0604020202020204" pitchFamily="34" charset="0"/>
              </a:rPr>
              <a:t> </a:t>
            </a:r>
            <a:endParaRPr lang="en-US" altLang="pt-BR"/>
          </a:p>
        </p:txBody>
      </p:sp>
      <p:sp>
        <p:nvSpPr>
          <p:cNvPr id="51211" name="AutoShape 11">
            <a:extLst>
              <a:ext uri="{FF2B5EF4-FFF2-40B4-BE49-F238E27FC236}">
                <a16:creationId xmlns:a16="http://schemas.microsoft.com/office/drawing/2014/main" id="{2B3C30E4-12FF-4565-AD4F-52632C033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3" y="2628900"/>
            <a:ext cx="3657600" cy="2803525"/>
          </a:xfrm>
          <a:prstGeom prst="downArrow">
            <a:avLst>
              <a:gd name="adj1" fmla="val 50880"/>
              <a:gd name="adj2" fmla="val 21685"/>
            </a:avLst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/>
            </a:endParaRPr>
          </a:p>
        </p:txBody>
      </p:sp>
      <p:sp>
        <p:nvSpPr>
          <p:cNvPr id="16396" name="Text Box 12">
            <a:extLst>
              <a:ext uri="{FF2B5EF4-FFF2-40B4-BE49-F238E27FC236}">
                <a16:creationId xmlns:a16="http://schemas.microsoft.com/office/drawing/2014/main" id="{966625BE-24BB-432E-8EA5-B93456291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238" y="2747963"/>
            <a:ext cx="1849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pt-BR" altLang="pt-BR" sz="2000">
                <a:solidFill>
                  <a:schemeClr val="bg1"/>
                </a:solidFill>
                <a:latin typeface="Arial" panose="020B0604020202020204" pitchFamily="34" charset="0"/>
              </a:rPr>
              <a:t>Baixo custo de distribuição </a:t>
            </a:r>
          </a:p>
          <a:p>
            <a:pPr>
              <a:buFontTx/>
              <a:buChar char="•"/>
            </a:pPr>
            <a:r>
              <a:rPr lang="pt-BR" altLang="pt-BR" sz="2000">
                <a:solidFill>
                  <a:schemeClr val="bg1"/>
                </a:solidFill>
                <a:latin typeface="Arial" panose="020B0604020202020204" pitchFamily="34" charset="0"/>
              </a:rPr>
              <a:t>Atinge novos clientes </a:t>
            </a:r>
          </a:p>
          <a:p>
            <a:pPr>
              <a:buFontTx/>
              <a:buChar char="•"/>
            </a:pPr>
            <a:r>
              <a:rPr lang="pt-BR" altLang="pt-BR" sz="2000">
                <a:solidFill>
                  <a:schemeClr val="bg1"/>
                </a:solidFill>
                <a:latin typeface="Arial" panose="020B0604020202020204" pitchFamily="34" charset="0"/>
              </a:rPr>
              <a:t>Multiplica os pontos de contato</a:t>
            </a:r>
            <a:endParaRPr lang="en-US" altLang="pt-BR"/>
          </a:p>
        </p:txBody>
      </p:sp>
      <p:sp>
        <p:nvSpPr>
          <p:cNvPr id="51213" name="Rectangle 13">
            <a:extLst>
              <a:ext uri="{FF2B5EF4-FFF2-40B4-BE49-F238E27FC236}">
                <a16:creationId xmlns:a16="http://schemas.microsoft.com/office/drawing/2014/main" id="{B4015F2B-C7B4-43A9-A9A7-F171B3482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5429250"/>
            <a:ext cx="6994525" cy="914400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/>
            </a:endParaRPr>
          </a:p>
        </p:txBody>
      </p:sp>
      <p:sp>
        <p:nvSpPr>
          <p:cNvPr id="16398" name="Text Box 14">
            <a:extLst>
              <a:ext uri="{FF2B5EF4-FFF2-40B4-BE49-F238E27FC236}">
                <a16:creationId xmlns:a16="http://schemas.microsoft.com/office/drawing/2014/main" id="{76CC316A-573F-427B-9014-08C4680E2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5400675"/>
            <a:ext cx="16795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Aumento da</a:t>
            </a:r>
          </a:p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participação</a:t>
            </a:r>
          </a:p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de mercado</a:t>
            </a:r>
            <a:endParaRPr lang="en-US" altLang="pt-BR" sz="200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sp>
        <p:nvSpPr>
          <p:cNvPr id="16399" name="Text Box 15">
            <a:extLst>
              <a:ext uri="{FF2B5EF4-FFF2-40B4-BE49-F238E27FC236}">
                <a16:creationId xmlns:a16="http://schemas.microsoft.com/office/drawing/2014/main" id="{EA6835C1-38D3-4422-87EB-8A8253D86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450" y="5541963"/>
            <a:ext cx="24272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PT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Menores margens </a:t>
            </a:r>
          </a:p>
          <a:p>
            <a:r>
              <a:rPr lang="pt-PT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de custo</a:t>
            </a:r>
            <a:endParaRPr lang="pt-PT" altLang="pt-BR" sz="200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sp>
        <p:nvSpPr>
          <p:cNvPr id="16400" name="Text Box 16">
            <a:extLst>
              <a:ext uri="{FF2B5EF4-FFF2-40B4-BE49-F238E27FC236}">
                <a16:creationId xmlns:a16="http://schemas.microsoft.com/office/drawing/2014/main" id="{7190AE88-396B-4B3B-9C5B-107C6894B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5354638"/>
            <a:ext cx="14954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Maior </a:t>
            </a:r>
          </a:p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satisfação </a:t>
            </a:r>
          </a:p>
          <a:p>
            <a:r>
              <a:rPr lang="pt-BR" altLang="pt-BR" sz="2000" b="1">
                <a:solidFill>
                  <a:srgbClr val="003366"/>
                </a:solidFill>
                <a:latin typeface="Arial" panose="020B0604020202020204" pitchFamily="34" charset="0"/>
              </a:rPr>
              <a:t>do cliente</a:t>
            </a:r>
            <a:endParaRPr lang="en-US" altLang="pt-BR" sz="200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sp>
        <p:nvSpPr>
          <p:cNvPr id="16401" name="Text Box 17">
            <a:extLst>
              <a:ext uri="{FF2B5EF4-FFF2-40B4-BE49-F238E27FC236}">
                <a16:creationId xmlns:a16="http://schemas.microsoft.com/office/drawing/2014/main" id="{4447562A-4BA8-4542-A53F-FE8F10E33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" y="1452563"/>
            <a:ext cx="1797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800">
                <a:solidFill>
                  <a:srgbClr val="003366"/>
                </a:solidFill>
                <a:latin typeface="Arial Black" panose="020B0A04020102020204" pitchFamily="34" charset="0"/>
              </a:rPr>
              <a:t>Capacidades</a:t>
            </a:r>
          </a:p>
          <a:p>
            <a:r>
              <a:rPr lang="pt-BR" altLang="pt-BR" sz="1800">
                <a:solidFill>
                  <a:srgbClr val="003366"/>
                </a:solidFill>
                <a:latin typeface="Arial Black" panose="020B0A04020102020204" pitchFamily="34" charset="0"/>
              </a:rPr>
              <a:t>da Internet</a:t>
            </a:r>
            <a:endParaRPr lang="en-US" altLang="pt-BR">
              <a:solidFill>
                <a:srgbClr val="003366"/>
              </a:solidFill>
              <a:latin typeface="Arial Black" panose="020B0A04020102020204" pitchFamily="34" charset="0"/>
            </a:endParaRPr>
          </a:p>
        </p:txBody>
      </p:sp>
      <p:sp>
        <p:nvSpPr>
          <p:cNvPr id="16402" name="Text Box 18">
            <a:extLst>
              <a:ext uri="{FF2B5EF4-FFF2-40B4-BE49-F238E27FC236}">
                <a16:creationId xmlns:a16="http://schemas.microsoft.com/office/drawing/2014/main" id="{B8CAA148-81F8-47D0-8480-D9AD8671A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1438" y="2857500"/>
            <a:ext cx="1736726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2000">
                <a:solidFill>
                  <a:srgbClr val="003366"/>
                </a:solidFill>
                <a:latin typeface="Arial Black" panose="020B0A04020102020204" pitchFamily="34" charset="0"/>
              </a:rPr>
              <a:t>Benefícios </a:t>
            </a:r>
          </a:p>
          <a:p>
            <a:pPr algn="ctr"/>
            <a:r>
              <a:rPr lang="pt-BR" altLang="pt-BR" sz="2000">
                <a:solidFill>
                  <a:srgbClr val="003366"/>
                </a:solidFill>
                <a:latin typeface="Arial Black" panose="020B0A04020102020204" pitchFamily="34" charset="0"/>
              </a:rPr>
              <a:t>para a</a:t>
            </a:r>
          </a:p>
          <a:p>
            <a:pPr algn="ctr"/>
            <a:r>
              <a:rPr lang="pt-BR" altLang="pt-BR" sz="2000">
                <a:solidFill>
                  <a:srgbClr val="003366"/>
                </a:solidFill>
                <a:latin typeface="Arial Black" panose="020B0A04020102020204" pitchFamily="34" charset="0"/>
              </a:rPr>
              <a:t>Empresa</a:t>
            </a:r>
            <a:endParaRPr lang="en-US" altLang="pt-BR">
              <a:solidFill>
                <a:srgbClr val="003366"/>
              </a:solidFill>
            </a:endParaRPr>
          </a:p>
        </p:txBody>
      </p:sp>
      <p:sp>
        <p:nvSpPr>
          <p:cNvPr id="16403" name="Text Box 19">
            <a:extLst>
              <a:ext uri="{FF2B5EF4-FFF2-40B4-BE49-F238E27FC236}">
                <a16:creationId xmlns:a16="http://schemas.microsoft.com/office/drawing/2014/main" id="{85D62B0F-03B4-47F4-AA85-DA228227A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8738" y="5130800"/>
            <a:ext cx="2063751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2000">
                <a:solidFill>
                  <a:srgbClr val="003366"/>
                </a:solidFill>
                <a:latin typeface="Arial Black" panose="020B0A04020102020204" pitchFamily="34" charset="0"/>
              </a:rPr>
              <a:t>Oportunidade</a:t>
            </a:r>
          </a:p>
          <a:p>
            <a:pPr algn="ctr"/>
            <a:r>
              <a:rPr lang="pt-BR" altLang="pt-BR" sz="2000">
                <a:solidFill>
                  <a:srgbClr val="003366"/>
                </a:solidFill>
                <a:latin typeface="Arial Black" panose="020B0A04020102020204" pitchFamily="34" charset="0"/>
              </a:rPr>
              <a:t>de</a:t>
            </a:r>
          </a:p>
          <a:p>
            <a:pPr algn="ctr"/>
            <a:r>
              <a:rPr lang="pt-BR" altLang="pt-BR" sz="2000">
                <a:solidFill>
                  <a:srgbClr val="003366"/>
                </a:solidFill>
                <a:latin typeface="Arial Black" panose="020B0A04020102020204" pitchFamily="34" charset="0"/>
              </a:rPr>
              <a:t>Vantagem</a:t>
            </a:r>
            <a:endParaRPr lang="en-US" altLang="pt-BR">
              <a:solidFill>
                <a:srgbClr val="003366"/>
              </a:solidFill>
              <a:latin typeface="Arial Black" panose="020B0A04020102020204" pitchFamily="34" charset="0"/>
            </a:endParaRPr>
          </a:p>
        </p:txBody>
      </p:sp>
      <p:sp>
        <p:nvSpPr>
          <p:cNvPr id="51220" name="Text Box 20">
            <a:extLst>
              <a:ext uri="{FF2B5EF4-FFF2-40B4-BE49-F238E27FC236}">
                <a16:creationId xmlns:a16="http://schemas.microsoft.com/office/drawing/2014/main" id="{BBBD5359-2F3F-44A3-8C93-94B96A127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800" y="127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8</a:t>
            </a:r>
            <a:endParaRPr lang="pt-BR"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929</Words>
  <Application>Microsoft Office PowerPoint</Application>
  <PresentationFormat>Apresentação na tela (4:3)</PresentationFormat>
  <Paragraphs>282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Estrutura padrão</vt:lpstr>
      <vt:lpstr>Tendências em 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User@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Márcio R. Rizzatto</dc:creator>
  <cp:lastModifiedBy>Márcio Roberto Rizzatto</cp:lastModifiedBy>
  <cp:revision>76</cp:revision>
  <dcterms:created xsi:type="dcterms:W3CDTF">2004-08-14T09:45:20Z</dcterms:created>
  <dcterms:modified xsi:type="dcterms:W3CDTF">2019-05-29T20:13:13Z</dcterms:modified>
</cp:coreProperties>
</file>