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1" d="100"/>
          <a:sy n="61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DB476-BB76-4477-A464-0E46A385834B}" type="datetimeFigureOut">
              <a:rPr lang="pt-BR" smtClean="0"/>
              <a:pPr/>
              <a:t>09/09/2019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B3EC4-B461-41D7-A52C-5A2A59739C6B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DB476-BB76-4477-A464-0E46A385834B}" type="datetimeFigureOut">
              <a:rPr lang="pt-BR" smtClean="0"/>
              <a:pPr/>
              <a:t>09/09/2019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B3EC4-B461-41D7-A52C-5A2A59739C6B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DB476-BB76-4477-A464-0E46A385834B}" type="datetimeFigureOut">
              <a:rPr lang="pt-BR" smtClean="0"/>
              <a:pPr/>
              <a:t>09/09/2019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B3EC4-B461-41D7-A52C-5A2A59739C6B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DB476-BB76-4477-A464-0E46A385834B}" type="datetimeFigureOut">
              <a:rPr lang="pt-BR" smtClean="0"/>
              <a:pPr/>
              <a:t>09/09/2019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B3EC4-B461-41D7-A52C-5A2A59739C6B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DB476-BB76-4477-A464-0E46A385834B}" type="datetimeFigureOut">
              <a:rPr lang="pt-BR" smtClean="0"/>
              <a:pPr/>
              <a:t>09/09/2019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B3EC4-B461-41D7-A52C-5A2A59739C6B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DB476-BB76-4477-A464-0E46A385834B}" type="datetimeFigureOut">
              <a:rPr lang="pt-BR" smtClean="0"/>
              <a:pPr/>
              <a:t>09/09/2019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B3EC4-B461-41D7-A52C-5A2A59739C6B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DB476-BB76-4477-A464-0E46A385834B}" type="datetimeFigureOut">
              <a:rPr lang="pt-BR" smtClean="0"/>
              <a:pPr/>
              <a:t>09/09/2019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B3EC4-B461-41D7-A52C-5A2A59739C6B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DB476-BB76-4477-A464-0E46A385834B}" type="datetimeFigureOut">
              <a:rPr lang="pt-BR" smtClean="0"/>
              <a:pPr/>
              <a:t>09/09/2019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B3EC4-B461-41D7-A52C-5A2A59739C6B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DB476-BB76-4477-A464-0E46A385834B}" type="datetimeFigureOut">
              <a:rPr lang="pt-BR" smtClean="0"/>
              <a:pPr/>
              <a:t>09/09/2019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B3EC4-B461-41D7-A52C-5A2A59739C6B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DB476-BB76-4477-A464-0E46A385834B}" type="datetimeFigureOut">
              <a:rPr lang="pt-BR" smtClean="0"/>
              <a:pPr/>
              <a:t>09/09/2019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B3EC4-B461-41D7-A52C-5A2A59739C6B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DB476-BB76-4477-A464-0E46A385834B}" type="datetimeFigureOut">
              <a:rPr lang="pt-BR" smtClean="0"/>
              <a:pPr/>
              <a:t>09/09/2019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B3EC4-B461-41D7-A52C-5A2A59739C6B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4DB476-BB76-4477-A464-0E46A385834B}" type="datetimeFigureOut">
              <a:rPr lang="pt-BR" smtClean="0"/>
              <a:pPr/>
              <a:t>09/09/2019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9B3EC4-B461-41D7-A52C-5A2A59739C6B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odamateria.com.br/companhia-de-jesus-ordem-dos-jesuitas/" TargetMode="External"/><Relationship Id="rId2" Type="http://schemas.openxmlformats.org/officeDocument/2006/relationships/hyperlink" Target="https://www.todamateria.com.br/concilio-de-trento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todamateria.com.br/inquisicao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2500298" y="4286256"/>
            <a:ext cx="514353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7200" dirty="0" smtClean="0">
                <a:solidFill>
                  <a:schemeClr val="bg1"/>
                </a:solidFill>
                <a:latin typeface="Bernard MT Condensed" pitchFamily="18" charset="0"/>
              </a:rPr>
              <a:t>ESTILO BARROCO</a:t>
            </a:r>
            <a:endParaRPr lang="pt-BR" sz="7200" dirty="0">
              <a:solidFill>
                <a:schemeClr val="bg1"/>
              </a:solidFill>
              <a:latin typeface="Bernard MT Condensed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928662" y="214290"/>
            <a:ext cx="7358114" cy="3939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/>
            <a:r>
              <a:rPr lang="pt-BR" sz="2500" b="1" dirty="0">
                <a:latin typeface="Arial" pitchFamily="34" charset="0"/>
                <a:cs typeface="Arial" pitchFamily="34" charset="0"/>
              </a:rPr>
              <a:t>O Barroco é um estilo que dominou a arquitetura, a pintura, a literatura e a música na Europa do século XVII.</a:t>
            </a:r>
          </a:p>
          <a:p>
            <a:pPr algn="ctr" fontAlgn="base"/>
            <a:r>
              <a:rPr lang="pt-BR" sz="2500" b="1" dirty="0">
                <a:latin typeface="Arial" pitchFamily="34" charset="0"/>
                <a:cs typeface="Arial" pitchFamily="34" charset="0"/>
              </a:rPr>
              <a:t>Por isso, toda a cultura desse período, incluindo costumes, valores e relações sociais, é chamada de "barroca".</a:t>
            </a:r>
          </a:p>
          <a:p>
            <a:pPr algn="ctr" fontAlgn="base"/>
            <a:r>
              <a:rPr lang="pt-BR" sz="2500" b="1" dirty="0">
                <a:latin typeface="Arial" pitchFamily="34" charset="0"/>
                <a:cs typeface="Arial" pitchFamily="34" charset="0"/>
              </a:rPr>
              <a:t>Essa época surgiu no final do Renascimento e manifestava-se através de grande ostentação e extravagância entre os grupos beneficiados pelas riquezas da colonização</a:t>
            </a:r>
          </a:p>
        </p:txBody>
      </p:sp>
      <p:pic>
        <p:nvPicPr>
          <p:cNvPr id="1027" name="Picture 3" descr="D:\USUARIO\Desktop\images (2)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14612" y="4027161"/>
            <a:ext cx="3584579" cy="283083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571472" y="357166"/>
            <a:ext cx="7643866" cy="5940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pt-BR" sz="2000" b="1" dirty="0">
                <a:latin typeface="Arial" pitchFamily="34" charset="0"/>
                <a:cs typeface="Arial" pitchFamily="34" charset="0"/>
              </a:rPr>
              <a:t>Contexto Histórico: Resumo</a:t>
            </a:r>
          </a:p>
          <a:p>
            <a:pPr fontAlgn="base"/>
            <a:r>
              <a:rPr lang="pt-BR" sz="2000" dirty="0">
                <a:latin typeface="Arial" pitchFamily="34" charset="0"/>
                <a:cs typeface="Arial" pitchFamily="34" charset="0"/>
              </a:rPr>
              <a:t>O </a:t>
            </a:r>
            <a:r>
              <a:rPr lang="pt-BR" sz="2000" dirty="0">
                <a:latin typeface="Arial" pitchFamily="34" charset="0"/>
                <a:cs typeface="Arial" pitchFamily="34" charset="0"/>
                <a:hlinkClick r:id="rId2"/>
              </a:rPr>
              <a:t>Concílio de Trento</a:t>
            </a:r>
            <a:r>
              <a:rPr lang="pt-BR" sz="2000" dirty="0">
                <a:latin typeface="Arial" pitchFamily="34" charset="0"/>
                <a:cs typeface="Arial" pitchFamily="34" charset="0"/>
              </a:rPr>
              <a:t>, realizado de 1545 a 1563, causou grandes reformas no Catolicismo, em resposta à Reforma Protestante de Martinho Lutero. Assim, a autoridade da Igreja de Roma foi vigorosamente </a:t>
            </a:r>
            <a:r>
              <a:rPr lang="pt-BR" sz="2000" dirty="0" smtClean="0">
                <a:latin typeface="Arial" pitchFamily="34" charset="0"/>
                <a:cs typeface="Arial" pitchFamily="34" charset="0"/>
              </a:rPr>
              <a:t>reafirmada</a:t>
            </a:r>
            <a:endParaRPr lang="pt-BR" sz="2000" dirty="0">
              <a:latin typeface="Arial" pitchFamily="34" charset="0"/>
              <a:cs typeface="Arial" pitchFamily="34" charset="0"/>
            </a:endParaRPr>
          </a:p>
          <a:p>
            <a:pPr fontAlgn="base"/>
            <a:r>
              <a:rPr lang="pt-BR" sz="2000" dirty="0">
                <a:latin typeface="Arial" pitchFamily="34" charset="0"/>
                <a:cs typeface="Arial" pitchFamily="34" charset="0"/>
              </a:rPr>
              <a:t>A </a:t>
            </a:r>
            <a:r>
              <a:rPr lang="pt-BR" sz="2000" dirty="0">
                <a:latin typeface="Arial" pitchFamily="34" charset="0"/>
                <a:cs typeface="Arial" pitchFamily="34" charset="0"/>
                <a:hlinkClick r:id="rId3"/>
              </a:rPr>
              <a:t>Companhia de Jesus</a:t>
            </a:r>
            <a:r>
              <a:rPr lang="pt-BR" sz="2000" dirty="0">
                <a:latin typeface="Arial" pitchFamily="34" charset="0"/>
                <a:cs typeface="Arial" pitchFamily="34" charset="0"/>
              </a:rPr>
              <a:t>, reconhecida pelo papa em 1540, passa a dominar quase que inteiramente o </a:t>
            </a:r>
            <a:r>
              <a:rPr lang="pt-BR" sz="2000" dirty="0" smtClean="0">
                <a:latin typeface="Arial" pitchFamily="34" charset="0"/>
                <a:cs typeface="Arial" pitchFamily="34" charset="0"/>
              </a:rPr>
              <a:t>ensino</a:t>
            </a:r>
            <a:endParaRPr lang="pt-BR" sz="2000" dirty="0">
              <a:latin typeface="Arial" pitchFamily="34" charset="0"/>
              <a:cs typeface="Arial" pitchFamily="34" charset="0"/>
            </a:endParaRPr>
          </a:p>
          <a:p>
            <a:pPr fontAlgn="base"/>
            <a:r>
              <a:rPr lang="pt-BR" sz="2000" dirty="0">
                <a:latin typeface="Arial" pitchFamily="34" charset="0"/>
                <a:cs typeface="Arial" pitchFamily="34" charset="0"/>
              </a:rPr>
              <a:t>A </a:t>
            </a:r>
            <a:r>
              <a:rPr lang="pt-BR" sz="2000" dirty="0">
                <a:solidFill>
                  <a:srgbClr val="FF0000"/>
                </a:solidFill>
                <a:latin typeface="Arial" pitchFamily="34" charset="0"/>
                <a:cs typeface="Arial" pitchFamily="34" charset="0"/>
                <a:hlinkClick r:id="rId4"/>
              </a:rPr>
              <a:t>Inquisição</a:t>
            </a:r>
            <a:r>
              <a:rPr lang="pt-BR" sz="2000" dirty="0">
                <a:latin typeface="Arial" pitchFamily="34" charset="0"/>
                <a:cs typeface="Arial" pitchFamily="34" charset="0"/>
              </a:rPr>
              <a:t> que se estabeleceu na Espanha a partir de 1480 e em Portugal a partir de 1536, ameaçava a liberdade de pensamento. O clima era de austeridade e repressão.</a:t>
            </a:r>
          </a:p>
          <a:p>
            <a:pPr fontAlgn="base"/>
            <a:r>
              <a:rPr lang="pt-BR" sz="2000" dirty="0">
                <a:latin typeface="Arial" pitchFamily="34" charset="0"/>
                <a:cs typeface="Arial" pitchFamily="34" charset="0"/>
              </a:rPr>
              <a:t>Foi nesse contexto que se desenvolveu o movimento artístico chamado Barroco, numa arte eclesiástica que desejava propagar a fé católica.</a:t>
            </a:r>
          </a:p>
          <a:p>
            <a:pPr fontAlgn="base"/>
            <a:r>
              <a:rPr lang="pt-BR" sz="2000" dirty="0">
                <a:latin typeface="Arial" pitchFamily="34" charset="0"/>
                <a:cs typeface="Arial" pitchFamily="34" charset="0"/>
              </a:rPr>
              <a:t>Em nenhuma época se produziu um número tão grande de igrejas e capelas, estátuas de santos e monumentos sepulcrais.</a:t>
            </a:r>
          </a:p>
          <a:p>
            <a:pPr fontAlgn="base"/>
            <a:r>
              <a:rPr lang="pt-BR" sz="2000" dirty="0">
                <a:latin typeface="Arial" pitchFamily="34" charset="0"/>
                <a:cs typeface="Arial" pitchFamily="34" charset="0"/>
              </a:rPr>
              <a:t>Em quase todas as partes, a Igreja se associava ao Estado. Assim, a arquitetura barroca, antes só religiosa, surge também na construção de palácios, com o objetivo de causar admiração e poder.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:\USUARIO\Desktop\images (3)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6248" y="357166"/>
            <a:ext cx="4552950" cy="6115050"/>
          </a:xfrm>
          <a:prstGeom prst="rect">
            <a:avLst/>
          </a:prstGeom>
          <a:noFill/>
        </p:spPr>
      </p:pic>
      <p:sp>
        <p:nvSpPr>
          <p:cNvPr id="5" name="Retângulo 4"/>
          <p:cNvSpPr/>
          <p:nvPr/>
        </p:nvSpPr>
        <p:spPr>
          <a:xfrm>
            <a:off x="0" y="785794"/>
            <a:ext cx="4572000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pt-BR" sz="2000" b="1" dirty="0">
                <a:latin typeface="Arial" pitchFamily="34" charset="0"/>
                <a:cs typeface="Arial" pitchFamily="34" charset="0"/>
              </a:rPr>
              <a:t>Características do Barroco</a:t>
            </a:r>
          </a:p>
          <a:p>
            <a:pPr fontAlgn="base"/>
            <a:r>
              <a:rPr lang="pt-BR" sz="2000" dirty="0">
                <a:latin typeface="Arial" pitchFamily="34" charset="0"/>
                <a:cs typeface="Arial" pitchFamily="34" charset="0"/>
              </a:rPr>
              <a:t>As principais características que marcaram o período barroco foram:</a:t>
            </a:r>
          </a:p>
          <a:p>
            <a:pPr fontAlgn="base"/>
            <a:r>
              <a:rPr lang="pt-BR" sz="2000" dirty="0" smtClean="0">
                <a:latin typeface="Arial" pitchFamily="34" charset="0"/>
                <a:cs typeface="Arial" pitchFamily="34" charset="0"/>
              </a:rPr>
              <a:t>*Arte </a:t>
            </a:r>
            <a:r>
              <a:rPr lang="pt-BR" sz="2000" dirty="0">
                <a:latin typeface="Arial" pitchFamily="34" charset="0"/>
                <a:cs typeface="Arial" pitchFamily="34" charset="0"/>
              </a:rPr>
              <a:t>rebuscada e exagerada;</a:t>
            </a:r>
          </a:p>
          <a:p>
            <a:pPr fontAlgn="base"/>
            <a:r>
              <a:rPr lang="pt-BR" sz="2000" dirty="0" smtClean="0">
                <a:latin typeface="Arial" pitchFamily="34" charset="0"/>
                <a:cs typeface="Arial" pitchFamily="34" charset="0"/>
              </a:rPr>
              <a:t>*Valorização </a:t>
            </a:r>
            <a:r>
              <a:rPr lang="pt-BR" sz="2000" dirty="0">
                <a:latin typeface="Arial" pitchFamily="34" charset="0"/>
                <a:cs typeface="Arial" pitchFamily="34" charset="0"/>
              </a:rPr>
              <a:t>do detalhe;</a:t>
            </a:r>
          </a:p>
          <a:p>
            <a:pPr fontAlgn="base"/>
            <a:r>
              <a:rPr lang="pt-BR" sz="2000" dirty="0" smtClean="0">
                <a:latin typeface="Arial" pitchFamily="34" charset="0"/>
                <a:cs typeface="Arial" pitchFamily="34" charset="0"/>
              </a:rPr>
              <a:t>*Dualismo </a:t>
            </a:r>
            <a:r>
              <a:rPr lang="pt-BR" sz="2000" dirty="0">
                <a:latin typeface="Arial" pitchFamily="34" charset="0"/>
                <a:cs typeface="Arial" pitchFamily="34" charset="0"/>
              </a:rPr>
              <a:t>e contradições;</a:t>
            </a:r>
          </a:p>
          <a:p>
            <a:pPr fontAlgn="base"/>
            <a:r>
              <a:rPr lang="pt-BR" sz="2000" dirty="0" smtClean="0">
                <a:latin typeface="Arial" pitchFamily="34" charset="0"/>
                <a:cs typeface="Arial" pitchFamily="34" charset="0"/>
              </a:rPr>
              <a:t>*Obscuridade</a:t>
            </a:r>
            <a:r>
              <a:rPr lang="pt-BR" sz="2000" dirty="0">
                <a:latin typeface="Arial" pitchFamily="34" charset="0"/>
                <a:cs typeface="Arial" pitchFamily="34" charset="0"/>
              </a:rPr>
              <a:t>, complexidade e sensualismo;</a:t>
            </a:r>
          </a:p>
          <a:p>
            <a:pPr fontAlgn="base"/>
            <a:r>
              <a:rPr lang="pt-BR" sz="2000" dirty="0" smtClean="0">
                <a:latin typeface="Arial" pitchFamily="34" charset="0"/>
                <a:cs typeface="Arial" pitchFamily="34" charset="0"/>
              </a:rPr>
              <a:t>*Barroco </a:t>
            </a:r>
            <a:r>
              <a:rPr lang="pt-BR" sz="2000" dirty="0">
                <a:latin typeface="Arial" pitchFamily="34" charset="0"/>
                <a:cs typeface="Arial" pitchFamily="34" charset="0"/>
              </a:rPr>
              <a:t>literário: </a:t>
            </a:r>
            <a:r>
              <a:rPr lang="pt-BR" sz="2000" dirty="0" err="1">
                <a:latin typeface="Arial" pitchFamily="34" charset="0"/>
                <a:cs typeface="Arial" pitchFamily="34" charset="0"/>
              </a:rPr>
              <a:t>cultismo</a:t>
            </a:r>
            <a:r>
              <a:rPr lang="pt-BR" sz="2000" dirty="0">
                <a:latin typeface="Arial" pitchFamily="34" charset="0"/>
                <a:cs typeface="Arial" pitchFamily="34" charset="0"/>
              </a:rPr>
              <a:t> e </a:t>
            </a:r>
            <a:r>
              <a:rPr lang="pt-BR" sz="2000" dirty="0" err="1">
                <a:latin typeface="Arial" pitchFamily="34" charset="0"/>
                <a:cs typeface="Arial" pitchFamily="34" charset="0"/>
              </a:rPr>
              <a:t>conceptismo</a:t>
            </a:r>
            <a:r>
              <a:rPr lang="pt-BR" sz="2000" dirty="0">
                <a:latin typeface="Arial" pitchFamily="34" charset="0"/>
                <a:cs typeface="Arial" pitchFamily="34" charset="0"/>
              </a:rPr>
              <a:t>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pt-BR" dirty="0" smtClean="0"/>
              <a:t>ALUNOS : 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GRAZIELA FERNANDA RAMOS MOITINHO</a:t>
            </a:r>
          </a:p>
          <a:p>
            <a:r>
              <a:rPr lang="pt-BR" dirty="0" smtClean="0"/>
              <a:t>JOAO PEDRO ROQUE </a:t>
            </a:r>
          </a:p>
          <a:p>
            <a:r>
              <a:rPr lang="pt-BR" dirty="0" smtClean="0"/>
              <a:t>ELISANGELA </a:t>
            </a:r>
          </a:p>
          <a:p>
            <a:r>
              <a:rPr lang="pt-BR" dirty="0" smtClean="0"/>
              <a:t>HUGO RAMOS </a:t>
            </a:r>
            <a:endParaRPr lang="pt-BR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64</Words>
  <Application>Microsoft Office PowerPoint</Application>
  <PresentationFormat>Apresentação na tela (4:3)</PresentationFormat>
  <Paragraphs>23</Paragraphs>
  <Slides>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8" baseType="lpstr">
      <vt:lpstr>Tema do Office</vt:lpstr>
      <vt:lpstr>Slide 1</vt:lpstr>
      <vt:lpstr>Slide 2</vt:lpstr>
      <vt:lpstr>Slide 3</vt:lpstr>
      <vt:lpstr>Slide 4</vt:lpstr>
      <vt:lpstr>Slide 5</vt:lpstr>
      <vt:lpstr>Slide 6</vt:lpstr>
      <vt:lpstr>ALUNOS :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ESCRITORIO1</dc:creator>
  <cp:lastModifiedBy>ESCRITORIO1</cp:lastModifiedBy>
  <cp:revision>3</cp:revision>
  <dcterms:created xsi:type="dcterms:W3CDTF">2019-09-09T16:01:42Z</dcterms:created>
  <dcterms:modified xsi:type="dcterms:W3CDTF">2019-09-09T16:29:27Z</dcterms:modified>
</cp:coreProperties>
</file>