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6858000" cx="9144000"/>
  <p:notesSz cx="6850050" cy="99790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64" roundtripDataSignature="AMtx7miob2j0lKzhs5QE8FB61e0aJX9I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customschemas.google.com/relationships/presentationmetadata" Target="meta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2" y="1"/>
            <a:ext cx="2968769" cy="498409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88750" spcFirstLastPara="1" rIns="88750" wrap="square" tIns="443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79765" y="1"/>
            <a:ext cx="2968769" cy="498409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88750" spcFirstLastPara="1" rIns="88750" wrap="square" tIns="443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31863" y="749300"/>
            <a:ext cx="4986337" cy="3740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4395" y="4739534"/>
            <a:ext cx="5481275" cy="449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88750" spcFirstLastPara="1" rIns="88750" wrap="square" tIns="4437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2" y="9479068"/>
            <a:ext cx="2968769" cy="498409"/>
          </a:xfrm>
          <a:prstGeom prst="rect">
            <a:avLst/>
          </a:prstGeom>
          <a:noFill/>
          <a:ln>
            <a:noFill/>
          </a:ln>
        </p:spPr>
        <p:txBody>
          <a:bodyPr anchorCtr="0" anchor="b" bIns="44375" lIns="88750" spcFirstLastPara="1" rIns="88750" wrap="square" tIns="443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79765" y="9479068"/>
            <a:ext cx="2968769" cy="498409"/>
          </a:xfrm>
          <a:prstGeom prst="rect">
            <a:avLst/>
          </a:prstGeom>
          <a:noFill/>
          <a:ln>
            <a:noFill/>
          </a:ln>
        </p:spPr>
        <p:txBody>
          <a:bodyPr anchorCtr="0" anchor="b" bIns="44375" lIns="88750" spcFirstLastPara="1" rIns="88750" wrap="square" tIns="443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be2606e47_1_0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35be2606e47_1_0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35be2606e47_1_0:notes"/>
          <p:cNvSpPr txBox="1"/>
          <p:nvPr>
            <p:ph idx="12" type="sldNum"/>
          </p:nvPr>
        </p:nvSpPr>
        <p:spPr>
          <a:xfrm>
            <a:off x="3879765" y="9479068"/>
            <a:ext cx="29688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4375" lIns="88750" spcFirstLastPara="1" rIns="88750" wrap="square" tIns="44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be2606e47_1_59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35be2606e47_1_59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be2606e47_1_64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35be2606e47_1_64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be2606e47_1_69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35be2606e47_1_69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be2606e47_1_74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35be2606e47_1_74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be2606e47_1_79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35be2606e47_1_79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be2606e47_1_87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35be2606e47_1_87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be2606e47_1_93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35be2606e47_1_93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be2606e47_1_100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35be2606e47_1_100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be2606e47_1_106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35be2606e47_1_106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be2606e47_1_112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35be2606e47_1_112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be2606e47_1_6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35be2606e47_1_6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be2606e47_1_118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35be2606e47_1_118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be2606e47_1_125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35be2606e47_1_125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be2606e47_1_131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35be2606e47_1_131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be2606e47_1_213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35be2606e47_1_213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35be2606e47_1_213:notes"/>
          <p:cNvSpPr txBox="1"/>
          <p:nvPr>
            <p:ph idx="12" type="sldNum"/>
          </p:nvPr>
        </p:nvSpPr>
        <p:spPr>
          <a:xfrm>
            <a:off x="3879765" y="9479068"/>
            <a:ext cx="29688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4375" lIns="88750" spcFirstLastPara="1" rIns="88750" wrap="square" tIns="44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 txBox="1"/>
          <p:nvPr>
            <p:ph idx="1" type="body"/>
          </p:nvPr>
        </p:nvSpPr>
        <p:spPr>
          <a:xfrm>
            <a:off x="684395" y="4739534"/>
            <a:ext cx="5481275" cy="4490329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:notes"/>
          <p:cNvSpPr/>
          <p:nvPr>
            <p:ph idx="2" type="sldImg"/>
          </p:nvPr>
        </p:nvSpPr>
        <p:spPr>
          <a:xfrm>
            <a:off x="931863" y="749300"/>
            <a:ext cx="4986337" cy="3740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:notes"/>
          <p:cNvSpPr txBox="1"/>
          <p:nvPr>
            <p:ph idx="1" type="body"/>
          </p:nvPr>
        </p:nvSpPr>
        <p:spPr>
          <a:xfrm>
            <a:off x="684395" y="4739534"/>
            <a:ext cx="5481275" cy="4490329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:notes"/>
          <p:cNvSpPr/>
          <p:nvPr>
            <p:ph idx="2" type="sldImg"/>
          </p:nvPr>
        </p:nvSpPr>
        <p:spPr>
          <a:xfrm>
            <a:off x="931863" y="749300"/>
            <a:ext cx="4986337" cy="3740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:notes"/>
          <p:cNvSpPr txBox="1"/>
          <p:nvPr>
            <p:ph idx="1" type="body"/>
          </p:nvPr>
        </p:nvSpPr>
        <p:spPr>
          <a:xfrm>
            <a:off x="684395" y="4739534"/>
            <a:ext cx="5481275" cy="4490329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:notes"/>
          <p:cNvSpPr/>
          <p:nvPr>
            <p:ph idx="2" type="sldImg"/>
          </p:nvPr>
        </p:nvSpPr>
        <p:spPr>
          <a:xfrm>
            <a:off x="931863" y="749300"/>
            <a:ext cx="4986337" cy="3740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:notes"/>
          <p:cNvSpPr txBox="1"/>
          <p:nvPr>
            <p:ph idx="1" type="body"/>
          </p:nvPr>
        </p:nvSpPr>
        <p:spPr>
          <a:xfrm>
            <a:off x="684395" y="4739534"/>
            <a:ext cx="5481275" cy="4490329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6:notes"/>
          <p:cNvSpPr/>
          <p:nvPr>
            <p:ph idx="2" type="sldImg"/>
          </p:nvPr>
        </p:nvSpPr>
        <p:spPr>
          <a:xfrm>
            <a:off x="931863" y="749300"/>
            <a:ext cx="4986337" cy="3740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be2606e47_1_219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be2606e47_1_219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35be2606e47_1_219:notes"/>
          <p:cNvSpPr txBox="1"/>
          <p:nvPr>
            <p:ph idx="12" type="sldNum"/>
          </p:nvPr>
        </p:nvSpPr>
        <p:spPr>
          <a:xfrm>
            <a:off x="3879765" y="9479068"/>
            <a:ext cx="2968800" cy="498300"/>
          </a:xfrm>
          <a:prstGeom prst="rect">
            <a:avLst/>
          </a:prstGeom>
        </p:spPr>
        <p:txBody>
          <a:bodyPr anchorCtr="0" anchor="b" bIns="44375" lIns="88750" spcFirstLastPara="1" rIns="88750" wrap="square" tIns="44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7:notes"/>
          <p:cNvSpPr txBox="1"/>
          <p:nvPr>
            <p:ph idx="1" type="body"/>
          </p:nvPr>
        </p:nvSpPr>
        <p:spPr>
          <a:xfrm>
            <a:off x="684395" y="4739534"/>
            <a:ext cx="5481275" cy="4490329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7:notes"/>
          <p:cNvSpPr/>
          <p:nvPr>
            <p:ph idx="2" type="sldImg"/>
          </p:nvPr>
        </p:nvSpPr>
        <p:spPr>
          <a:xfrm>
            <a:off x="931863" y="749300"/>
            <a:ext cx="4986337" cy="3740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be2606e47_1_11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35be2606e47_1_11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:notes"/>
          <p:cNvSpPr txBox="1"/>
          <p:nvPr>
            <p:ph idx="1" type="body"/>
          </p:nvPr>
        </p:nvSpPr>
        <p:spPr>
          <a:xfrm>
            <a:off x="684395" y="4739534"/>
            <a:ext cx="5481275" cy="4490329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9:notes"/>
          <p:cNvSpPr/>
          <p:nvPr>
            <p:ph idx="2" type="sldImg"/>
          </p:nvPr>
        </p:nvSpPr>
        <p:spPr>
          <a:xfrm>
            <a:off x="931863" y="749300"/>
            <a:ext cx="4986337" cy="3740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0:notes"/>
          <p:cNvSpPr txBox="1"/>
          <p:nvPr>
            <p:ph idx="1" type="body"/>
          </p:nvPr>
        </p:nvSpPr>
        <p:spPr>
          <a:xfrm>
            <a:off x="684395" y="4739534"/>
            <a:ext cx="5481275" cy="4490329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0:notes"/>
          <p:cNvSpPr/>
          <p:nvPr>
            <p:ph idx="2" type="sldImg"/>
          </p:nvPr>
        </p:nvSpPr>
        <p:spPr>
          <a:xfrm>
            <a:off x="931863" y="749300"/>
            <a:ext cx="4986337" cy="3740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1:notes"/>
          <p:cNvSpPr txBox="1"/>
          <p:nvPr>
            <p:ph idx="1" type="body"/>
          </p:nvPr>
        </p:nvSpPr>
        <p:spPr>
          <a:xfrm>
            <a:off x="684395" y="4739534"/>
            <a:ext cx="5481275" cy="4490329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1:notes"/>
          <p:cNvSpPr/>
          <p:nvPr>
            <p:ph idx="2" type="sldImg"/>
          </p:nvPr>
        </p:nvSpPr>
        <p:spPr>
          <a:xfrm>
            <a:off x="931863" y="749300"/>
            <a:ext cx="4986337" cy="3740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2:notes"/>
          <p:cNvSpPr txBox="1"/>
          <p:nvPr>
            <p:ph idx="1" type="body"/>
          </p:nvPr>
        </p:nvSpPr>
        <p:spPr>
          <a:xfrm>
            <a:off x="684395" y="4739534"/>
            <a:ext cx="5481275" cy="4490329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2:notes"/>
          <p:cNvSpPr/>
          <p:nvPr>
            <p:ph idx="2" type="sldImg"/>
          </p:nvPr>
        </p:nvSpPr>
        <p:spPr>
          <a:xfrm>
            <a:off x="931863" y="749300"/>
            <a:ext cx="4986337" cy="3740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3:notes"/>
          <p:cNvSpPr txBox="1"/>
          <p:nvPr>
            <p:ph idx="1" type="body"/>
          </p:nvPr>
        </p:nvSpPr>
        <p:spPr>
          <a:xfrm>
            <a:off x="684395" y="4739534"/>
            <a:ext cx="5481275" cy="4490329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3:notes"/>
          <p:cNvSpPr/>
          <p:nvPr>
            <p:ph idx="2" type="sldImg"/>
          </p:nvPr>
        </p:nvSpPr>
        <p:spPr>
          <a:xfrm>
            <a:off x="931863" y="749300"/>
            <a:ext cx="4986337" cy="3740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4:notes"/>
          <p:cNvSpPr txBox="1"/>
          <p:nvPr>
            <p:ph idx="1" type="body"/>
          </p:nvPr>
        </p:nvSpPr>
        <p:spPr>
          <a:xfrm>
            <a:off x="684395" y="4739534"/>
            <a:ext cx="5481275" cy="4490329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4:notes"/>
          <p:cNvSpPr/>
          <p:nvPr>
            <p:ph idx="2" type="sldImg"/>
          </p:nvPr>
        </p:nvSpPr>
        <p:spPr>
          <a:xfrm>
            <a:off x="931863" y="749300"/>
            <a:ext cx="4986337" cy="3740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5:notes"/>
          <p:cNvSpPr txBox="1"/>
          <p:nvPr>
            <p:ph idx="1" type="body"/>
          </p:nvPr>
        </p:nvSpPr>
        <p:spPr>
          <a:xfrm>
            <a:off x="684395" y="4739534"/>
            <a:ext cx="5481275" cy="4490329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5:notes"/>
          <p:cNvSpPr/>
          <p:nvPr>
            <p:ph idx="2" type="sldImg"/>
          </p:nvPr>
        </p:nvSpPr>
        <p:spPr>
          <a:xfrm>
            <a:off x="931863" y="749300"/>
            <a:ext cx="4986337" cy="3740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f5767372ac_0_0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1f5767372ac_0_0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:notes"/>
          <p:cNvSpPr txBox="1"/>
          <p:nvPr>
            <p:ph idx="1" type="body"/>
          </p:nvPr>
        </p:nvSpPr>
        <p:spPr>
          <a:xfrm>
            <a:off x="684395" y="4739534"/>
            <a:ext cx="5481275" cy="4490329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6:notes"/>
          <p:cNvSpPr/>
          <p:nvPr>
            <p:ph idx="2" type="sldImg"/>
          </p:nvPr>
        </p:nvSpPr>
        <p:spPr>
          <a:xfrm>
            <a:off x="931863" y="749300"/>
            <a:ext cx="4986337" cy="3740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7:notes"/>
          <p:cNvSpPr txBox="1"/>
          <p:nvPr>
            <p:ph idx="1" type="body"/>
          </p:nvPr>
        </p:nvSpPr>
        <p:spPr>
          <a:xfrm>
            <a:off x="684395" y="4739534"/>
            <a:ext cx="5481275" cy="4490329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7:notes"/>
          <p:cNvSpPr/>
          <p:nvPr>
            <p:ph idx="2" type="sldImg"/>
          </p:nvPr>
        </p:nvSpPr>
        <p:spPr>
          <a:xfrm>
            <a:off x="931863" y="749300"/>
            <a:ext cx="4986337" cy="3740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be2606e47_1_16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35be2606e47_1_16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8:notes"/>
          <p:cNvSpPr txBox="1"/>
          <p:nvPr>
            <p:ph idx="1" type="body"/>
          </p:nvPr>
        </p:nvSpPr>
        <p:spPr>
          <a:xfrm>
            <a:off x="684395" y="4739534"/>
            <a:ext cx="5481275" cy="4490329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8:notes"/>
          <p:cNvSpPr/>
          <p:nvPr>
            <p:ph idx="2" type="sldImg"/>
          </p:nvPr>
        </p:nvSpPr>
        <p:spPr>
          <a:xfrm>
            <a:off x="931863" y="749300"/>
            <a:ext cx="4986337" cy="3740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9:notes"/>
          <p:cNvSpPr txBox="1"/>
          <p:nvPr>
            <p:ph idx="1" type="body"/>
          </p:nvPr>
        </p:nvSpPr>
        <p:spPr>
          <a:xfrm>
            <a:off x="684395" y="4739534"/>
            <a:ext cx="5481275" cy="4490329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9:notes"/>
          <p:cNvSpPr/>
          <p:nvPr>
            <p:ph idx="2" type="sldImg"/>
          </p:nvPr>
        </p:nvSpPr>
        <p:spPr>
          <a:xfrm>
            <a:off x="931863" y="749300"/>
            <a:ext cx="4986337" cy="3740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:notes"/>
          <p:cNvSpPr txBox="1"/>
          <p:nvPr>
            <p:ph idx="1" type="body"/>
          </p:nvPr>
        </p:nvSpPr>
        <p:spPr>
          <a:xfrm>
            <a:off x="684395" y="4739534"/>
            <a:ext cx="5481275" cy="4490329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0:notes"/>
          <p:cNvSpPr/>
          <p:nvPr>
            <p:ph idx="2" type="sldImg"/>
          </p:nvPr>
        </p:nvSpPr>
        <p:spPr>
          <a:xfrm>
            <a:off x="931863" y="749300"/>
            <a:ext cx="4986337" cy="3740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1:notes"/>
          <p:cNvSpPr txBox="1"/>
          <p:nvPr>
            <p:ph idx="1" type="body"/>
          </p:nvPr>
        </p:nvSpPr>
        <p:spPr>
          <a:xfrm>
            <a:off x="684395" y="4739534"/>
            <a:ext cx="5481275" cy="4490329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1:notes"/>
          <p:cNvSpPr/>
          <p:nvPr>
            <p:ph idx="2" type="sldImg"/>
          </p:nvPr>
        </p:nvSpPr>
        <p:spPr>
          <a:xfrm>
            <a:off x="931863" y="749300"/>
            <a:ext cx="4986337" cy="3740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f57480a359_0_11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1f57480a359_0_11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f57480a359_0_21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1f57480a359_0_21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f57480a359_0_31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1f57480a359_0_31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f57480a359_0_41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1f57480a359_0_41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2:notes"/>
          <p:cNvSpPr txBox="1"/>
          <p:nvPr>
            <p:ph idx="1" type="body"/>
          </p:nvPr>
        </p:nvSpPr>
        <p:spPr>
          <a:xfrm>
            <a:off x="684395" y="4739534"/>
            <a:ext cx="5481275" cy="4490329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2:notes"/>
          <p:cNvSpPr/>
          <p:nvPr>
            <p:ph idx="2" type="sldImg"/>
          </p:nvPr>
        </p:nvSpPr>
        <p:spPr>
          <a:xfrm>
            <a:off x="931863" y="749300"/>
            <a:ext cx="4986337" cy="3740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3:notes"/>
          <p:cNvSpPr txBox="1"/>
          <p:nvPr>
            <p:ph idx="1" type="body"/>
          </p:nvPr>
        </p:nvSpPr>
        <p:spPr>
          <a:xfrm>
            <a:off x="684395" y="4739534"/>
            <a:ext cx="5481275" cy="4490329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3:notes"/>
          <p:cNvSpPr/>
          <p:nvPr>
            <p:ph idx="2" type="sldImg"/>
          </p:nvPr>
        </p:nvSpPr>
        <p:spPr>
          <a:xfrm>
            <a:off x="931863" y="749300"/>
            <a:ext cx="4986337" cy="3740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be2606e47_1_22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35be2606e47_1_22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43acfa68ea_0_0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g143acfa68ea_0_0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4:notes"/>
          <p:cNvSpPr txBox="1"/>
          <p:nvPr>
            <p:ph idx="1" type="body"/>
          </p:nvPr>
        </p:nvSpPr>
        <p:spPr>
          <a:xfrm>
            <a:off x="684395" y="4739534"/>
            <a:ext cx="5481275" cy="4490329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4:notes"/>
          <p:cNvSpPr/>
          <p:nvPr>
            <p:ph idx="2" type="sldImg"/>
          </p:nvPr>
        </p:nvSpPr>
        <p:spPr>
          <a:xfrm>
            <a:off x="931863" y="749300"/>
            <a:ext cx="4986337" cy="3740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f57480a359_0_0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g1f57480a359_0_0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43acfa68ea_0_10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g143acfa68ea_0_10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5:notes"/>
          <p:cNvSpPr txBox="1"/>
          <p:nvPr>
            <p:ph idx="1" type="body"/>
          </p:nvPr>
        </p:nvSpPr>
        <p:spPr>
          <a:xfrm>
            <a:off x="684395" y="4739534"/>
            <a:ext cx="5481275" cy="4490329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5:notes"/>
          <p:cNvSpPr/>
          <p:nvPr>
            <p:ph idx="2" type="sldImg"/>
          </p:nvPr>
        </p:nvSpPr>
        <p:spPr>
          <a:xfrm>
            <a:off x="931863" y="749300"/>
            <a:ext cx="4986337" cy="3740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6:notes"/>
          <p:cNvSpPr txBox="1"/>
          <p:nvPr>
            <p:ph idx="1" type="body"/>
          </p:nvPr>
        </p:nvSpPr>
        <p:spPr>
          <a:xfrm>
            <a:off x="684395" y="4739534"/>
            <a:ext cx="5481275" cy="4490329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6:notes"/>
          <p:cNvSpPr/>
          <p:nvPr>
            <p:ph idx="2" type="sldImg"/>
          </p:nvPr>
        </p:nvSpPr>
        <p:spPr>
          <a:xfrm>
            <a:off x="931863" y="749300"/>
            <a:ext cx="4986337" cy="3740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7:notes"/>
          <p:cNvSpPr txBox="1"/>
          <p:nvPr>
            <p:ph idx="1" type="body"/>
          </p:nvPr>
        </p:nvSpPr>
        <p:spPr>
          <a:xfrm>
            <a:off x="684395" y="4739534"/>
            <a:ext cx="5481275" cy="4490329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7:notes"/>
          <p:cNvSpPr/>
          <p:nvPr>
            <p:ph idx="2" type="sldImg"/>
          </p:nvPr>
        </p:nvSpPr>
        <p:spPr>
          <a:xfrm>
            <a:off x="931863" y="749300"/>
            <a:ext cx="4986337" cy="3740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43acfa68ea_1_11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g143acfa68ea_1_11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8:notes"/>
          <p:cNvSpPr txBox="1"/>
          <p:nvPr>
            <p:ph idx="1" type="body"/>
          </p:nvPr>
        </p:nvSpPr>
        <p:spPr>
          <a:xfrm>
            <a:off x="684395" y="4739534"/>
            <a:ext cx="5481275" cy="4490329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8:notes"/>
          <p:cNvSpPr/>
          <p:nvPr>
            <p:ph idx="2" type="sldImg"/>
          </p:nvPr>
        </p:nvSpPr>
        <p:spPr>
          <a:xfrm>
            <a:off x="931863" y="749300"/>
            <a:ext cx="4986337" cy="3740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be2606e47_1_27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35be2606e47_1_27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be2606e47_1_32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35be2606e47_1_32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be2606e47_1_49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35be2606e47_1_49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be2606e47_1_54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35be2606e47_1_54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9"/>
          <p:cNvSpPr txBox="1"/>
          <p:nvPr>
            <p:ph type="title"/>
          </p:nvPr>
        </p:nvSpPr>
        <p:spPr>
          <a:xfrm>
            <a:off x="457200" y="620688"/>
            <a:ext cx="82296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9"/>
          <p:cNvSpPr txBox="1"/>
          <p:nvPr>
            <p:ph idx="1" type="body"/>
          </p:nvPr>
        </p:nvSpPr>
        <p:spPr>
          <a:xfrm rot="5400000">
            <a:off x="2342678" y="161131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1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" type="body"/>
          </p:nvPr>
        </p:nvSpPr>
        <p:spPr>
          <a:xfrm>
            <a:off x="490859" y="1772816"/>
            <a:ext cx="8229600" cy="4766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just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just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just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just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just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3"/>
          <p:cNvSpPr txBox="1"/>
          <p:nvPr>
            <p:ph type="title"/>
          </p:nvPr>
        </p:nvSpPr>
        <p:spPr>
          <a:xfrm>
            <a:off x="457200" y="620688"/>
            <a:ext cx="82296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4"/>
          <p:cNvSpPr txBox="1"/>
          <p:nvPr>
            <p:ph type="title"/>
          </p:nvPr>
        </p:nvSpPr>
        <p:spPr>
          <a:xfrm>
            <a:off x="457200" y="620688"/>
            <a:ext cx="82296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228600" lvl="1" marL="91440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3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just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just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3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228600" lvl="1" marL="91440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3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just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just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5"/>
          <p:cNvSpPr txBox="1"/>
          <p:nvPr>
            <p:ph type="title"/>
          </p:nvPr>
        </p:nvSpPr>
        <p:spPr>
          <a:xfrm>
            <a:off x="457200" y="620688"/>
            <a:ext cx="82296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3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just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just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just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just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resentação power point1" id="10" name="Google Shape;10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0716"/>
            <a:ext cx="9144000" cy="689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9"/>
          <p:cNvSpPr txBox="1"/>
          <p:nvPr>
            <p:ph type="title"/>
          </p:nvPr>
        </p:nvSpPr>
        <p:spPr>
          <a:xfrm>
            <a:off x="457200" y="620688"/>
            <a:ext cx="82296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9"/>
          <p:cNvSpPr txBox="1"/>
          <p:nvPr>
            <p:ph idx="1" type="body"/>
          </p:nvPr>
        </p:nvSpPr>
        <p:spPr>
          <a:xfrm>
            <a:off x="490859" y="1628800"/>
            <a:ext cx="8229600" cy="396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be2606e47_1_0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Banco de Dados NoSQL</a:t>
            </a:r>
            <a:endParaRPr/>
          </a:p>
        </p:txBody>
      </p:sp>
      <p:sp>
        <p:nvSpPr>
          <p:cNvPr id="91" name="Google Shape;91;g35be2606e47_1_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pt-BR"/>
              <a:t>Profª. Crishna Irion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be2606e47_1_59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Propriedades ACID</a:t>
            </a:r>
            <a:endParaRPr/>
          </a:p>
        </p:txBody>
      </p:sp>
      <p:sp>
        <p:nvSpPr>
          <p:cNvPr id="158" name="Google Shape;158;g35be2606e47_1_59"/>
          <p:cNvSpPr txBox="1"/>
          <p:nvPr>
            <p:ph idx="1" type="body"/>
          </p:nvPr>
        </p:nvSpPr>
        <p:spPr>
          <a:xfrm>
            <a:off x="490859" y="1772816"/>
            <a:ext cx="8229600" cy="4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Atomicidade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/>
              <a:t>uma transação é uma unidade atômica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/>
              <a:t>todas as operações das transações são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/>
              <a:t>finalizadas e refletidas no BD ou nenhuma delas é finalizada e refletida</a:t>
            </a:r>
            <a:endParaRPr/>
          </a:p>
          <a:p>
            <a:pPr indent="-1651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Consistência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/>
              <a:t>transformações preservam a consistência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/>
              <a:t>a execução correta de uma transação leva o BD de um estado consistente a outro estado consistente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be2606e47_1_64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Teorema CAP</a:t>
            </a:r>
            <a:endParaRPr/>
          </a:p>
        </p:txBody>
      </p:sp>
      <p:sp>
        <p:nvSpPr>
          <p:cNvPr id="164" name="Google Shape;164;g35be2606e47_1_64"/>
          <p:cNvSpPr txBox="1"/>
          <p:nvPr>
            <p:ph idx="1" type="body"/>
          </p:nvPr>
        </p:nvSpPr>
        <p:spPr>
          <a:xfrm>
            <a:off x="490859" y="1772816"/>
            <a:ext cx="8229600" cy="4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Propriedades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/>
              <a:t>consistência (Consistency)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/>
              <a:t>disponibilidade (Availability)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/>
              <a:t>tolerância à partição (Partition Tolerance)</a:t>
            </a:r>
            <a:endParaRPr/>
          </a:p>
          <a:p>
            <a:pPr indent="-1651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Teorema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/>
              <a:t>é impossível garantir essas três propriedades ao mesmo tempo 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/>
              <a:t>é possível garantir quaisquer duas dessas propriedades ao mesmo tempo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be2606e47_1_69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Teorema CAP</a:t>
            </a:r>
            <a:endParaRPr/>
          </a:p>
        </p:txBody>
      </p:sp>
      <p:pic>
        <p:nvPicPr>
          <p:cNvPr id="170" name="Google Shape;170;g35be2606e47_1_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7437" y="1562100"/>
            <a:ext cx="442912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be2606e47_1_74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Tipos de Bancos de Dados NoSQL</a:t>
            </a:r>
            <a:endParaRPr/>
          </a:p>
        </p:txBody>
      </p:sp>
      <p:sp>
        <p:nvSpPr>
          <p:cNvPr id="176" name="Google Shape;176;g35be2606e47_1_74"/>
          <p:cNvSpPr txBox="1"/>
          <p:nvPr>
            <p:ph idx="1" type="body"/>
          </p:nvPr>
        </p:nvSpPr>
        <p:spPr>
          <a:xfrm>
            <a:off x="495946" y="1988840"/>
            <a:ext cx="8229600" cy="3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Classificados pelo modelo de dados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chave-valor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documentos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famílias de colunas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grafos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be2606e47_1_79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Tipos de Bancos de Dados NoSQL - Chave-Valor</a:t>
            </a:r>
            <a:endParaRPr/>
          </a:p>
        </p:txBody>
      </p:sp>
      <p:sp>
        <p:nvSpPr>
          <p:cNvPr id="182" name="Google Shape;182;g35be2606e47_1_79"/>
          <p:cNvSpPr txBox="1"/>
          <p:nvPr>
            <p:ph idx="1" type="body"/>
          </p:nvPr>
        </p:nvSpPr>
        <p:spPr>
          <a:xfrm>
            <a:off x="495946" y="1988840"/>
            <a:ext cx="8229600" cy="36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Características</a:t>
            </a:r>
            <a:endParaRPr/>
          </a:p>
          <a:p>
            <a:pPr indent="-342900" lvl="0" marL="342900" rtl="0" algn="just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representa dados por conjuntos de chaves e valores associados</a:t>
            </a:r>
            <a:endParaRPr/>
          </a:p>
          <a:p>
            <a:pPr indent="-342900" lvl="0" marL="342900" rtl="0" algn="just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proporciona bom desempenho para aplicações na nuvem</a:t>
            </a:r>
            <a:endParaRPr/>
          </a:p>
          <a:p>
            <a:pPr indent="-342900" lvl="0" marL="342900" rtl="0" algn="just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oferece menor capacidade de busca, permitindo apenas busca por chave</a:t>
            </a:r>
            <a:endParaRPr/>
          </a:p>
          <a:p>
            <a:pPr indent="0" lvl="0" marL="0" rtl="0" algn="just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Aplicações típicas</a:t>
            </a:r>
            <a:endParaRPr/>
          </a:p>
          <a:p>
            <a:pPr indent="-342900" lvl="0" marL="342900" rtl="0" algn="just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gerenciamento de sessões</a:t>
            </a:r>
            <a:endParaRPr/>
          </a:p>
        </p:txBody>
      </p:sp>
      <p:pic>
        <p:nvPicPr>
          <p:cNvPr id="183" name="Google Shape;183;g35be2606e47_1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6299" y="3959092"/>
            <a:ext cx="19716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35be2606e47_1_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96299" y="4702042"/>
            <a:ext cx="23812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35be2606e47_1_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22147" y="5311642"/>
            <a:ext cx="29241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be2606e47_1_87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Tipos de Bancos de Dados NoSQL - Chave-Valor</a:t>
            </a:r>
            <a:endParaRPr/>
          </a:p>
        </p:txBody>
      </p:sp>
      <p:sp>
        <p:nvSpPr>
          <p:cNvPr id="191" name="Google Shape;191;g35be2606e47_1_87"/>
          <p:cNvSpPr txBox="1"/>
          <p:nvPr>
            <p:ph idx="1" type="body"/>
          </p:nvPr>
        </p:nvSpPr>
        <p:spPr>
          <a:xfrm>
            <a:off x="495946" y="1988840"/>
            <a:ext cx="8229600" cy="36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Exemplo</a:t>
            </a:r>
            <a:endParaRPr/>
          </a:p>
        </p:txBody>
      </p:sp>
      <p:pic>
        <p:nvPicPr>
          <p:cNvPr id="192" name="Google Shape;192;g35be2606e47_1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5656" y="2630388"/>
            <a:ext cx="5743575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be2606e47_1_93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Tipos de Bancos de Dados NoSQL  - Documentos</a:t>
            </a:r>
            <a:endParaRPr/>
          </a:p>
        </p:txBody>
      </p:sp>
      <p:sp>
        <p:nvSpPr>
          <p:cNvPr id="198" name="Google Shape;198;g35be2606e47_1_93"/>
          <p:cNvSpPr txBox="1"/>
          <p:nvPr>
            <p:ph idx="1" type="body"/>
          </p:nvPr>
        </p:nvSpPr>
        <p:spPr>
          <a:xfrm>
            <a:off x="495946" y="1988840"/>
            <a:ext cx="8229600" cy="36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Características</a:t>
            </a:r>
            <a:endParaRPr/>
          </a:p>
          <a:p>
            <a:pPr indent="-356235" lvl="0" marL="342900" rtl="0" algn="just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cada documento é uma coleção de pares chave-valor</a:t>
            </a:r>
            <a:endParaRPr/>
          </a:p>
          <a:p>
            <a:pPr indent="-356235" lvl="0" marL="342900" rtl="0" algn="just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usualmente baseado nos formatos XML ou JSON</a:t>
            </a:r>
            <a:endParaRPr/>
          </a:p>
          <a:p>
            <a:pPr indent="-356235" lvl="0" marL="342900" rtl="0" algn="just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permite a realização de consultas mais elaboradas, envolvendo filtros por atributos e a possibilidade de uso de índices</a:t>
            </a:r>
            <a:endParaRPr/>
          </a:p>
          <a:p>
            <a:pPr indent="0" lvl="0" marL="0" rtl="0" algn="just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Aplicações típicas</a:t>
            </a:r>
            <a:endParaRPr/>
          </a:p>
          <a:p>
            <a:pPr indent="-356235" lvl="0" marL="342900" rtl="0" algn="just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aplicações Web</a:t>
            </a:r>
            <a:endParaRPr/>
          </a:p>
        </p:txBody>
      </p:sp>
      <p:pic>
        <p:nvPicPr>
          <p:cNvPr id="199" name="Google Shape;199;g35be2606e47_1_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0746" y="5097363"/>
            <a:ext cx="263842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35be2606e47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2593" y="4014321"/>
            <a:ext cx="1579111" cy="1289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be2606e47_1_100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Tipos de Bancos de Dados NoSQL - Documento</a:t>
            </a:r>
            <a:endParaRPr/>
          </a:p>
        </p:txBody>
      </p:sp>
      <p:sp>
        <p:nvSpPr>
          <p:cNvPr id="206" name="Google Shape;206;g35be2606e47_1_100"/>
          <p:cNvSpPr txBox="1"/>
          <p:nvPr>
            <p:ph idx="1" type="body"/>
          </p:nvPr>
        </p:nvSpPr>
        <p:spPr>
          <a:xfrm>
            <a:off x="495946" y="1988840"/>
            <a:ext cx="8229600" cy="36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Exemplo</a:t>
            </a:r>
            <a:endParaRPr/>
          </a:p>
        </p:txBody>
      </p:sp>
      <p:pic>
        <p:nvPicPr>
          <p:cNvPr id="207" name="Google Shape;207;g35be2606e47_1_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9752" y="2276872"/>
            <a:ext cx="5952660" cy="3096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be2606e47_1_106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Tipos de Bancos de Dados NoSQL  - Colunar</a:t>
            </a:r>
            <a:endParaRPr/>
          </a:p>
        </p:txBody>
      </p:sp>
      <p:sp>
        <p:nvSpPr>
          <p:cNvPr id="213" name="Google Shape;213;g35be2606e47_1_106"/>
          <p:cNvSpPr txBox="1"/>
          <p:nvPr>
            <p:ph idx="1" type="body"/>
          </p:nvPr>
        </p:nvSpPr>
        <p:spPr>
          <a:xfrm>
            <a:off x="495950" y="1988851"/>
            <a:ext cx="82296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Características</a:t>
            </a:r>
            <a:endParaRPr/>
          </a:p>
          <a:p>
            <a:pPr indent="-356235" lvl="0" marL="342900" rtl="0" algn="just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cada coluna é definida por uma tripla</a:t>
            </a:r>
            <a:endParaRPr/>
          </a:p>
          <a:p>
            <a:pPr indent="-297180" lvl="1" marL="742950" rtl="0" algn="just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linha, coluna e timestamp</a:t>
            </a:r>
            <a:endParaRPr/>
          </a:p>
          <a:p>
            <a:pPr indent="-356235" lvl="0" marL="342900" rtl="0" algn="just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definições adicionais</a:t>
            </a:r>
            <a:endParaRPr/>
          </a:p>
          <a:p>
            <a:pPr indent="-297180" lvl="1" marL="742950" rtl="0" algn="just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supercoluna: coluna que contém outras colunas</a:t>
            </a:r>
            <a:endParaRPr/>
          </a:p>
          <a:p>
            <a:pPr indent="-297180" lvl="1" marL="742950" rtl="0" algn="just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família de colunas: colunas de uma mesma família são armazenadas no mesmo conjunto de arquivos</a:t>
            </a:r>
            <a:endParaRPr/>
          </a:p>
          <a:p>
            <a:pPr indent="-356235" lvl="0" marL="342900" rtl="0" algn="just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não implementa junções</a:t>
            </a:r>
            <a:endParaRPr/>
          </a:p>
          <a:p>
            <a:pPr indent="-191770" lvl="0" marL="342900" rtl="0" algn="just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Aplicações típicas</a:t>
            </a:r>
            <a:endParaRPr/>
          </a:p>
          <a:p>
            <a:pPr indent="-356235" lvl="0" marL="342900" rtl="0" algn="just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gerenciamento de grandes volumes de dados</a:t>
            </a:r>
            <a:endParaRPr/>
          </a:p>
        </p:txBody>
      </p:sp>
      <p:pic>
        <p:nvPicPr>
          <p:cNvPr id="214" name="Google Shape;214;g35be2606e47_1_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4168" y="4509120"/>
            <a:ext cx="195262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be2606e47_1_112"/>
          <p:cNvSpPr txBox="1"/>
          <p:nvPr>
            <p:ph type="title"/>
          </p:nvPr>
        </p:nvSpPr>
        <p:spPr>
          <a:xfrm>
            <a:off x="457200" y="562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Tipos de Bancos de Dados NoSQL – Colunar</a:t>
            </a:r>
            <a:endParaRPr/>
          </a:p>
        </p:txBody>
      </p:sp>
      <p:sp>
        <p:nvSpPr>
          <p:cNvPr id="220" name="Google Shape;220;g35be2606e47_1_112"/>
          <p:cNvSpPr txBox="1"/>
          <p:nvPr>
            <p:ph idx="1" type="body"/>
          </p:nvPr>
        </p:nvSpPr>
        <p:spPr>
          <a:xfrm>
            <a:off x="495946" y="1988840"/>
            <a:ext cx="8229600" cy="36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Exemplo</a:t>
            </a:r>
            <a:endParaRPr/>
          </a:p>
        </p:txBody>
      </p:sp>
      <p:pic>
        <p:nvPicPr>
          <p:cNvPr id="221" name="Google Shape;221;g35be2606e47_1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623" y="2420888"/>
            <a:ext cx="6365991" cy="3096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be2606e47_1_6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Banco de Dados – Volumes de dados</a:t>
            </a:r>
            <a:endParaRPr/>
          </a:p>
        </p:txBody>
      </p:sp>
      <p:sp>
        <p:nvSpPr>
          <p:cNvPr id="97" name="Google Shape;97;g35be2606e47_1_6"/>
          <p:cNvSpPr txBox="1"/>
          <p:nvPr>
            <p:ph idx="1" type="body"/>
          </p:nvPr>
        </p:nvSpPr>
        <p:spPr>
          <a:xfrm>
            <a:off x="490859" y="1772816"/>
            <a:ext cx="8229600" cy="47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 quantidade de dados que eram armazenados lá no começo dos anos 70, quando surgiram os bancos de dados não é a mesma quantidade de dados que são armazenados atualmente e as ferramentas utilizadas tiveram que evoluir para atender as demandas. 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Exemplos de tecnologias com grandes volumes de dados: 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/>
              <a:t>Redes sociais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/>
              <a:t>Computação em nuvem</a:t>
            </a:r>
            <a:endParaRPr/>
          </a:p>
          <a:p>
            <a:pPr indent="0" lvl="1" marL="4572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be2606e47_1_118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Tipos de Bancos de Dados NoSQL  - Grafos</a:t>
            </a:r>
            <a:endParaRPr/>
          </a:p>
        </p:txBody>
      </p:sp>
      <p:sp>
        <p:nvSpPr>
          <p:cNvPr id="227" name="Google Shape;227;g35be2606e47_1_118"/>
          <p:cNvSpPr txBox="1"/>
          <p:nvPr>
            <p:ph idx="1" type="body"/>
          </p:nvPr>
        </p:nvSpPr>
        <p:spPr>
          <a:xfrm>
            <a:off x="495946" y="1988840"/>
            <a:ext cx="8229600" cy="3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Características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baseados na teoria dos grafos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dados são modelados por nós e arestas, os quais podem possuir propriedades</a:t>
            </a:r>
            <a:endParaRPr/>
          </a:p>
          <a:p>
            <a:pPr indent="-1651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Aplicações típicas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redes sociais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recomendações</a:t>
            </a:r>
            <a:endParaRPr/>
          </a:p>
        </p:txBody>
      </p:sp>
      <p:pic>
        <p:nvPicPr>
          <p:cNvPr id="228" name="Google Shape;228;g35be2606e47_1_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3933056"/>
            <a:ext cx="184785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35be2606e47_1_1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6250" y="4969740"/>
            <a:ext cx="241935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be2606e47_1_125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Tipos de Bancos de Dados NoSQL – Grafos</a:t>
            </a:r>
            <a:endParaRPr/>
          </a:p>
        </p:txBody>
      </p:sp>
      <p:sp>
        <p:nvSpPr>
          <p:cNvPr id="235" name="Google Shape;235;g35be2606e47_1_125"/>
          <p:cNvSpPr txBox="1"/>
          <p:nvPr>
            <p:ph idx="1" type="body"/>
          </p:nvPr>
        </p:nvSpPr>
        <p:spPr>
          <a:xfrm>
            <a:off x="495946" y="1988840"/>
            <a:ext cx="8229600" cy="36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Exemplo</a:t>
            </a:r>
            <a:endParaRPr/>
          </a:p>
        </p:txBody>
      </p:sp>
      <p:pic>
        <p:nvPicPr>
          <p:cNvPr id="236" name="Google Shape;236;g35be2606e47_1_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00" y="2408000"/>
            <a:ext cx="7193450" cy="31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be2606e47_1_131"/>
          <p:cNvSpPr txBox="1"/>
          <p:nvPr>
            <p:ph type="title"/>
          </p:nvPr>
        </p:nvSpPr>
        <p:spPr>
          <a:xfrm>
            <a:off x="457199" y="7423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Tipos de Bancos de Dados NoSQL – </a:t>
            </a:r>
            <a:br>
              <a:rPr lang="pt-BR"/>
            </a:br>
            <a:r>
              <a:rPr lang="pt-BR"/>
              <a:t>Comparativo</a:t>
            </a:r>
            <a:endParaRPr/>
          </a:p>
        </p:txBody>
      </p:sp>
      <p:sp>
        <p:nvSpPr>
          <p:cNvPr id="242" name="Google Shape;242;g35be2606e47_1_131"/>
          <p:cNvSpPr txBox="1"/>
          <p:nvPr>
            <p:ph idx="1" type="body"/>
          </p:nvPr>
        </p:nvSpPr>
        <p:spPr>
          <a:xfrm>
            <a:off x="495946" y="1988840"/>
            <a:ext cx="8229600" cy="36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Exemplo</a:t>
            </a:r>
            <a:endParaRPr/>
          </a:p>
        </p:txBody>
      </p:sp>
      <p:pic>
        <p:nvPicPr>
          <p:cNvPr id="243" name="Google Shape;243;g35be2606e47_1_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657" y="2924944"/>
            <a:ext cx="7718685" cy="1999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be2606e47_1_21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Introdução ao MongoDB</a:t>
            </a:r>
            <a:endParaRPr/>
          </a:p>
        </p:txBody>
      </p:sp>
      <p:sp>
        <p:nvSpPr>
          <p:cNvPr id="250" name="Google Shape;250;g35be2606e47_1_2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pt-BR"/>
              <a:t>Profª. Crishna Irion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75"/>
              <a:buFont typeface="Calibri"/>
              <a:buNone/>
            </a:pPr>
            <a:r>
              <a:rPr b="1" lang="pt-BR" sz="3075"/>
              <a:t>O que é o MongoDB?</a:t>
            </a:r>
            <a:endParaRPr/>
          </a:p>
        </p:txBody>
      </p:sp>
      <p:sp>
        <p:nvSpPr>
          <p:cNvPr id="256" name="Google Shape;256;p2"/>
          <p:cNvSpPr txBox="1"/>
          <p:nvPr>
            <p:ph idx="1" type="body"/>
          </p:nvPr>
        </p:nvSpPr>
        <p:spPr>
          <a:xfrm>
            <a:off x="490859" y="1772816"/>
            <a:ext cx="8229600" cy="4766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BR"/>
              <a:t>O MongoDB é um SGBD NOSQL open-source e orientado a documentos.  É um Banco de dados não-relacional de documentos JSON (BSON) </a:t>
            </a:r>
            <a:endParaRPr/>
          </a:p>
          <a:p>
            <a:pPr indent="-457200" lvl="0" marL="4572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BR"/>
              <a:t>Possui API de consulta baseada em JavaScript </a:t>
            </a:r>
            <a:endParaRPr/>
          </a:p>
          <a:p>
            <a:pPr indent="-457200" lvl="0" marL="4572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BR"/>
              <a:t>Origem do nome: inglês humongous ("gigantesco")</a:t>
            </a:r>
            <a:endParaRPr/>
          </a:p>
          <a:p>
            <a:pPr indent="-279400" lvl="0" marL="4572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7" name="Google Shape;257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75"/>
              <a:buFont typeface="Calibri"/>
              <a:buNone/>
            </a:pPr>
            <a:r>
              <a:rPr b="1" lang="pt-BR" sz="3075"/>
              <a:t>Características do MongoDB</a:t>
            </a:r>
            <a:endParaRPr b="1" sz="3075"/>
          </a:p>
        </p:txBody>
      </p:sp>
      <p:sp>
        <p:nvSpPr>
          <p:cNvPr id="265" name="Google Shape;265;p3"/>
          <p:cNvSpPr txBox="1"/>
          <p:nvPr>
            <p:ph idx="1" type="body"/>
          </p:nvPr>
        </p:nvSpPr>
        <p:spPr>
          <a:xfrm>
            <a:off x="490859" y="1772816"/>
            <a:ext cx="8229600" cy="4766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Alto desempenho: documentos embutidos e índices atuando sobre eles; 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Linguagem de consulta robusta: permite operações CRUD, agregações de dados, busca por texto e consultas geoespaciais; 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Alta disponibilidade: replica set; 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Escalabilidade horizontal: sharding.</a:t>
            </a:r>
            <a:endParaRPr/>
          </a:p>
        </p:txBody>
      </p:sp>
      <p:sp>
        <p:nvSpPr>
          <p:cNvPr id="266" name="Google Shape;266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75"/>
              <a:buFont typeface="Calibri"/>
              <a:buNone/>
            </a:pPr>
            <a:r>
              <a:rPr b="1" lang="pt-BR" sz="3075"/>
              <a:t>Características do MongoDB</a:t>
            </a:r>
            <a:endParaRPr b="1" sz="3075"/>
          </a:p>
        </p:txBody>
      </p:sp>
      <p:sp>
        <p:nvSpPr>
          <p:cNvPr id="274" name="Google Shape;274;p4"/>
          <p:cNvSpPr txBox="1"/>
          <p:nvPr>
            <p:ph idx="1" type="body"/>
          </p:nvPr>
        </p:nvSpPr>
        <p:spPr>
          <a:xfrm>
            <a:off x="251520" y="1529739"/>
            <a:ext cx="8640960" cy="4419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31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500"/>
              <a:t>O MongoDB foi projetado para ser escalável. Algumas funcionalidades NÃO são incorporadas ao sistema:</a:t>
            </a:r>
            <a:endParaRPr/>
          </a:p>
          <a:p>
            <a:pPr indent="-285750" lvl="1" marL="742950" rtl="0" algn="just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Junções (JOINs) </a:t>
            </a:r>
            <a:endParaRPr/>
          </a:p>
          <a:p>
            <a:pPr indent="-285750" lvl="1" marL="742950" rtl="0" algn="just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Transações ACID </a:t>
            </a:r>
            <a:endParaRPr/>
          </a:p>
          <a:p>
            <a:pPr indent="-278320" lvl="0" marL="342900" rtl="0" algn="just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100"/>
          </a:p>
          <a:p>
            <a:pPr indent="-342931" lvl="0" marL="342900" rtl="0" algn="just"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500"/>
              <a:t>Qual o caminho se não há junções e transações? </a:t>
            </a:r>
            <a:endParaRPr/>
          </a:p>
          <a:p>
            <a:pPr indent="-285750" lvl="1" marL="742950" rtl="0" algn="just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Agrupar documentos (embedded documents) </a:t>
            </a:r>
            <a:endParaRPr/>
          </a:p>
          <a:p>
            <a:pPr indent="-285750" lvl="1" marL="742950" rtl="0" algn="just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Criar links artificiais (textual, não chave estrangeira) </a:t>
            </a:r>
            <a:endParaRPr/>
          </a:p>
          <a:p>
            <a:pPr indent="-285750" lvl="1" marL="742950" rtl="0" algn="just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Lembrando que as operações de escritas são atômicas no nível de um único documento, mesmo quando uma operação modicar vários documentos. </a:t>
            </a:r>
            <a:endParaRPr/>
          </a:p>
          <a:p>
            <a:pPr indent="-278320" lvl="0" marL="342900" rtl="0" algn="just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100"/>
          </a:p>
          <a:p>
            <a:pPr indent="-342900" lvl="0" marL="342900" rtl="0" algn="just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400"/>
              <a:t>Atomicidade: as outras requisições irão recuperar o documento já modicado completamente ou antes da modificação, nunca durante.</a:t>
            </a:r>
            <a:endParaRPr/>
          </a:p>
        </p:txBody>
      </p:sp>
      <p:sp>
        <p:nvSpPr>
          <p:cNvPr id="275" name="Google Shape;27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75"/>
              <a:buFont typeface="Calibri"/>
              <a:buNone/>
            </a:pPr>
            <a:r>
              <a:rPr b="1" lang="pt-BR" sz="3075"/>
              <a:t>Definição do Ranking DB-Engines</a:t>
            </a:r>
            <a:endParaRPr b="1" sz="3075"/>
          </a:p>
        </p:txBody>
      </p:sp>
      <p:sp>
        <p:nvSpPr>
          <p:cNvPr id="283" name="Google Shape;283;p6"/>
          <p:cNvSpPr txBox="1"/>
          <p:nvPr>
            <p:ph idx="1" type="body"/>
          </p:nvPr>
        </p:nvSpPr>
        <p:spPr>
          <a:xfrm>
            <a:off x="490859" y="1772816"/>
            <a:ext cx="8229600" cy="4766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Menções do SGBD em mecanismos de busca;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Interesse geral no SGBD (Google Trends); 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Frequência de discussões técnicas sobre o SGBD (Stack Overflow e DBA Stack Exchange); 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Número de ofertas de emprego relacionadas ao SGBD; 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Número de perfis em redes profissionais onde o SGBD é mencionado (Linkedin e Upwork); 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Relevância em redes sociais (Twitter).</a:t>
            </a:r>
            <a:endParaRPr/>
          </a:p>
        </p:txBody>
      </p:sp>
      <p:sp>
        <p:nvSpPr>
          <p:cNvPr id="284" name="Google Shape;28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be2606e47_1_219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35be2606e47_1_219"/>
          <p:cNvSpPr txBox="1"/>
          <p:nvPr>
            <p:ph idx="1" type="body"/>
          </p:nvPr>
        </p:nvSpPr>
        <p:spPr>
          <a:xfrm>
            <a:off x="490859" y="1772816"/>
            <a:ext cx="8229600" cy="476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7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75"/>
              <a:buFont typeface="Calibri"/>
              <a:buNone/>
            </a:pPr>
            <a:r>
              <a:rPr b="1" lang="pt-BR" sz="3075"/>
              <a:t>Quem usa o MongoDB?</a:t>
            </a:r>
            <a:endParaRPr/>
          </a:p>
        </p:txBody>
      </p:sp>
      <p:sp>
        <p:nvSpPr>
          <p:cNvPr id="299" name="Google Shape;299;p7"/>
          <p:cNvSpPr txBox="1"/>
          <p:nvPr>
            <p:ph idx="1" type="body"/>
          </p:nvPr>
        </p:nvSpPr>
        <p:spPr>
          <a:xfrm>
            <a:off x="316275" y="1628802"/>
            <a:ext cx="8712900" cy="48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Mercado livre 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Globo.com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SourceForge, 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MailBox (Dropbox)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LinkedIn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Cisco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MTV</a:t>
            </a:r>
            <a:endParaRPr/>
          </a:p>
          <a:p>
            <a:pPr indent="0" lvl="0" marL="342900" rtl="0" algn="just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03" name="Google Shape;303;p7"/>
          <p:cNvSpPr txBox="1"/>
          <p:nvPr>
            <p:ph idx="1" type="body"/>
          </p:nvPr>
        </p:nvSpPr>
        <p:spPr>
          <a:xfrm>
            <a:off x="4056575" y="1628800"/>
            <a:ext cx="8712900" cy="4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742950" rtl="0" algn="just">
              <a:spcBef>
                <a:spcPts val="560"/>
              </a:spcBef>
              <a:spcAft>
                <a:spcPts val="0"/>
              </a:spcAft>
              <a:buNone/>
            </a:pPr>
            <a:r>
              <a:rPr lang="pt-BR"/>
              <a:t>EasyTaxi </a:t>
            </a:r>
            <a:endParaRPr/>
          </a:p>
          <a:p>
            <a:pPr indent="-342900" lvl="0" marL="8064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Petrobrás</a:t>
            </a:r>
            <a:endParaRPr/>
          </a:p>
          <a:p>
            <a:pPr indent="-342900" lvl="0" marL="8064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 </a:t>
            </a:r>
            <a:r>
              <a:rPr lang="pt-BR"/>
              <a:t>Pearson Education</a:t>
            </a:r>
            <a:endParaRPr/>
          </a:p>
          <a:p>
            <a:pPr indent="-342900" lvl="0" marL="8064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Terra </a:t>
            </a:r>
            <a:endParaRPr/>
          </a:p>
          <a:p>
            <a:pPr indent="-342900" lvl="0" marL="8064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SAP</a:t>
            </a:r>
            <a:endParaRPr/>
          </a:p>
          <a:p>
            <a:pPr indent="-342900" lvl="0" marL="8064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Codecademy</a:t>
            </a:r>
            <a:endParaRPr/>
          </a:p>
          <a:p>
            <a:pPr indent="-342900" lvl="0" marL="8064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Uber</a:t>
            </a:r>
            <a:endParaRPr/>
          </a:p>
          <a:p>
            <a:pPr indent="-342900" lvl="0" marL="8064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IBM</a:t>
            </a:r>
            <a:endParaRPr/>
          </a:p>
          <a:p>
            <a:pPr indent="-342900" lvl="0" marL="8064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…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be2606e47_1_11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Banco de Dados – Volumes de dados</a:t>
            </a:r>
            <a:endParaRPr/>
          </a:p>
        </p:txBody>
      </p:sp>
      <p:sp>
        <p:nvSpPr>
          <p:cNvPr id="103" name="Google Shape;103;g35be2606e47_1_11"/>
          <p:cNvSpPr txBox="1"/>
          <p:nvPr>
            <p:ph idx="1" type="body"/>
          </p:nvPr>
        </p:nvSpPr>
        <p:spPr>
          <a:xfrm>
            <a:off x="490859" y="1772816"/>
            <a:ext cx="8229600" cy="47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Quantidade de dados em escala gigantesca (Terabytes / Petabytes) 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Os Bancos de Dados Relacionais suportariam toda essa quantidade de dados? 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O processo seria bem otimizado?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75"/>
              <a:buFont typeface="Calibri"/>
              <a:buNone/>
            </a:pPr>
            <a:r>
              <a:rPr b="1" lang="pt-BR" sz="3075"/>
              <a:t>Tipos de dados</a:t>
            </a:r>
            <a:endParaRPr/>
          </a:p>
        </p:txBody>
      </p:sp>
      <p:sp>
        <p:nvSpPr>
          <p:cNvPr id="309" name="Google Shape;309;p9"/>
          <p:cNvSpPr txBox="1"/>
          <p:nvPr>
            <p:ph idx="1" type="body"/>
          </p:nvPr>
        </p:nvSpPr>
        <p:spPr>
          <a:xfrm>
            <a:off x="251525" y="1340775"/>
            <a:ext cx="8640900" cy="5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700"/>
              <a:t>-string</a:t>
            </a:r>
            <a:endParaRPr sz="27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400"/>
              <a:t>	</a:t>
            </a: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nome: "Ana"</a:t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700"/>
              <a:t>-number</a:t>
            </a:r>
            <a:r>
              <a:rPr lang="pt-BR" sz="2400"/>
              <a:t> </a:t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400"/>
              <a:t>	</a:t>
            </a: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idade: 22</a:t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700"/>
              <a:t>-array</a:t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400"/>
              <a:t>	</a:t>
            </a: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hobbies: ["Correr", "patinar", "jogar"]</a:t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700"/>
              <a:t>-boolean</a:t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400"/>
              <a:t>	</a:t>
            </a: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esta_trabalhando: true</a:t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700"/>
              <a:t>-data</a:t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400"/>
              <a:t>	</a:t>
            </a: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data_cadastro: new Date()</a:t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700"/>
              <a:t>-document</a:t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400"/>
              <a:t>	</a:t>
            </a: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caracteristicas:{</a:t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				olhos: "Azuis",</a:t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					altura: 1.66		}</a:t>
            </a:r>
            <a:endParaRPr sz="2400"/>
          </a:p>
        </p:txBody>
      </p:sp>
      <p:sp>
        <p:nvSpPr>
          <p:cNvPr id="310" name="Google Shape;31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0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75"/>
              <a:buFont typeface="Calibri"/>
              <a:buNone/>
            </a:pPr>
            <a:r>
              <a:rPr b="1" lang="pt-BR" sz="3075"/>
              <a:t>Exemplo</a:t>
            </a:r>
            <a:endParaRPr/>
          </a:p>
        </p:txBody>
      </p:sp>
      <p:sp>
        <p:nvSpPr>
          <p:cNvPr id="318" name="Google Shape;318;p10"/>
          <p:cNvSpPr txBox="1"/>
          <p:nvPr>
            <p:ph idx="1" type="body"/>
          </p:nvPr>
        </p:nvSpPr>
        <p:spPr>
          <a:xfrm>
            <a:off x="0" y="1412776"/>
            <a:ext cx="9144000" cy="495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  "nome":"Marina Ribeiro", //string 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  "idade":19, //number 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  "vota":true, //boolean 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  "CNH": null, //null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  "AtividadeExtra":["patinação","jazz"], //array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  "endereço":{ 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       "logradouro":"Rua ABC, 123", 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	  "Bairro":"Jardins",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	  "cidade":"SP" } //object/document 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19" name="Google Shape;31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Então, vamos por a mão na massa?</a:t>
            </a:r>
            <a:endParaRPr/>
          </a:p>
        </p:txBody>
      </p:sp>
      <p:sp>
        <p:nvSpPr>
          <p:cNvPr id="327" name="Google Shape;327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2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75"/>
              <a:buFont typeface="Calibri"/>
              <a:buNone/>
            </a:pPr>
            <a:r>
              <a:rPr b="1" lang="pt-BR" sz="3075"/>
              <a:t>Cmder</a:t>
            </a:r>
            <a:endParaRPr b="1" sz="3075"/>
          </a:p>
        </p:txBody>
      </p:sp>
      <p:sp>
        <p:nvSpPr>
          <p:cNvPr id="333" name="Google Shape;333;p12"/>
          <p:cNvSpPr txBox="1"/>
          <p:nvPr>
            <p:ph idx="1" type="body"/>
          </p:nvPr>
        </p:nvSpPr>
        <p:spPr>
          <a:xfrm>
            <a:off x="251520" y="1529739"/>
            <a:ext cx="8640960" cy="4419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mongoDB</a:t>
            </a:r>
            <a:endParaRPr sz="2400"/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digite: 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	</a:t>
            </a: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mongod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	 mongo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Obs.: Se o banco de dados não for especificado na conexão, o mongo sempre se conectará ao banco de dados </a:t>
            </a:r>
            <a:r>
              <a:rPr i="1" lang="pt-BR" sz="2400"/>
              <a:t>test</a:t>
            </a:r>
            <a:r>
              <a:rPr lang="pt-BR" sz="2400"/>
              <a:t>. 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Google Shape;33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3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75"/>
              <a:buFont typeface="Calibri"/>
              <a:buNone/>
            </a:pPr>
            <a:r>
              <a:rPr b="1" lang="pt-BR" sz="3075"/>
              <a:t>Principais comandos – Criar BD</a:t>
            </a:r>
            <a:endParaRPr/>
          </a:p>
        </p:txBody>
      </p:sp>
      <p:sp>
        <p:nvSpPr>
          <p:cNvPr id="342" name="Google Shape;342;p13"/>
          <p:cNvSpPr txBox="1"/>
          <p:nvPr>
            <p:ph idx="1" type="body"/>
          </p:nvPr>
        </p:nvSpPr>
        <p:spPr>
          <a:xfrm>
            <a:off x="251520" y="1529739"/>
            <a:ext cx="8640960" cy="4419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0" i="0" lang="pt-BR" sz="2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criar o bd:</a:t>
            </a:r>
            <a:endParaRPr b="0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i="0" lang="pt-BR" sz="24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use pessoas 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responde: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pt-B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switched pessoas</a:t>
            </a:r>
            <a:endParaRPr/>
          </a:p>
          <a:p>
            <a:pPr indent="0" lvl="0" marL="342900" rtl="0" algn="just">
              <a:spcBef>
                <a:spcPts val="320"/>
              </a:spcBef>
              <a:spcAft>
                <a:spcPts val="0"/>
              </a:spcAft>
              <a:buNone/>
            </a:pPr>
            <a:br>
              <a:rPr b="0" lang="pt-BR" sz="1600"/>
            </a:br>
            <a:endParaRPr sz="2400"/>
          </a:p>
        </p:txBody>
      </p:sp>
      <p:sp>
        <p:nvSpPr>
          <p:cNvPr id="343" name="Google Shape;34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4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75"/>
              <a:buFont typeface="Calibri"/>
              <a:buNone/>
            </a:pPr>
            <a:r>
              <a:rPr b="1" lang="pt-BR" sz="3075"/>
              <a:t>Principais comandos – Verificar BD</a:t>
            </a:r>
            <a:endParaRPr/>
          </a:p>
        </p:txBody>
      </p:sp>
      <p:sp>
        <p:nvSpPr>
          <p:cNvPr id="351" name="Google Shape;351;p14"/>
          <p:cNvSpPr txBox="1"/>
          <p:nvPr>
            <p:ph idx="1" type="body"/>
          </p:nvPr>
        </p:nvSpPr>
        <p:spPr>
          <a:xfrm>
            <a:off x="251520" y="1529739"/>
            <a:ext cx="8640960" cy="4419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banco não é de fato criado até inserir dados nele</a:t>
            </a:r>
            <a:b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0" i="0" lang="pt-BR" sz="2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mostrar o bd:</a:t>
            </a:r>
            <a:endParaRPr b="0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i="0" lang="pt-BR" sz="24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show dbs 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i="0" lang="pt-BR" sz="24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i="0" lang="pt-BR" sz="2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mongodb é composto por collections;</a:t>
            </a:r>
            <a:endParaRPr b="0" sz="2000"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i="0" lang="pt-BR" sz="2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Ao inves de queries usam-se métodos. </a:t>
            </a:r>
            <a:endParaRPr/>
          </a:p>
          <a:p>
            <a:pPr indent="-1905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i="0" lang="pt-BR" sz="2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classe é db.nomeCollection</a:t>
            </a:r>
            <a:endParaRPr b="0" i="0" sz="2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i="0" lang="pt-BR" sz="2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método de inserção é insertOne()</a:t>
            </a:r>
            <a:endParaRPr b="0" sz="2000"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i="0" lang="pt-BR" sz="2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Quando ele é criado, haverá a criação de  um document.</a:t>
            </a:r>
            <a:endParaRPr b="0" sz="1600"/>
          </a:p>
        </p:txBody>
      </p:sp>
      <p:sp>
        <p:nvSpPr>
          <p:cNvPr id="352" name="Google Shape;35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5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75"/>
              <a:buFont typeface="Calibri"/>
              <a:buNone/>
            </a:pPr>
            <a:r>
              <a:rPr b="1" lang="pt-BR" sz="3075"/>
              <a:t>Principais comandos – Inserir dados no BD</a:t>
            </a:r>
            <a:endParaRPr/>
          </a:p>
        </p:txBody>
      </p:sp>
      <p:sp>
        <p:nvSpPr>
          <p:cNvPr id="360" name="Google Shape;360;p15"/>
          <p:cNvSpPr txBox="1"/>
          <p:nvPr>
            <p:ph idx="1" type="body"/>
          </p:nvPr>
        </p:nvSpPr>
        <p:spPr>
          <a:xfrm>
            <a:off x="251520" y="1529739"/>
            <a:ext cx="8640960" cy="4419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i="0" lang="pt-BR" sz="2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Inserir dados no banco:</a:t>
            </a:r>
            <a:endParaRPr b="0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i="0" lang="pt-BR" sz="24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db.pessoas.insertOne( 				</a:t>
            </a:r>
            <a:endParaRPr b="1" i="0" sz="24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i="0" lang="pt-BR" sz="24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pt-B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</a:t>
            </a:r>
            <a:r>
              <a:rPr b="1" i="0" lang="pt-BR" sz="24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nome:"Crishna",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i="0" lang="pt-BR" sz="24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atividadeExtra:["Patinação", "Pedal"],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i="0" lang="pt-BR" sz="24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profissao: "Professora",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i="0" lang="pt-BR" sz="24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esta_trabalhando: true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i="0" lang="pt-BR" sz="24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i="0" lang="pt-BR" sz="24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 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61" name="Google Shape;36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f5767372ac_0_0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75"/>
              <a:buFont typeface="Calibri"/>
              <a:buNone/>
            </a:pPr>
            <a:r>
              <a:rPr b="1" lang="pt-BR" sz="3075"/>
              <a:t>Principais comandos – Inserir dados no BD</a:t>
            </a:r>
            <a:endParaRPr/>
          </a:p>
        </p:txBody>
      </p:sp>
      <p:sp>
        <p:nvSpPr>
          <p:cNvPr id="369" name="Google Shape;369;g1f5767372ac_0_0"/>
          <p:cNvSpPr txBox="1"/>
          <p:nvPr>
            <p:ph idx="1" type="body"/>
          </p:nvPr>
        </p:nvSpPr>
        <p:spPr>
          <a:xfrm>
            <a:off x="0" y="1529750"/>
            <a:ext cx="8892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i="0" lang="pt-BR" sz="2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Inserir dados no banco:</a:t>
            </a:r>
            <a:endParaRPr b="0" sz="1600">
              <a:latin typeface="Calibri"/>
              <a:ea typeface="Calibri"/>
              <a:cs typeface="Calibri"/>
              <a:sym typeface="Calibri"/>
            </a:endParaRPr>
          </a:p>
          <a:p>
            <a:pPr indent="359999" lvl="0" marL="4500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i="0" lang="pt-BR" sz="24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db.pessoasTB.insertOne(</a:t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59999" lvl="0" marL="4500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pt-B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{nome: "Crishna Irion", </a:t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59999" lvl="0" marL="4500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pt-B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profissao: "Professora",</a:t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59999" lvl="0" marL="4500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pt-B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esta_trabalhando: true, </a:t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59999" lvl="0" marL="4500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pt-B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hobby:["patinação","dança","maratona de progamação"]</a:t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59999" lvl="0" marL="4500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pt-B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2400"/>
          </a:p>
        </p:txBody>
      </p:sp>
      <p:sp>
        <p:nvSpPr>
          <p:cNvPr id="370" name="Google Shape;370;g1f5767372ac_0_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1f5767372ac_0_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1f5767372ac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6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75"/>
              <a:buFont typeface="Calibri"/>
              <a:buNone/>
            </a:pPr>
            <a:r>
              <a:rPr b="1" lang="pt-BR" sz="3075"/>
              <a:t>Principais comandos – Inserir dados no BD</a:t>
            </a:r>
            <a:endParaRPr/>
          </a:p>
        </p:txBody>
      </p:sp>
      <p:sp>
        <p:nvSpPr>
          <p:cNvPr id="378" name="Google Shape;378;p16"/>
          <p:cNvSpPr txBox="1"/>
          <p:nvPr>
            <p:ph idx="1" type="body"/>
          </p:nvPr>
        </p:nvSpPr>
        <p:spPr>
          <a:xfrm>
            <a:off x="251520" y="1529739"/>
            <a:ext cx="8640960" cy="4419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i="0" lang="pt-BR" sz="24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show dbs </a:t>
            </a:r>
            <a:endParaRPr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i="0" lang="pt-BR" sz="2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mostra o banco pessoas</a:t>
            </a:r>
            <a:endParaRPr/>
          </a:p>
          <a:p>
            <a:pPr indent="-1905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 i="0" sz="24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i="0" lang="pt-BR" sz="24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show collections </a:t>
            </a:r>
            <a:endParaRPr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i="0" lang="pt-BR" sz="2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mostra a coleção criada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br>
              <a:rPr b="0" lang="pt-BR" sz="1600"/>
            </a:br>
            <a:endParaRPr sz="2400"/>
          </a:p>
        </p:txBody>
      </p:sp>
      <p:sp>
        <p:nvSpPr>
          <p:cNvPr id="379" name="Google Shape;379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7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75"/>
              <a:buFont typeface="Calibri"/>
              <a:buNone/>
            </a:pPr>
            <a:r>
              <a:rPr b="1" lang="pt-BR" sz="3075"/>
              <a:t>Principais comandos – Inserir dados de várias pessoas no BD</a:t>
            </a:r>
            <a:endParaRPr/>
          </a:p>
        </p:txBody>
      </p:sp>
      <p:sp>
        <p:nvSpPr>
          <p:cNvPr id="387" name="Google Shape;387;p17"/>
          <p:cNvSpPr txBox="1"/>
          <p:nvPr>
            <p:ph idx="1" type="body"/>
          </p:nvPr>
        </p:nvSpPr>
        <p:spPr>
          <a:xfrm>
            <a:off x="251520" y="1782801"/>
            <a:ext cx="86409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pt-B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db.pessoas.insertMany( [</a:t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{nome: "Maria", idade:60, </a:t>
            </a: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esta_trabalhando:true</a:t>
            </a:r>
            <a:r>
              <a:rPr b="1" lang="pt-B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pt-B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nome:"João",idade:10,</a:t>
            </a: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esta_trabalhando:false</a:t>
            </a:r>
            <a:r>
              <a:rPr b="1" lang="pt-B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pt-B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{nome:"Ana Lua",idade:18,</a:t>
            </a: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esta_trabalhando:true</a:t>
            </a:r>
            <a:r>
              <a:rPr b="1" lang="pt-B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] )</a:t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8" name="Google Shape;38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be2606e47_1_16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NoSQL</a:t>
            </a:r>
            <a:endParaRPr/>
          </a:p>
        </p:txBody>
      </p:sp>
      <p:pic>
        <p:nvPicPr>
          <p:cNvPr id="109" name="Google Shape;109;g35be2606e47_1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5062" y="1667171"/>
            <a:ext cx="4333875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35be2606e47_1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9436" y="3857329"/>
            <a:ext cx="290512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8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75"/>
              <a:buFont typeface="Calibri"/>
              <a:buNone/>
            </a:pPr>
            <a:r>
              <a:rPr b="1" lang="pt-BR" sz="3075"/>
              <a:t>Principais comandos  - Ver dados inseridos no BD</a:t>
            </a:r>
            <a:endParaRPr/>
          </a:p>
        </p:txBody>
      </p:sp>
      <p:sp>
        <p:nvSpPr>
          <p:cNvPr id="396" name="Google Shape;396;p18"/>
          <p:cNvSpPr txBox="1"/>
          <p:nvPr>
            <p:ph idx="1" type="body"/>
          </p:nvPr>
        </p:nvSpPr>
        <p:spPr>
          <a:xfrm>
            <a:off x="251520" y="1779751"/>
            <a:ext cx="8640960" cy="4419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pt-B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db.pessoas.find()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Melhorar a visualização, dados mais ordenados: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pt-B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db.</a:t>
            </a: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pessoas</a:t>
            </a:r>
            <a:r>
              <a:rPr b="1" lang="pt-B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.find().pretty()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Encontrar um dado (como era o where no relacional), por exemplo está trabalhando (true, no caso)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None/>
            </a:pPr>
            <a:r>
              <a:rPr b="1" lang="pt-B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db.</a:t>
            </a:r>
            <a:r>
              <a:rPr b="1" lang="pt-BR" sz="2300">
                <a:latin typeface="Courier New"/>
                <a:ea typeface="Courier New"/>
                <a:cs typeface="Courier New"/>
                <a:sym typeface="Courier New"/>
              </a:rPr>
              <a:t>pessoas</a:t>
            </a:r>
            <a:r>
              <a:rPr b="1" lang="pt-B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.find({esta_trabalhando:true}).pretty()</a:t>
            </a:r>
            <a:endParaRPr sz="2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7" name="Google Shape;39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9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75"/>
              <a:buFont typeface="Calibri"/>
              <a:buNone/>
            </a:pPr>
            <a:r>
              <a:rPr b="1" lang="pt-BR" sz="3075"/>
              <a:t>Principais comandos  - contar registros no BD</a:t>
            </a:r>
            <a:endParaRPr/>
          </a:p>
        </p:txBody>
      </p:sp>
      <p:sp>
        <p:nvSpPr>
          <p:cNvPr id="405" name="Google Shape;405;p19"/>
          <p:cNvSpPr txBox="1"/>
          <p:nvPr>
            <p:ph idx="1" type="body"/>
          </p:nvPr>
        </p:nvSpPr>
        <p:spPr>
          <a:xfrm>
            <a:off x="251520" y="1779751"/>
            <a:ext cx="8640960" cy="4419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pt-BR" sz="2400">
                <a:solidFill>
                  <a:srgbClr val="000000"/>
                </a:solidFill>
              </a:rPr>
              <a:t>Contar o número de empregados no banco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pt-BR" sz="2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db.pessoas.find({esta_trabalhando:true}).count()</a:t>
            </a:r>
            <a:endParaRPr b="1" sz="2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pt-BR" sz="2400">
                <a:solidFill>
                  <a:srgbClr val="000000"/>
                </a:solidFill>
              </a:rPr>
              <a:t>	mostra 2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pt-BR" sz="2400">
                <a:solidFill>
                  <a:srgbClr val="000000"/>
                </a:solidFill>
              </a:rPr>
              <a:t>Mostrar só o primeiro registro, um só dado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pt-B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db.pessoas.findOne()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pt-BR" sz="2400">
                <a:solidFill>
                  <a:srgbClr val="000000"/>
                </a:solidFill>
              </a:rPr>
              <a:t>mostrar um registro com filtro: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pt-B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db.pessoas.findOne({nome: "Maria"})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6" name="Google Shape;406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0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75"/>
              <a:buFont typeface="Calibri"/>
              <a:buNone/>
            </a:pPr>
            <a:r>
              <a:rPr b="1" lang="pt-BR" sz="3075"/>
              <a:t>Principais comandos  - Atualizar um dado no BD</a:t>
            </a:r>
            <a:endParaRPr/>
          </a:p>
        </p:txBody>
      </p:sp>
      <p:sp>
        <p:nvSpPr>
          <p:cNvPr id="414" name="Google Shape;414;p20"/>
          <p:cNvSpPr txBox="1"/>
          <p:nvPr>
            <p:ph idx="1" type="body"/>
          </p:nvPr>
        </p:nvSpPr>
        <p:spPr>
          <a:xfrm>
            <a:off x="251520" y="1779751"/>
            <a:ext cx="8640960" cy="4419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pt-BR" sz="2400">
                <a:solidFill>
                  <a:srgbClr val="000000"/>
                </a:solidFill>
              </a:rPr>
              <a:t>Mudando a idade do João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pt-B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db.pessoas.updateOne({nome: "João"},{$set: {idade: 28}})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pt-BR" sz="2400">
                <a:solidFill>
                  <a:srgbClr val="000000"/>
                </a:solidFill>
              </a:rPr>
              <a:t>resultado irá aparecer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pt-B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 "acknowledged" : true, "matchedCount" : 1, "modifiedCount" : 1 }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pt-BR" sz="2400">
                <a:solidFill>
                  <a:srgbClr val="000000"/>
                </a:solidFill>
              </a:rPr>
              <a:t>Mostrar a atualização: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pt-B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db.pessoas.find().pretty()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5" name="Google Shape;41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1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75"/>
              <a:buFont typeface="Calibri"/>
              <a:buNone/>
            </a:pPr>
            <a:r>
              <a:rPr b="1" lang="pt-BR" sz="3075"/>
              <a:t>Principais comandos  - Buscando um dado no BD</a:t>
            </a:r>
            <a:endParaRPr/>
          </a:p>
        </p:txBody>
      </p:sp>
      <p:sp>
        <p:nvSpPr>
          <p:cNvPr id="423" name="Google Shape;423;p21"/>
          <p:cNvSpPr txBox="1"/>
          <p:nvPr>
            <p:ph idx="1" type="body"/>
          </p:nvPr>
        </p:nvSpPr>
        <p:spPr>
          <a:xfrm>
            <a:off x="251520" y="1779751"/>
            <a:ext cx="8640960" cy="4419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pt-BR" sz="2400">
                <a:solidFill>
                  <a:srgbClr val="000000"/>
                </a:solidFill>
              </a:rPr>
              <a:t>ou só do João: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pt-B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db.pessoas.findOne({nome: "João"})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pt-BR" sz="2400">
                <a:solidFill>
                  <a:srgbClr val="000000"/>
                </a:solidFill>
              </a:rPr>
              <a:t>Mostrará: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b="1" lang="pt-B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                                                      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b="1" lang="pt-B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"_id" : ObjectId("62c7126585bfd74ef38e1106"),  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b="1" lang="pt-B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"nome" : "João",                               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b="1" lang="pt-B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"idade" : 28,                                  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b="1" lang="pt-B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"profissao" : "Eletrotécninco",                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b="1" lang="pt-B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"esta_trabalhando" : false                     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b="1" lang="pt-B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4" name="Google Shape;424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f57480a359_0_11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75"/>
              <a:buFont typeface="Calibri"/>
              <a:buNone/>
            </a:pPr>
            <a:r>
              <a:rPr b="1" lang="pt-BR" sz="3075"/>
              <a:t>Principais comandos  - Buscando um dado no BD</a:t>
            </a:r>
            <a:endParaRPr/>
          </a:p>
        </p:txBody>
      </p:sp>
      <p:sp>
        <p:nvSpPr>
          <p:cNvPr id="432" name="Google Shape;432;g1f57480a359_0_11"/>
          <p:cNvSpPr txBox="1"/>
          <p:nvPr>
            <p:ph idx="1" type="body"/>
          </p:nvPr>
        </p:nvSpPr>
        <p:spPr>
          <a:xfrm>
            <a:off x="251520" y="1779751"/>
            <a:ext cx="86409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pt-BR" sz="15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Para consultar o documento com base em alguma condição, você pode usar seguintes operações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3" name="Google Shape;433;g1f57480a359_0_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1f57480a359_0_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1f57480a359_0_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36" name="Google Shape;436;g1f57480a359_0_11"/>
          <p:cNvPicPr preferRelativeResize="0"/>
          <p:nvPr/>
        </p:nvPicPr>
        <p:blipFill rotWithShape="1">
          <a:blip r:embed="rId3">
            <a:alphaModFix/>
          </a:blip>
          <a:srcRect b="0" l="0" r="25412" t="0"/>
          <a:stretch/>
        </p:blipFill>
        <p:spPr>
          <a:xfrm>
            <a:off x="1501850" y="2219550"/>
            <a:ext cx="5896826" cy="37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f57480a359_0_21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75"/>
              <a:buFont typeface="Calibri"/>
              <a:buNone/>
            </a:pPr>
            <a:r>
              <a:rPr b="1" lang="pt-BR" sz="3075"/>
              <a:t>Principais comandos  - Usando and</a:t>
            </a:r>
            <a:endParaRPr/>
          </a:p>
        </p:txBody>
      </p:sp>
      <p:sp>
        <p:nvSpPr>
          <p:cNvPr id="442" name="Google Shape;442;g1f57480a359_0_21"/>
          <p:cNvSpPr txBox="1"/>
          <p:nvPr>
            <p:ph idx="1" type="body"/>
          </p:nvPr>
        </p:nvSpPr>
        <p:spPr>
          <a:xfrm>
            <a:off x="156500" y="1779750"/>
            <a:ext cx="8736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pt-BR" sz="2400">
                <a:solidFill>
                  <a:srgbClr val="000000"/>
                </a:solidFill>
              </a:rPr>
              <a:t>Dentro do método find() se você passar múltiplas chaves separados por ‘,’ o MongoDB trata isso como uma condição de AND. </a:t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pt-BR" sz="2400">
                <a:solidFill>
                  <a:srgbClr val="000000"/>
                </a:solidFill>
              </a:rPr>
              <a:t>Sintaxe básica de AND é exibida a seguir:</a:t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db.pessoas.find(</a:t>
            </a: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{nome:"João",idade:28}</a:t>
            </a:r>
            <a:r>
              <a:rPr b="1" lang="pt-B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.pretty()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000000"/>
                </a:solidFill>
              </a:rPr>
              <a:t>ou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db.pessoasTB.find({$and: [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{idade:{$lt:25}},{idade:{$gt:10}}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}).pretty()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443" name="Google Shape;443;g1f57480a359_0_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1f57480a359_0_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g1f57480a359_0_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f57480a359_0_31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75"/>
              <a:buFont typeface="Calibri"/>
              <a:buNone/>
            </a:pPr>
            <a:r>
              <a:rPr b="1" lang="pt-BR" sz="3075"/>
              <a:t>Principais comandos  - Usando or</a:t>
            </a:r>
            <a:endParaRPr/>
          </a:p>
        </p:txBody>
      </p:sp>
      <p:sp>
        <p:nvSpPr>
          <p:cNvPr id="451" name="Google Shape;451;g1f57480a359_0_31"/>
          <p:cNvSpPr txBox="1"/>
          <p:nvPr>
            <p:ph idx="1" type="body"/>
          </p:nvPr>
        </p:nvSpPr>
        <p:spPr>
          <a:xfrm>
            <a:off x="156500" y="1779750"/>
            <a:ext cx="8736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pt-BR" sz="2400">
                <a:solidFill>
                  <a:srgbClr val="000000"/>
                </a:solidFill>
              </a:rPr>
              <a:t>Sintaxe básica de or é exibida a seguir:</a:t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pt-B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db.pessoas.find()</a:t>
            </a: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.pretty()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db.pessoas.find({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      $or: [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{nome:"João"},{idade:28}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      ]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   }).pretty()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452" name="Google Shape;452;g1f57480a359_0_3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1f57480a359_0_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1f57480a359_0_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f57480a359_0_41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75"/>
              <a:buFont typeface="Calibri"/>
              <a:buNone/>
            </a:pPr>
            <a:r>
              <a:rPr b="1" lang="pt-BR" sz="3075"/>
              <a:t>Principais comandos  - Usando and e or</a:t>
            </a:r>
            <a:endParaRPr/>
          </a:p>
        </p:txBody>
      </p:sp>
      <p:sp>
        <p:nvSpPr>
          <p:cNvPr id="460" name="Google Shape;460;g1f57480a359_0_41"/>
          <p:cNvSpPr txBox="1"/>
          <p:nvPr>
            <p:ph idx="1" type="body"/>
          </p:nvPr>
        </p:nvSpPr>
        <p:spPr>
          <a:xfrm>
            <a:off x="156500" y="1779750"/>
            <a:ext cx="8736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pt-BR" sz="2400">
                <a:solidFill>
                  <a:srgbClr val="000000"/>
                </a:solidFill>
              </a:rPr>
              <a:t>A cláusula SQL WHERE equivalente é ‘where idade&gt;10 AND (nome = ‘Crishna’ OR nome= ‘João’):</a:t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pt-B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db.pessoas.find()</a:t>
            </a: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.pretty()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db.</a:t>
            </a: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pessoasTB</a:t>
            </a: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.find({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      $or: [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{nome:"João"},{idade:28}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      ]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   }).pretty()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461" name="Google Shape;461;g1f57480a359_0_4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1f57480a359_0_4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1f57480a359_0_4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2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75"/>
              <a:buFont typeface="Calibri"/>
              <a:buNone/>
            </a:pPr>
            <a:r>
              <a:rPr b="1" lang="pt-BR" sz="3075"/>
              <a:t>Neste momento o banco está:</a:t>
            </a:r>
            <a:endParaRPr/>
          </a:p>
        </p:txBody>
      </p:sp>
      <p:sp>
        <p:nvSpPr>
          <p:cNvPr id="469" name="Google Shape;469;p22"/>
          <p:cNvSpPr txBox="1"/>
          <p:nvPr>
            <p:ph idx="1" type="body"/>
          </p:nvPr>
        </p:nvSpPr>
        <p:spPr>
          <a:xfrm>
            <a:off x="251525" y="1340775"/>
            <a:ext cx="8640900" cy="51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i="0" lang="pt-BR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db.pessoas.find().pretty()                                              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i="0" lang="pt-BR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 {   "_id" : ObjectId("62c710c785bfd74ef38e1103"),                  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i="0" lang="pt-BR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"nome" : "Crishna",                                            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i="0" lang="pt-BR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"idade" : 45,                                                  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i="0" lang="pt-BR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"profissao" : "Professora",                                    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i="0" lang="pt-BR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"esta_trabalhando" : true,                                     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i="0" lang="pt-BR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"salario"</a:t>
            </a:r>
            <a:r>
              <a:rPr b="1" i="0" lang="pt-BR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:5</a:t>
            </a:r>
            <a:r>
              <a:rPr b="1" i="0" lang="pt-BR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000 }                                                                    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i="0" lang="pt-BR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{ "_id" : ObjectId("62c7126585bfd74ef38e1105"),                  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i="0" lang="pt-BR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"nome" : "Maria",                                              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i="0" lang="pt-BR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"idade" : 25,                                                  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i="0" lang="pt-BR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"profissao" : "Técnica em Eletrotécninca",                     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i="0" lang="pt-BR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"esta_trabalhando" : true,                                     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i="0" lang="pt-BR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"salario":</a:t>
            </a:r>
            <a:r>
              <a:rPr b="1" i="0" lang="pt-BR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pt-BR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000   }                                                                   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i="0" lang="pt-BR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{  "_id" : ObjectId("62c7126585bfd74ef38e1106"),                  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i="0" lang="pt-BR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"nome" : "João",                                               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i="0" lang="pt-BR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"idade" : 28,                                                  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i="0" lang="pt-BR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"profissao" : "Eletrotécninco",                                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i="0" lang="pt-BR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"esta_trabalhando" : false,                                    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i="0" lang="pt-BR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"salario" : 5000,                                              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i="0" lang="pt-BR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"procurando_emprego" : true  }</a:t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0" name="Google Shape;470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3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75"/>
              <a:buFont typeface="Calibri"/>
              <a:buNone/>
            </a:pPr>
            <a:r>
              <a:rPr b="1" lang="pt-BR" sz="3075"/>
              <a:t>Principais comandos  - Operadores de update</a:t>
            </a:r>
            <a:endParaRPr/>
          </a:p>
        </p:txBody>
      </p:sp>
      <p:sp>
        <p:nvSpPr>
          <p:cNvPr id="478" name="Google Shape;478;p23"/>
          <p:cNvSpPr txBox="1"/>
          <p:nvPr>
            <p:ph idx="1" type="body"/>
          </p:nvPr>
        </p:nvSpPr>
        <p:spPr>
          <a:xfrm>
            <a:off x="251520" y="1477176"/>
            <a:ext cx="86409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pt-BR" sz="2400">
                <a:solidFill>
                  <a:srgbClr val="000000"/>
                </a:solidFill>
              </a:rPr>
              <a:t>O MongoDB possui três métodos para atualização de dados: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 sz="2400">
                <a:solidFill>
                  <a:srgbClr val="000000"/>
                </a:solidFill>
              </a:rPr>
              <a:t>updateOne() e updateMany() localizam o documento segundo os critérios especificados e fazem as alterações descritas.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 sz="2400">
                <a:solidFill>
                  <a:srgbClr val="000000"/>
                </a:solidFill>
              </a:rPr>
              <a:t>replaceOne() localiza um único documento que atenda aos critérioses pecificados e o substitui por um novo documento.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9" name="Google Shape;479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81" name="Google Shape;4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700" y="3532125"/>
            <a:ext cx="6638326" cy="25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be2606e47_1_22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NoSQL </a:t>
            </a:r>
            <a:br>
              <a:rPr lang="pt-BR"/>
            </a:br>
            <a:r>
              <a:rPr lang="pt-BR" sz="2700"/>
              <a:t>Banco de Dados NoSQL (Not Only SQL)</a:t>
            </a:r>
            <a:endParaRPr/>
          </a:p>
        </p:txBody>
      </p:sp>
      <p:sp>
        <p:nvSpPr>
          <p:cNvPr id="116" name="Google Shape;116;g35be2606e47_1_22"/>
          <p:cNvSpPr txBox="1"/>
          <p:nvPr>
            <p:ph idx="1" type="body"/>
          </p:nvPr>
        </p:nvSpPr>
        <p:spPr>
          <a:xfrm>
            <a:off x="490859" y="1772816"/>
            <a:ext cx="82296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56235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Foco no armazenamento de gigantescos volumes de dados (big data)</a:t>
            </a:r>
            <a:endParaRPr/>
          </a:p>
          <a:p>
            <a:pPr indent="-356235" lvl="0" marL="342900" rtl="0" algn="just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Características</a:t>
            </a:r>
            <a:endParaRPr/>
          </a:p>
          <a:p>
            <a:pPr indent="-297180" lvl="1" marL="742950" rtl="0" algn="just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/>
              <a:t>não relacional</a:t>
            </a:r>
            <a:endParaRPr/>
          </a:p>
          <a:p>
            <a:pPr indent="-297180" lvl="1" marL="742950" rtl="0" algn="just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/>
              <a:t>altamente escalável</a:t>
            </a:r>
            <a:endParaRPr/>
          </a:p>
          <a:p>
            <a:pPr indent="-297180" lvl="1" marL="742950" rtl="0" algn="just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/>
              <a:t>eficientemente distribuído</a:t>
            </a:r>
            <a:endParaRPr/>
          </a:p>
          <a:p>
            <a:pPr indent="-297180" lvl="1" marL="742950" rtl="0" algn="just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/>
              <a:t>em geral, de código aberto</a:t>
            </a:r>
            <a:endParaRPr/>
          </a:p>
          <a:p>
            <a:pPr indent="-297180" lvl="1" marL="742950" rtl="0" algn="just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/>
              <a:t>replicação facilitada dos dados</a:t>
            </a:r>
            <a:endParaRPr/>
          </a:p>
          <a:p>
            <a:pPr indent="-297180" lvl="1" marL="742950" rtl="0" algn="just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/>
              <a:t>SQL não é a linguagem padrão</a:t>
            </a:r>
            <a:endParaRPr/>
          </a:p>
          <a:p>
            <a:pPr indent="-297180" lvl="1" marL="742950" rtl="0" algn="just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/>
              <a:t>alto desempenho</a:t>
            </a:r>
            <a:endParaRPr/>
          </a:p>
          <a:p>
            <a:pPr indent="-297180" lvl="1" marL="742950" rtl="0" algn="just">
              <a:spcBef>
                <a:spcPts val="444"/>
              </a:spcBef>
              <a:spcAft>
                <a:spcPts val="0"/>
              </a:spcAft>
              <a:buClr>
                <a:srgbClr val="FF0000"/>
              </a:buClr>
              <a:buSzPts val="2400"/>
              <a:buChar char="–"/>
            </a:pPr>
            <a:r>
              <a:rPr lang="pt-BR">
                <a:solidFill>
                  <a:srgbClr val="FF0000"/>
                </a:solidFill>
              </a:rPr>
              <a:t>livre de esquema  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43acfa68ea_0_0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75"/>
              <a:buFont typeface="Calibri"/>
              <a:buNone/>
            </a:pPr>
            <a:r>
              <a:rPr b="1" lang="pt-BR" sz="3075"/>
              <a:t>Principais comandos  - Operadores de update</a:t>
            </a:r>
            <a:endParaRPr/>
          </a:p>
        </p:txBody>
      </p:sp>
      <p:sp>
        <p:nvSpPr>
          <p:cNvPr id="487" name="Google Shape;487;g143acfa68ea_0_0"/>
          <p:cNvSpPr txBox="1"/>
          <p:nvPr>
            <p:ph idx="1" type="body"/>
          </p:nvPr>
        </p:nvSpPr>
        <p:spPr>
          <a:xfrm>
            <a:off x="251520" y="1779751"/>
            <a:ext cx="86409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 sz="2400">
                <a:solidFill>
                  <a:srgbClr val="000000"/>
                </a:solidFill>
              </a:rPr>
              <a:t> incremento: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pt-B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db.pessoas.updateOne({nome:"João"},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pt-B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{$inc: {salario: 1000}})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pt-B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pt-B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{"acknowledged":true,"matchedCount":1, 		"modifiedCount":1}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 sz="2400">
                <a:solidFill>
                  <a:srgbClr val="000000"/>
                </a:solidFill>
              </a:rPr>
              <a:t> decremento (usar sinal de menos) - reduzir 1000 da Maria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pt-B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db.pessoas.updateOne({nome: "Maria"},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pt-B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{$inc: {salario: -1000}})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pt-B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{"acknowledged":true, "matchedCount":1, 	"modifiedCount":1}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8" name="Google Shape;488;g143acfa68ea_0_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143acfa68ea_0_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g143acfa68ea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4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75"/>
              <a:buFont typeface="Calibri"/>
              <a:buNone/>
            </a:pPr>
            <a:r>
              <a:rPr b="1" lang="pt-BR" sz="3075"/>
              <a:t>Principais comandos  - Deletando um dado no BD</a:t>
            </a:r>
            <a:endParaRPr/>
          </a:p>
        </p:txBody>
      </p:sp>
      <p:sp>
        <p:nvSpPr>
          <p:cNvPr id="496" name="Google Shape;496;p24"/>
          <p:cNvSpPr txBox="1"/>
          <p:nvPr>
            <p:ph idx="1" type="body"/>
          </p:nvPr>
        </p:nvSpPr>
        <p:spPr>
          <a:xfrm>
            <a:off x="251520" y="1779751"/>
            <a:ext cx="8640960" cy="4419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O MongoDB possui dois métodos para a remoção de documentos.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 sz="2400">
                <a:solidFill>
                  <a:srgbClr val="000000"/>
                </a:solidFill>
              </a:rPr>
              <a:t>deleteOne</a:t>
            </a:r>
            <a:r>
              <a:rPr lang="pt-BR" sz="2400">
                <a:solidFill>
                  <a:srgbClr val="000000"/>
                </a:solidFill>
              </a:rPr>
              <a:t>() e deleteMany() localizam o documento segundo os critérios especificados e o removem da base de dados. 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 sz="2400">
                <a:solidFill>
                  <a:srgbClr val="000000"/>
                </a:solidFill>
              </a:rPr>
              <a:t>O método deleteOne() exclui apenas um documento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 sz="2400">
                <a:solidFill>
                  <a:srgbClr val="000000"/>
                </a:solidFill>
              </a:rPr>
              <a:t>o métododeleteMany() exclui vários documentos.</a:t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7" name="Google Shape;49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f57480a359_0_0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75"/>
              <a:buFont typeface="Calibri"/>
              <a:buNone/>
            </a:pPr>
            <a:r>
              <a:rPr b="1" lang="pt-BR" sz="3075"/>
              <a:t>Principais comandos  -Apagando uma collection</a:t>
            </a:r>
            <a:endParaRPr/>
          </a:p>
        </p:txBody>
      </p:sp>
      <p:sp>
        <p:nvSpPr>
          <p:cNvPr id="505" name="Google Shape;505;g1f57480a359_0_0"/>
          <p:cNvSpPr txBox="1"/>
          <p:nvPr>
            <p:ph idx="1" type="body"/>
          </p:nvPr>
        </p:nvSpPr>
        <p:spPr>
          <a:xfrm>
            <a:off x="251520" y="1779751"/>
            <a:ext cx="86409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pt-BR" sz="2400">
                <a:solidFill>
                  <a:srgbClr val="000000"/>
                </a:solidFill>
              </a:rPr>
              <a:t>é possível apagar a collection</a:t>
            </a:r>
            <a:r>
              <a:rPr lang="pt-BR" sz="2400">
                <a:solidFill>
                  <a:srgbClr val="000000"/>
                </a:solidFill>
              </a:rPr>
              <a:t>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pt-B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db.pessoas.drop()</a:t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6" name="Google Shape;506;g1f57480a359_0_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g1f57480a359_0_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g1f57480a359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43acfa68ea_0_10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75"/>
              <a:buFont typeface="Calibri"/>
              <a:buNone/>
            </a:pPr>
            <a:r>
              <a:rPr b="1" lang="pt-BR" sz="3075"/>
              <a:t>Principais comandos  - Deletando um dado no BD</a:t>
            </a:r>
            <a:endParaRPr/>
          </a:p>
        </p:txBody>
      </p:sp>
      <p:sp>
        <p:nvSpPr>
          <p:cNvPr id="514" name="Google Shape;514;g143acfa68ea_0_10"/>
          <p:cNvSpPr txBox="1"/>
          <p:nvPr>
            <p:ph idx="1" type="body"/>
          </p:nvPr>
        </p:nvSpPr>
        <p:spPr>
          <a:xfrm>
            <a:off x="251520" y="1779751"/>
            <a:ext cx="86409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pt-BR" sz="2400">
                <a:solidFill>
                  <a:srgbClr val="000000"/>
                </a:solidFill>
              </a:rPr>
              <a:t>Deletar só o João: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pt-B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db.pessoas.deleteOne ({nome: "João"})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pt-BR" sz="2400">
                <a:solidFill>
                  <a:srgbClr val="000000"/>
                </a:solidFill>
              </a:rPr>
              <a:t>Mostrará: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b="1" lang="pt-B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 "acknowledged" : true, "deletedCount" : 1 } </a:t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5" name="Google Shape;515;g143acfa68ea_0_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g143acfa68ea_0_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g143acfa68ea_0_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5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75"/>
              <a:buFont typeface="Calibri"/>
              <a:buNone/>
            </a:pPr>
            <a:r>
              <a:rPr b="1" lang="pt-BR" sz="3075"/>
              <a:t>Principais comandos  - Deletando e buscando</a:t>
            </a:r>
            <a:endParaRPr/>
          </a:p>
        </p:txBody>
      </p:sp>
      <p:sp>
        <p:nvSpPr>
          <p:cNvPr id="523" name="Google Shape;523;p25"/>
          <p:cNvSpPr txBox="1"/>
          <p:nvPr>
            <p:ph idx="1" type="body"/>
          </p:nvPr>
        </p:nvSpPr>
        <p:spPr>
          <a:xfrm>
            <a:off x="251520" y="1779751"/>
            <a:ext cx="8640960" cy="4419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pt-BR" sz="2400">
                <a:solidFill>
                  <a:srgbClr val="000000"/>
                </a:solidFill>
              </a:rPr>
              <a:t>Deletar vários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</a:pPr>
            <a:r>
              <a:rPr b="1" lang="pt-BR"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db.pessoas.deleteMany()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</a:pPr>
            <a:r>
              <a:rPr b="1" lang="pt-BR"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gt (greater than) </a:t>
            </a:r>
            <a:r>
              <a:rPr lang="pt-BR" sz="2400">
                <a:solidFill>
                  <a:srgbClr val="000000"/>
                </a:solidFill>
              </a:rPr>
              <a:t>maior que 28, somente mostra Crishna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t/>
            </a:r>
            <a:endParaRPr b="1" sz="2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</a:pPr>
            <a:r>
              <a:rPr b="1" lang="pt-BR"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db.pessoas.find({idade: {$gt: 28}})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</a:pPr>
            <a:r>
              <a:rPr b="1" lang="pt-BR"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{"_id":ObjectId("62c710c785bfd74ef38e1103"), 	"nome" : "Crishna", "idade" : 45, "profissao" : 	"Professora", "esta_trabalhando" : true, 	"salario" : 5000 }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4" name="Google Shape;524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6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75"/>
              <a:buFont typeface="Calibri"/>
              <a:buNone/>
            </a:pPr>
            <a:r>
              <a:rPr b="1" lang="pt-BR" sz="3075"/>
              <a:t>Principais comandos  - Atualizando dados no BD</a:t>
            </a:r>
            <a:endParaRPr/>
          </a:p>
        </p:txBody>
      </p:sp>
      <p:sp>
        <p:nvSpPr>
          <p:cNvPr id="532" name="Google Shape;532;p26"/>
          <p:cNvSpPr txBox="1"/>
          <p:nvPr>
            <p:ph idx="1" type="body"/>
          </p:nvPr>
        </p:nvSpPr>
        <p:spPr>
          <a:xfrm>
            <a:off x="251520" y="1779751"/>
            <a:ext cx="8640960" cy="4419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pt-BR" sz="2400">
                <a:solidFill>
                  <a:srgbClr val="000000"/>
                </a:solidFill>
              </a:rPr>
              <a:t>Atualizar as pessoas maiores de 25 como </a:t>
            </a:r>
            <a:r>
              <a:rPr lang="pt-BR" sz="2400">
                <a:solidFill>
                  <a:srgbClr val="000000"/>
                </a:solidFill>
              </a:rPr>
              <a:t>está</a:t>
            </a:r>
            <a:r>
              <a:rPr lang="pt-BR" sz="2400">
                <a:solidFill>
                  <a:srgbClr val="000000"/>
                </a:solidFill>
              </a:rPr>
              <a:t> trabalhando =true</a:t>
            </a:r>
            <a:endParaRPr/>
          </a:p>
          <a:p>
            <a:pPr indent="0" lvl="1" marL="40005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db.pess.updateMany({idade:{$gt:25}}, 	{$set: {esta_trabalhando: true}})</a:t>
            </a:r>
            <a:endParaRPr/>
          </a:p>
          <a:p>
            <a:pPr indent="0" lvl="1" marL="40005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{ "acknowledged":true, "matchedCount":2, 	"modifiedCount" : 2 }</a:t>
            </a:r>
            <a:endParaRPr b="1" sz="2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t/>
            </a:r>
            <a:endParaRPr b="1" sz="2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3" name="Google Shape;533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7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75"/>
              <a:buFont typeface="Calibri"/>
              <a:buNone/>
            </a:pPr>
            <a:r>
              <a:rPr b="1" lang="pt-BR" sz="3075"/>
              <a:t>Como está agora o BD?</a:t>
            </a:r>
            <a:endParaRPr/>
          </a:p>
        </p:txBody>
      </p:sp>
      <p:sp>
        <p:nvSpPr>
          <p:cNvPr id="541" name="Google Shape;541;p27"/>
          <p:cNvSpPr txBox="1"/>
          <p:nvPr>
            <p:ph idx="1" type="body"/>
          </p:nvPr>
        </p:nvSpPr>
        <p:spPr>
          <a:xfrm>
            <a:off x="251520" y="1779751"/>
            <a:ext cx="8640960" cy="4419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1" i="0" lang="pt-BR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db.pess.find().pretty()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2" name="Google Shape;542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43acfa68ea_1_11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75"/>
              <a:buFont typeface="Calibri"/>
              <a:buNone/>
            </a:pPr>
            <a:r>
              <a:rPr b="1" lang="pt-BR" sz="3075"/>
              <a:t>Excluir o </a:t>
            </a:r>
            <a:r>
              <a:rPr b="1" lang="pt-BR" sz="3075"/>
              <a:t> BD</a:t>
            </a:r>
            <a:endParaRPr/>
          </a:p>
        </p:txBody>
      </p:sp>
      <p:sp>
        <p:nvSpPr>
          <p:cNvPr id="550" name="Google Shape;550;g143acfa68ea_1_11"/>
          <p:cNvSpPr txBox="1"/>
          <p:nvPr>
            <p:ph idx="1" type="body"/>
          </p:nvPr>
        </p:nvSpPr>
        <p:spPr>
          <a:xfrm>
            <a:off x="251520" y="1779751"/>
            <a:ext cx="86409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Excluindo o banco pessoas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1" i="0" lang="pt-BR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db.pess</a:t>
            </a:r>
            <a:r>
              <a:rPr b="1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oas.dropDatabase() 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1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Excluindo a Coleção pessoas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1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db.pessoas.drop</a:t>
            </a:r>
            <a:r>
              <a:rPr b="1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1" name="Google Shape;551;g143acfa68ea_1_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g143acfa68ea_1_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g143acfa68ea_1_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8"/>
          <p:cNvSpPr txBox="1"/>
          <p:nvPr>
            <p:ph type="title"/>
          </p:nvPr>
        </p:nvSpPr>
        <p:spPr>
          <a:xfrm>
            <a:off x="457200" y="3139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400"/>
              <a:t>Comparativo de construção</a:t>
            </a:r>
            <a:endParaRPr sz="3400"/>
          </a:p>
        </p:txBody>
      </p:sp>
      <p:pic>
        <p:nvPicPr>
          <p:cNvPr id="559" name="Google Shape;5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8" y="1456900"/>
            <a:ext cx="7667625" cy="41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28"/>
          <p:cNvSpPr/>
          <p:nvPr/>
        </p:nvSpPr>
        <p:spPr>
          <a:xfrm>
            <a:off x="445275" y="971350"/>
            <a:ext cx="10485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8"/>
          <p:cNvSpPr/>
          <p:nvPr/>
        </p:nvSpPr>
        <p:spPr>
          <a:xfrm>
            <a:off x="7558800" y="4320700"/>
            <a:ext cx="1048500" cy="126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8"/>
          <p:cNvSpPr/>
          <p:nvPr/>
        </p:nvSpPr>
        <p:spPr>
          <a:xfrm>
            <a:off x="445275" y="3177700"/>
            <a:ext cx="1890600" cy="270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8"/>
          <p:cNvSpPr/>
          <p:nvPr/>
        </p:nvSpPr>
        <p:spPr>
          <a:xfrm>
            <a:off x="1950925" y="4814600"/>
            <a:ext cx="33069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8"/>
          <p:cNvSpPr/>
          <p:nvPr/>
        </p:nvSpPr>
        <p:spPr>
          <a:xfrm>
            <a:off x="5936200" y="5072400"/>
            <a:ext cx="3306900" cy="50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be2606e47_1_27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Relacional versus NoSQL</a:t>
            </a:r>
            <a:endParaRPr/>
          </a:p>
        </p:txBody>
      </p:sp>
      <p:sp>
        <p:nvSpPr>
          <p:cNvPr id="122" name="Google Shape;122;g35be2606e47_1_27"/>
          <p:cNvSpPr txBox="1"/>
          <p:nvPr>
            <p:ph idx="1" type="body"/>
          </p:nvPr>
        </p:nvSpPr>
        <p:spPr>
          <a:xfrm>
            <a:off x="490859" y="1772816"/>
            <a:ext cx="82296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Bancos de dados relacionais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/>
              <a:t>dados estruturados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/>
              <a:t>esquema bem definido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/>
              <a:t>garantem as propriedades ACID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 Bancos de dados NoSQL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/>
              <a:t>dados semiestruturados ou não estruturados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/>
              <a:t>esquema flexível ou nenhum esquema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/>
              <a:t>relaxam as propriedades ACID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/>
              <a:t>teorema CAP e propriedades BASE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be2606e47_1_32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Banco de Dados – Volumes de dados</a:t>
            </a:r>
            <a:endParaRPr/>
          </a:p>
        </p:txBody>
      </p:sp>
      <p:grpSp>
        <p:nvGrpSpPr>
          <p:cNvPr id="128" name="Google Shape;128;g35be2606e47_1_32"/>
          <p:cNvGrpSpPr/>
          <p:nvPr/>
        </p:nvGrpSpPr>
        <p:grpSpPr>
          <a:xfrm>
            <a:off x="270997" y="1677884"/>
            <a:ext cx="8913430" cy="3450106"/>
            <a:chOff x="-186203" y="775948"/>
            <a:chExt cx="8913430" cy="3450106"/>
          </a:xfrm>
        </p:grpSpPr>
        <p:sp>
          <p:nvSpPr>
            <p:cNvPr id="129" name="Google Shape;129;g35be2606e47_1_32"/>
            <p:cNvSpPr/>
            <p:nvPr/>
          </p:nvSpPr>
          <p:spPr>
            <a:xfrm>
              <a:off x="-186203" y="827949"/>
              <a:ext cx="8541000" cy="1510200"/>
            </a:xfrm>
            <a:prstGeom prst="roundRect">
              <a:avLst>
                <a:gd fmla="val 10000" name="adj"/>
              </a:avLst>
            </a:prstGeom>
            <a:solidFill>
              <a:srgbClr val="CDE1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g35be2606e47_1_32"/>
            <p:cNvSpPr/>
            <p:nvPr/>
          </p:nvSpPr>
          <p:spPr>
            <a:xfrm>
              <a:off x="39724" y="1161583"/>
              <a:ext cx="830700" cy="8307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g35be2606e47_1_32"/>
            <p:cNvSpPr/>
            <p:nvPr/>
          </p:nvSpPr>
          <p:spPr>
            <a:xfrm>
              <a:off x="972867" y="775948"/>
              <a:ext cx="4438200" cy="15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g35be2606e47_1_32"/>
            <p:cNvSpPr txBox="1"/>
            <p:nvPr/>
          </p:nvSpPr>
          <p:spPr>
            <a:xfrm>
              <a:off x="972867" y="775948"/>
              <a:ext cx="4438200" cy="15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9825" lIns="159825" spcFirstLastPara="1" rIns="159825" wrap="square" tIns="15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0" i="0" lang="pt-BR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BDs relacionais trabalham com ACID: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g35be2606e47_1_32"/>
            <p:cNvSpPr/>
            <p:nvPr/>
          </p:nvSpPr>
          <p:spPr>
            <a:xfrm>
              <a:off x="5080249" y="827949"/>
              <a:ext cx="3592500" cy="15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g35be2606e47_1_32"/>
            <p:cNvSpPr txBox="1"/>
            <p:nvPr/>
          </p:nvSpPr>
          <p:spPr>
            <a:xfrm>
              <a:off x="5080249" y="827949"/>
              <a:ext cx="3592500" cy="15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9825" lIns="159825" spcFirstLastPara="1" rIns="159825" wrap="square" tIns="15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Atomicidade, 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Consistência, 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Isolabilidade, 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Durabilidade 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g35be2606e47_1_32"/>
            <p:cNvSpPr/>
            <p:nvPr/>
          </p:nvSpPr>
          <p:spPr>
            <a:xfrm>
              <a:off x="-186203" y="2715854"/>
              <a:ext cx="8541000" cy="1510200"/>
            </a:xfrm>
            <a:prstGeom prst="roundRect">
              <a:avLst>
                <a:gd fmla="val 10000" name="adj"/>
              </a:avLst>
            </a:prstGeom>
            <a:solidFill>
              <a:srgbClr val="CDE1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g35be2606e47_1_32"/>
            <p:cNvSpPr/>
            <p:nvPr/>
          </p:nvSpPr>
          <p:spPr>
            <a:xfrm>
              <a:off x="39724" y="3030134"/>
              <a:ext cx="830700" cy="8307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g35be2606e47_1_32"/>
            <p:cNvSpPr/>
            <p:nvPr/>
          </p:nvSpPr>
          <p:spPr>
            <a:xfrm>
              <a:off x="1116880" y="2670801"/>
              <a:ext cx="3843300" cy="15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g35be2606e47_1_32"/>
            <p:cNvSpPr txBox="1"/>
            <p:nvPr/>
          </p:nvSpPr>
          <p:spPr>
            <a:xfrm>
              <a:off x="1116880" y="2670801"/>
              <a:ext cx="3843300" cy="15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9825" lIns="159825" spcFirstLastPara="1" rIns="159825" wrap="square" tIns="15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pt-BR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BDs NoSQL trabalham com BASE:</a:t>
              </a:r>
              <a:endPara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g35be2606e47_1_32"/>
            <p:cNvSpPr/>
            <p:nvPr/>
          </p:nvSpPr>
          <p:spPr>
            <a:xfrm>
              <a:off x="5025827" y="2715854"/>
              <a:ext cx="3701400" cy="15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g35be2606e47_1_32"/>
            <p:cNvSpPr txBox="1"/>
            <p:nvPr/>
          </p:nvSpPr>
          <p:spPr>
            <a:xfrm>
              <a:off x="5025827" y="2715854"/>
              <a:ext cx="3701400" cy="15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9825" lIns="159825" spcFirstLastPara="1" rIns="159825" wrap="square" tIns="15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Basicamente Disponível, 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Estado Leve,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Eventualmente consistente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be2606e47_1_49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ACID</a:t>
            </a:r>
            <a:endParaRPr/>
          </a:p>
        </p:txBody>
      </p:sp>
      <p:pic>
        <p:nvPicPr>
          <p:cNvPr id="146" name="Google Shape;146;g35be2606e47_1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632" y="1412776"/>
            <a:ext cx="6624736" cy="4073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be2606e47_1_54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Propriedades ACID</a:t>
            </a:r>
            <a:endParaRPr/>
          </a:p>
        </p:txBody>
      </p:sp>
      <p:sp>
        <p:nvSpPr>
          <p:cNvPr id="152" name="Google Shape;152;g35be2606e47_1_54"/>
          <p:cNvSpPr txBox="1"/>
          <p:nvPr>
            <p:ph idx="1" type="body"/>
          </p:nvPr>
        </p:nvSpPr>
        <p:spPr>
          <a:xfrm>
            <a:off x="490859" y="1772816"/>
            <a:ext cx="8229600" cy="3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Isolação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/>
              <a:t>transações são isoladas umas das outras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/>
              <a:t> cada transação assume que está sendo executada sozinha no sistema, e o SGBD garante que os resultados intermediários da transação são escondidos de outras transações executando concorrentemente</a:t>
            </a:r>
            <a:endParaRPr/>
          </a:p>
          <a:p>
            <a:pPr indent="-215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Durabilidade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/>
              <a:t>os valores dos dados alterados durante a execução de uma transação devem persistir após a finalização desta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ex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2011-07-26T19:43:11Z</dcterms:created>
  <dc:creator>Itautec</dc:creator>
</cp:coreProperties>
</file>