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2" r:id="rId2"/>
    <p:sldId id="363" r:id="rId3"/>
    <p:sldId id="364" r:id="rId4"/>
    <p:sldId id="369" r:id="rId5"/>
    <p:sldId id="365" r:id="rId6"/>
    <p:sldId id="373" r:id="rId7"/>
    <p:sldId id="366" r:id="rId8"/>
    <p:sldId id="367" r:id="rId9"/>
    <p:sldId id="368" r:id="rId10"/>
    <p:sldId id="370" r:id="rId11"/>
    <p:sldId id="374" r:id="rId12"/>
    <p:sldId id="371" r:id="rId13"/>
    <p:sldId id="380" r:id="rId14"/>
    <p:sldId id="372" r:id="rId15"/>
    <p:sldId id="375" r:id="rId16"/>
    <p:sldId id="376" r:id="rId17"/>
    <p:sldId id="377" r:id="rId18"/>
    <p:sldId id="378" r:id="rId19"/>
    <p:sldId id="379"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0DA34F-69D0-4F8E-B7F1-FDA3ED0EF20F}"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08F02BD-4F7D-4E6F-84D4-341CAA1BC96A}">
      <dgm:prSet/>
      <dgm:spPr/>
      <dgm:t>
        <a:bodyPr/>
        <a:lstStyle/>
        <a:p>
          <a:pPr>
            <a:defRPr cap="all"/>
          </a:pPr>
          <a:r>
            <a:rPr lang="pt-BR"/>
            <a:t>Os outliers são dados que se diferenciam drasticamente de todos os outros. Em outras palavras, um outlier é um valor que foge da normalidade e que pode (e provavelmente irá) causar anomalias nos resultados obtidos por meio de algoritmos e sistemas de análise. Entender os outliers é fundamental em uma análise de dados por pelo menos dois aspectos:</a:t>
          </a:r>
          <a:endParaRPr lang="en-US"/>
        </a:p>
      </dgm:t>
    </dgm:pt>
    <dgm:pt modelId="{0840A87B-3DBD-4EFC-A97F-EA17A83F458A}" type="parTrans" cxnId="{C5F2512D-14E1-4FDF-83A1-46E5F28AF596}">
      <dgm:prSet/>
      <dgm:spPr/>
      <dgm:t>
        <a:bodyPr/>
        <a:lstStyle/>
        <a:p>
          <a:endParaRPr lang="en-US"/>
        </a:p>
      </dgm:t>
    </dgm:pt>
    <dgm:pt modelId="{7701F90B-9195-485B-876C-B5BC20C231A5}" type="sibTrans" cxnId="{C5F2512D-14E1-4FDF-83A1-46E5F28AF596}">
      <dgm:prSet/>
      <dgm:spPr/>
      <dgm:t>
        <a:bodyPr/>
        <a:lstStyle/>
        <a:p>
          <a:endParaRPr lang="en-US"/>
        </a:p>
      </dgm:t>
    </dgm:pt>
    <dgm:pt modelId="{A43FB784-7780-4629-8C5F-3F2A47868B41}">
      <dgm:prSet/>
      <dgm:spPr/>
      <dgm:t>
        <a:bodyPr/>
        <a:lstStyle/>
        <a:p>
          <a:pPr>
            <a:defRPr cap="all"/>
          </a:pPr>
          <a:r>
            <a:rPr lang="pt-BR"/>
            <a:t>os outliers podem enviesar negativamente todo o resultado de uma análise;</a:t>
          </a:r>
          <a:endParaRPr lang="en-US"/>
        </a:p>
      </dgm:t>
    </dgm:pt>
    <dgm:pt modelId="{47414F82-83DA-41A3-8820-E4289B3DD80F}" type="parTrans" cxnId="{0DD83A51-0AD0-415F-B430-6CF8A22931E2}">
      <dgm:prSet/>
      <dgm:spPr/>
      <dgm:t>
        <a:bodyPr/>
        <a:lstStyle/>
        <a:p>
          <a:endParaRPr lang="en-US"/>
        </a:p>
      </dgm:t>
    </dgm:pt>
    <dgm:pt modelId="{52C7665E-9528-462E-9600-09F024496EA2}" type="sibTrans" cxnId="{0DD83A51-0AD0-415F-B430-6CF8A22931E2}">
      <dgm:prSet/>
      <dgm:spPr/>
      <dgm:t>
        <a:bodyPr/>
        <a:lstStyle/>
        <a:p>
          <a:endParaRPr lang="en-US"/>
        </a:p>
      </dgm:t>
    </dgm:pt>
    <dgm:pt modelId="{451E0301-8F39-4EF8-84F8-1E0AC8003A88}">
      <dgm:prSet/>
      <dgm:spPr/>
      <dgm:t>
        <a:bodyPr/>
        <a:lstStyle/>
        <a:p>
          <a:pPr>
            <a:defRPr cap="all"/>
          </a:pPr>
          <a:r>
            <a:rPr lang="pt-BR"/>
            <a:t>o comportamento dos outliers pode ser justamente o que está sendo procurado.</a:t>
          </a:r>
          <a:endParaRPr lang="en-US"/>
        </a:p>
      </dgm:t>
    </dgm:pt>
    <dgm:pt modelId="{C7172769-04C6-4F2A-8525-826EAD01E7EB}" type="parTrans" cxnId="{2F4EBCDF-1C70-454A-B743-74362F8C08C4}">
      <dgm:prSet/>
      <dgm:spPr/>
      <dgm:t>
        <a:bodyPr/>
        <a:lstStyle/>
        <a:p>
          <a:endParaRPr lang="en-US"/>
        </a:p>
      </dgm:t>
    </dgm:pt>
    <dgm:pt modelId="{1DED466A-90EF-4C4F-A63D-8A10570C0D1F}" type="sibTrans" cxnId="{2F4EBCDF-1C70-454A-B743-74362F8C08C4}">
      <dgm:prSet/>
      <dgm:spPr/>
      <dgm:t>
        <a:bodyPr/>
        <a:lstStyle/>
        <a:p>
          <a:endParaRPr lang="en-US"/>
        </a:p>
      </dgm:t>
    </dgm:pt>
    <dgm:pt modelId="{AE336A45-341F-48F7-AC04-E921FFFC9878}">
      <dgm:prSet/>
      <dgm:spPr/>
      <dgm:t>
        <a:bodyPr/>
        <a:lstStyle/>
        <a:p>
          <a:pPr>
            <a:defRPr cap="all"/>
          </a:pPr>
          <a:r>
            <a:rPr lang="pt-BR" dirty="0"/>
            <a:t>Os outliers presentes em </a:t>
          </a:r>
          <a:r>
            <a:rPr lang="pt-BR" i="1" dirty="0" err="1"/>
            <a:t>datasets</a:t>
          </a:r>
          <a:r>
            <a:rPr lang="pt-BR" dirty="0"/>
            <a:t>  possuem diversos outros nomes, </a:t>
          </a:r>
          <a:r>
            <a:rPr lang="pt-BR" dirty="0" err="1"/>
            <a:t>como:dados</a:t>
          </a:r>
          <a:r>
            <a:rPr lang="pt-BR" dirty="0"/>
            <a:t> discrepantes, pontos fora da curva, observações fora do comum, anomalias, valores atípicos entre outros.</a:t>
          </a:r>
          <a:endParaRPr lang="en-US" dirty="0"/>
        </a:p>
      </dgm:t>
    </dgm:pt>
    <dgm:pt modelId="{6A1932B7-25F1-4668-AB39-D6DD44E3DDFA}" type="parTrans" cxnId="{BFB2BD37-0E4C-4102-8C16-0156D4C04D7D}">
      <dgm:prSet/>
      <dgm:spPr/>
      <dgm:t>
        <a:bodyPr/>
        <a:lstStyle/>
        <a:p>
          <a:endParaRPr lang="en-US"/>
        </a:p>
      </dgm:t>
    </dgm:pt>
    <dgm:pt modelId="{9F93CF9C-AA30-4B2F-BEC1-EA6FE97114AC}" type="sibTrans" cxnId="{BFB2BD37-0E4C-4102-8C16-0156D4C04D7D}">
      <dgm:prSet/>
      <dgm:spPr/>
      <dgm:t>
        <a:bodyPr/>
        <a:lstStyle/>
        <a:p>
          <a:endParaRPr lang="en-US"/>
        </a:p>
      </dgm:t>
    </dgm:pt>
    <dgm:pt modelId="{3C75F695-A6F1-4561-BBFF-A0FD690A17B5}" type="pres">
      <dgm:prSet presAssocID="{B70DA34F-69D0-4F8E-B7F1-FDA3ED0EF20F}" presName="root" presStyleCnt="0">
        <dgm:presLayoutVars>
          <dgm:dir/>
          <dgm:resizeHandles val="exact"/>
        </dgm:presLayoutVars>
      </dgm:prSet>
      <dgm:spPr/>
    </dgm:pt>
    <dgm:pt modelId="{5E985076-17F5-47A6-A1D5-E6573362D4F8}" type="pres">
      <dgm:prSet presAssocID="{008F02BD-4F7D-4E6F-84D4-341CAA1BC96A}" presName="compNode" presStyleCnt="0"/>
      <dgm:spPr/>
    </dgm:pt>
    <dgm:pt modelId="{92636ADA-C416-458F-BCB7-3B1113E092C3}" type="pres">
      <dgm:prSet presAssocID="{008F02BD-4F7D-4E6F-84D4-341CAA1BC96A}" presName="iconBgRect" presStyleLbl="bgShp" presStyleIdx="0" presStyleCnt="4"/>
      <dgm:spPr/>
    </dgm:pt>
    <dgm:pt modelId="{D9C78716-61E5-4577-8185-5232090D6161}" type="pres">
      <dgm:prSet presAssocID="{008F02BD-4F7D-4E6F-84D4-341CAA1BC96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statísticas"/>
        </a:ext>
      </dgm:extLst>
    </dgm:pt>
    <dgm:pt modelId="{501F532C-557E-47D5-B044-3B570E464D56}" type="pres">
      <dgm:prSet presAssocID="{008F02BD-4F7D-4E6F-84D4-341CAA1BC96A}" presName="spaceRect" presStyleCnt="0"/>
      <dgm:spPr/>
    </dgm:pt>
    <dgm:pt modelId="{655016EE-AE36-45D4-9873-37C5DF369214}" type="pres">
      <dgm:prSet presAssocID="{008F02BD-4F7D-4E6F-84D4-341CAA1BC96A}" presName="textRect" presStyleLbl="revTx" presStyleIdx="0" presStyleCnt="4">
        <dgm:presLayoutVars>
          <dgm:chMax val="1"/>
          <dgm:chPref val="1"/>
        </dgm:presLayoutVars>
      </dgm:prSet>
      <dgm:spPr/>
    </dgm:pt>
    <dgm:pt modelId="{05E51815-BA60-4A98-BE0E-F10525F83D6E}" type="pres">
      <dgm:prSet presAssocID="{7701F90B-9195-485B-876C-B5BC20C231A5}" presName="sibTrans" presStyleCnt="0"/>
      <dgm:spPr/>
    </dgm:pt>
    <dgm:pt modelId="{A870BFCC-048D-4B9E-8A9A-9B86C0F33FF3}" type="pres">
      <dgm:prSet presAssocID="{A43FB784-7780-4629-8C5F-3F2A47868B41}" presName="compNode" presStyleCnt="0"/>
      <dgm:spPr/>
    </dgm:pt>
    <dgm:pt modelId="{9B0EA0B1-8FCE-45D2-A132-AD63EE9AC1EA}" type="pres">
      <dgm:prSet presAssocID="{A43FB784-7780-4629-8C5F-3F2A47868B41}" presName="iconBgRect" presStyleLbl="bgShp" presStyleIdx="1" presStyleCnt="4"/>
      <dgm:spPr/>
    </dgm:pt>
    <dgm:pt modelId="{C86B3EE9-B8E3-43F8-8CAF-5047C30E5C8D}" type="pres">
      <dgm:prSet presAssocID="{A43FB784-7780-4629-8C5F-3F2A47868B4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7EE9F9C8-0269-4C03-8CA1-FAD1306A6D99}" type="pres">
      <dgm:prSet presAssocID="{A43FB784-7780-4629-8C5F-3F2A47868B41}" presName="spaceRect" presStyleCnt="0"/>
      <dgm:spPr/>
    </dgm:pt>
    <dgm:pt modelId="{2E390F36-EF3D-4D42-A9CC-0405B48883DE}" type="pres">
      <dgm:prSet presAssocID="{A43FB784-7780-4629-8C5F-3F2A47868B41}" presName="textRect" presStyleLbl="revTx" presStyleIdx="1" presStyleCnt="4">
        <dgm:presLayoutVars>
          <dgm:chMax val="1"/>
          <dgm:chPref val="1"/>
        </dgm:presLayoutVars>
      </dgm:prSet>
      <dgm:spPr/>
    </dgm:pt>
    <dgm:pt modelId="{0F86C719-B538-446E-8181-8734222C692D}" type="pres">
      <dgm:prSet presAssocID="{52C7665E-9528-462E-9600-09F024496EA2}" presName="sibTrans" presStyleCnt="0"/>
      <dgm:spPr/>
    </dgm:pt>
    <dgm:pt modelId="{6DA090DC-B421-4FC6-9106-1ACA02725FDB}" type="pres">
      <dgm:prSet presAssocID="{451E0301-8F39-4EF8-84F8-1E0AC8003A88}" presName="compNode" presStyleCnt="0"/>
      <dgm:spPr/>
    </dgm:pt>
    <dgm:pt modelId="{84970460-7340-4889-BE15-85499CFDDC1F}" type="pres">
      <dgm:prSet presAssocID="{451E0301-8F39-4EF8-84F8-1E0AC8003A88}" presName="iconBgRect" presStyleLbl="bgShp" presStyleIdx="2" presStyleCnt="4"/>
      <dgm:spPr/>
    </dgm:pt>
    <dgm:pt modelId="{96C050AC-FFC5-4DAD-8B16-3C02AA754A3B}" type="pres">
      <dgm:prSet presAssocID="{451E0301-8F39-4EF8-84F8-1E0AC8003A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to"/>
        </a:ext>
      </dgm:extLst>
    </dgm:pt>
    <dgm:pt modelId="{50D9BAAD-5428-4851-A57F-66907BA19EF7}" type="pres">
      <dgm:prSet presAssocID="{451E0301-8F39-4EF8-84F8-1E0AC8003A88}" presName="spaceRect" presStyleCnt="0"/>
      <dgm:spPr/>
    </dgm:pt>
    <dgm:pt modelId="{51EF315F-19F5-48A7-B226-D807CDFE022C}" type="pres">
      <dgm:prSet presAssocID="{451E0301-8F39-4EF8-84F8-1E0AC8003A88}" presName="textRect" presStyleLbl="revTx" presStyleIdx="2" presStyleCnt="4">
        <dgm:presLayoutVars>
          <dgm:chMax val="1"/>
          <dgm:chPref val="1"/>
        </dgm:presLayoutVars>
      </dgm:prSet>
      <dgm:spPr/>
    </dgm:pt>
    <dgm:pt modelId="{229EB2C8-5F3F-47CE-BEAC-F4EF20BCECA5}" type="pres">
      <dgm:prSet presAssocID="{1DED466A-90EF-4C4F-A63D-8A10570C0D1F}" presName="sibTrans" presStyleCnt="0"/>
      <dgm:spPr/>
    </dgm:pt>
    <dgm:pt modelId="{66E0E3A3-5933-45F0-AA74-64869022CC96}" type="pres">
      <dgm:prSet presAssocID="{AE336A45-341F-48F7-AC04-E921FFFC9878}" presName="compNode" presStyleCnt="0"/>
      <dgm:spPr/>
    </dgm:pt>
    <dgm:pt modelId="{77518A5C-7F7B-4D6E-A57F-0947C6EC1A57}" type="pres">
      <dgm:prSet presAssocID="{AE336A45-341F-48F7-AC04-E921FFFC9878}" presName="iconBgRect" presStyleLbl="bgShp" presStyleIdx="3" presStyleCnt="4"/>
      <dgm:spPr/>
    </dgm:pt>
    <dgm:pt modelId="{6E3952DF-47BC-437B-80DF-85D97A2B3EB0}" type="pres">
      <dgm:prSet presAssocID="{AE336A45-341F-48F7-AC04-E921FFFC987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mazenagem"/>
        </a:ext>
      </dgm:extLst>
    </dgm:pt>
    <dgm:pt modelId="{147F487D-431A-42FA-B87B-52CA1C4FD466}" type="pres">
      <dgm:prSet presAssocID="{AE336A45-341F-48F7-AC04-E921FFFC9878}" presName="spaceRect" presStyleCnt="0"/>
      <dgm:spPr/>
    </dgm:pt>
    <dgm:pt modelId="{38F782D5-693E-46CD-B0FC-EE9AED49834B}" type="pres">
      <dgm:prSet presAssocID="{AE336A45-341F-48F7-AC04-E921FFFC9878}" presName="textRect" presStyleLbl="revTx" presStyleIdx="3" presStyleCnt="4">
        <dgm:presLayoutVars>
          <dgm:chMax val="1"/>
          <dgm:chPref val="1"/>
        </dgm:presLayoutVars>
      </dgm:prSet>
      <dgm:spPr/>
    </dgm:pt>
  </dgm:ptLst>
  <dgm:cxnLst>
    <dgm:cxn modelId="{C5F2512D-14E1-4FDF-83A1-46E5F28AF596}" srcId="{B70DA34F-69D0-4F8E-B7F1-FDA3ED0EF20F}" destId="{008F02BD-4F7D-4E6F-84D4-341CAA1BC96A}" srcOrd="0" destOrd="0" parTransId="{0840A87B-3DBD-4EFC-A97F-EA17A83F458A}" sibTransId="{7701F90B-9195-485B-876C-B5BC20C231A5}"/>
    <dgm:cxn modelId="{BFB2BD37-0E4C-4102-8C16-0156D4C04D7D}" srcId="{B70DA34F-69D0-4F8E-B7F1-FDA3ED0EF20F}" destId="{AE336A45-341F-48F7-AC04-E921FFFC9878}" srcOrd="3" destOrd="0" parTransId="{6A1932B7-25F1-4668-AB39-D6DD44E3DDFA}" sibTransId="{9F93CF9C-AA30-4B2F-BEC1-EA6FE97114AC}"/>
    <dgm:cxn modelId="{31E2D242-E457-4BA0-84C5-EDDDDBA94D59}" type="presOf" srcId="{A43FB784-7780-4629-8C5F-3F2A47868B41}" destId="{2E390F36-EF3D-4D42-A9CC-0405B48883DE}" srcOrd="0" destOrd="0" presId="urn:microsoft.com/office/officeart/2018/5/layout/IconCircleLabelList"/>
    <dgm:cxn modelId="{0DD83A51-0AD0-415F-B430-6CF8A22931E2}" srcId="{B70DA34F-69D0-4F8E-B7F1-FDA3ED0EF20F}" destId="{A43FB784-7780-4629-8C5F-3F2A47868B41}" srcOrd="1" destOrd="0" parTransId="{47414F82-83DA-41A3-8820-E4289B3DD80F}" sibTransId="{52C7665E-9528-462E-9600-09F024496EA2}"/>
    <dgm:cxn modelId="{83A63C86-616C-44EC-8B4F-6EE1C5081D32}" type="presOf" srcId="{AE336A45-341F-48F7-AC04-E921FFFC9878}" destId="{38F782D5-693E-46CD-B0FC-EE9AED49834B}" srcOrd="0" destOrd="0" presId="urn:microsoft.com/office/officeart/2018/5/layout/IconCircleLabelList"/>
    <dgm:cxn modelId="{BBA5D69A-3444-4B3E-BA03-A1CC74AC0485}" type="presOf" srcId="{B70DA34F-69D0-4F8E-B7F1-FDA3ED0EF20F}" destId="{3C75F695-A6F1-4561-BBFF-A0FD690A17B5}" srcOrd="0" destOrd="0" presId="urn:microsoft.com/office/officeart/2018/5/layout/IconCircleLabelList"/>
    <dgm:cxn modelId="{38D996DB-7879-422A-A3BB-0CF7EB1A4D3E}" type="presOf" srcId="{451E0301-8F39-4EF8-84F8-1E0AC8003A88}" destId="{51EF315F-19F5-48A7-B226-D807CDFE022C}" srcOrd="0" destOrd="0" presId="urn:microsoft.com/office/officeart/2018/5/layout/IconCircleLabelList"/>
    <dgm:cxn modelId="{2F4EBCDF-1C70-454A-B743-74362F8C08C4}" srcId="{B70DA34F-69D0-4F8E-B7F1-FDA3ED0EF20F}" destId="{451E0301-8F39-4EF8-84F8-1E0AC8003A88}" srcOrd="2" destOrd="0" parTransId="{C7172769-04C6-4F2A-8525-826EAD01E7EB}" sibTransId="{1DED466A-90EF-4C4F-A63D-8A10570C0D1F}"/>
    <dgm:cxn modelId="{923930EC-AE94-483D-8CA5-8FD2054E7D90}" type="presOf" srcId="{008F02BD-4F7D-4E6F-84D4-341CAA1BC96A}" destId="{655016EE-AE36-45D4-9873-37C5DF369214}" srcOrd="0" destOrd="0" presId="urn:microsoft.com/office/officeart/2018/5/layout/IconCircleLabelList"/>
    <dgm:cxn modelId="{F7E83507-F331-4188-A551-459561C3F708}" type="presParOf" srcId="{3C75F695-A6F1-4561-BBFF-A0FD690A17B5}" destId="{5E985076-17F5-47A6-A1D5-E6573362D4F8}" srcOrd="0" destOrd="0" presId="urn:microsoft.com/office/officeart/2018/5/layout/IconCircleLabelList"/>
    <dgm:cxn modelId="{93723F3E-2211-403E-B4E4-A58C0C3FD6B7}" type="presParOf" srcId="{5E985076-17F5-47A6-A1D5-E6573362D4F8}" destId="{92636ADA-C416-458F-BCB7-3B1113E092C3}" srcOrd="0" destOrd="0" presId="urn:microsoft.com/office/officeart/2018/5/layout/IconCircleLabelList"/>
    <dgm:cxn modelId="{BC9C2B32-F9B5-459F-B8AC-FAE8E348350A}" type="presParOf" srcId="{5E985076-17F5-47A6-A1D5-E6573362D4F8}" destId="{D9C78716-61E5-4577-8185-5232090D6161}" srcOrd="1" destOrd="0" presId="urn:microsoft.com/office/officeart/2018/5/layout/IconCircleLabelList"/>
    <dgm:cxn modelId="{55219177-17C8-44C6-AC45-2DB52A3EFA50}" type="presParOf" srcId="{5E985076-17F5-47A6-A1D5-E6573362D4F8}" destId="{501F532C-557E-47D5-B044-3B570E464D56}" srcOrd="2" destOrd="0" presId="urn:microsoft.com/office/officeart/2018/5/layout/IconCircleLabelList"/>
    <dgm:cxn modelId="{C158F773-D86E-48B2-84E3-EADC22FD32AB}" type="presParOf" srcId="{5E985076-17F5-47A6-A1D5-E6573362D4F8}" destId="{655016EE-AE36-45D4-9873-37C5DF369214}" srcOrd="3" destOrd="0" presId="urn:microsoft.com/office/officeart/2018/5/layout/IconCircleLabelList"/>
    <dgm:cxn modelId="{E9E25C45-59E2-4849-BDEC-1D8CD3209FA5}" type="presParOf" srcId="{3C75F695-A6F1-4561-BBFF-A0FD690A17B5}" destId="{05E51815-BA60-4A98-BE0E-F10525F83D6E}" srcOrd="1" destOrd="0" presId="urn:microsoft.com/office/officeart/2018/5/layout/IconCircleLabelList"/>
    <dgm:cxn modelId="{6BDDEB99-11F4-41A3-AD15-058BD6511786}" type="presParOf" srcId="{3C75F695-A6F1-4561-BBFF-A0FD690A17B5}" destId="{A870BFCC-048D-4B9E-8A9A-9B86C0F33FF3}" srcOrd="2" destOrd="0" presId="urn:microsoft.com/office/officeart/2018/5/layout/IconCircleLabelList"/>
    <dgm:cxn modelId="{8D52FE16-BB2F-48DF-9C2C-13633B607AA4}" type="presParOf" srcId="{A870BFCC-048D-4B9E-8A9A-9B86C0F33FF3}" destId="{9B0EA0B1-8FCE-45D2-A132-AD63EE9AC1EA}" srcOrd="0" destOrd="0" presId="urn:microsoft.com/office/officeart/2018/5/layout/IconCircleLabelList"/>
    <dgm:cxn modelId="{8D59F699-9E26-4295-B3ED-47FE41F8EE00}" type="presParOf" srcId="{A870BFCC-048D-4B9E-8A9A-9B86C0F33FF3}" destId="{C86B3EE9-B8E3-43F8-8CAF-5047C30E5C8D}" srcOrd="1" destOrd="0" presId="urn:microsoft.com/office/officeart/2018/5/layout/IconCircleLabelList"/>
    <dgm:cxn modelId="{95621CB7-8A75-45FA-9FB2-F03C1C8EDFE2}" type="presParOf" srcId="{A870BFCC-048D-4B9E-8A9A-9B86C0F33FF3}" destId="{7EE9F9C8-0269-4C03-8CA1-FAD1306A6D99}" srcOrd="2" destOrd="0" presId="urn:microsoft.com/office/officeart/2018/5/layout/IconCircleLabelList"/>
    <dgm:cxn modelId="{72D760E9-65FE-4C0C-BB1F-F8146FABBA1B}" type="presParOf" srcId="{A870BFCC-048D-4B9E-8A9A-9B86C0F33FF3}" destId="{2E390F36-EF3D-4D42-A9CC-0405B48883DE}" srcOrd="3" destOrd="0" presId="urn:microsoft.com/office/officeart/2018/5/layout/IconCircleLabelList"/>
    <dgm:cxn modelId="{E5E98FBE-E905-46D0-9B6F-CD7B623A050E}" type="presParOf" srcId="{3C75F695-A6F1-4561-BBFF-A0FD690A17B5}" destId="{0F86C719-B538-446E-8181-8734222C692D}" srcOrd="3" destOrd="0" presId="urn:microsoft.com/office/officeart/2018/5/layout/IconCircleLabelList"/>
    <dgm:cxn modelId="{F59AB024-A130-4D73-B2F5-18E3E9826E69}" type="presParOf" srcId="{3C75F695-A6F1-4561-BBFF-A0FD690A17B5}" destId="{6DA090DC-B421-4FC6-9106-1ACA02725FDB}" srcOrd="4" destOrd="0" presId="urn:microsoft.com/office/officeart/2018/5/layout/IconCircleLabelList"/>
    <dgm:cxn modelId="{975345C2-7285-4274-BBFD-CA86877E62A8}" type="presParOf" srcId="{6DA090DC-B421-4FC6-9106-1ACA02725FDB}" destId="{84970460-7340-4889-BE15-85499CFDDC1F}" srcOrd="0" destOrd="0" presId="urn:microsoft.com/office/officeart/2018/5/layout/IconCircleLabelList"/>
    <dgm:cxn modelId="{801D7760-1BFB-46C2-9A3A-B2EF528FD6BA}" type="presParOf" srcId="{6DA090DC-B421-4FC6-9106-1ACA02725FDB}" destId="{96C050AC-FFC5-4DAD-8B16-3C02AA754A3B}" srcOrd="1" destOrd="0" presId="urn:microsoft.com/office/officeart/2018/5/layout/IconCircleLabelList"/>
    <dgm:cxn modelId="{17474591-80E9-4C1F-8104-ACCFB59C50D7}" type="presParOf" srcId="{6DA090DC-B421-4FC6-9106-1ACA02725FDB}" destId="{50D9BAAD-5428-4851-A57F-66907BA19EF7}" srcOrd="2" destOrd="0" presId="urn:microsoft.com/office/officeart/2018/5/layout/IconCircleLabelList"/>
    <dgm:cxn modelId="{88D9F870-269B-4D1A-A376-CD90940B57C0}" type="presParOf" srcId="{6DA090DC-B421-4FC6-9106-1ACA02725FDB}" destId="{51EF315F-19F5-48A7-B226-D807CDFE022C}" srcOrd="3" destOrd="0" presId="urn:microsoft.com/office/officeart/2018/5/layout/IconCircleLabelList"/>
    <dgm:cxn modelId="{17F23D3A-47D9-4644-934D-8E6F728E00ED}" type="presParOf" srcId="{3C75F695-A6F1-4561-BBFF-A0FD690A17B5}" destId="{229EB2C8-5F3F-47CE-BEAC-F4EF20BCECA5}" srcOrd="5" destOrd="0" presId="urn:microsoft.com/office/officeart/2018/5/layout/IconCircleLabelList"/>
    <dgm:cxn modelId="{D7F819B5-DBCC-48FF-BB5D-46DEACEFE050}" type="presParOf" srcId="{3C75F695-A6F1-4561-BBFF-A0FD690A17B5}" destId="{66E0E3A3-5933-45F0-AA74-64869022CC96}" srcOrd="6" destOrd="0" presId="urn:microsoft.com/office/officeart/2018/5/layout/IconCircleLabelList"/>
    <dgm:cxn modelId="{CF80884C-09CD-4EBB-9242-EA8021E96490}" type="presParOf" srcId="{66E0E3A3-5933-45F0-AA74-64869022CC96}" destId="{77518A5C-7F7B-4D6E-A57F-0947C6EC1A57}" srcOrd="0" destOrd="0" presId="urn:microsoft.com/office/officeart/2018/5/layout/IconCircleLabelList"/>
    <dgm:cxn modelId="{EB7530D4-6C0C-45D7-B5E1-D9ED771F566C}" type="presParOf" srcId="{66E0E3A3-5933-45F0-AA74-64869022CC96}" destId="{6E3952DF-47BC-437B-80DF-85D97A2B3EB0}" srcOrd="1" destOrd="0" presId="urn:microsoft.com/office/officeart/2018/5/layout/IconCircleLabelList"/>
    <dgm:cxn modelId="{7D8EEC93-E06F-4437-B0DF-C02B5A30CA10}" type="presParOf" srcId="{66E0E3A3-5933-45F0-AA74-64869022CC96}" destId="{147F487D-431A-42FA-B87B-52CA1C4FD466}" srcOrd="2" destOrd="0" presId="urn:microsoft.com/office/officeart/2018/5/layout/IconCircleLabelList"/>
    <dgm:cxn modelId="{32D3FD50-8C3B-4B15-ACDE-E391F2698F99}" type="presParOf" srcId="{66E0E3A3-5933-45F0-AA74-64869022CC96}" destId="{38F782D5-693E-46CD-B0FC-EE9AED49834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518EC9-24C2-4DBC-8010-F8ADD52D84F6}"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C7AE1005-8462-403E-95E3-FB90C1426430}">
      <dgm:prSet/>
      <dgm:spPr/>
      <dgm:t>
        <a:bodyPr/>
        <a:lstStyle/>
        <a:p>
          <a:pPr>
            <a:lnSpc>
              <a:spcPct val="100000"/>
            </a:lnSpc>
          </a:pPr>
          <a:r>
            <a:rPr lang="pt-BR"/>
            <a:t>A mediana é o valor central de um conjunto de dados ordenado. Se houver número par de elementos, é a média dos dois centrais. </a:t>
          </a:r>
          <a:r>
            <a:rPr lang="pt-BR" b="1"/>
            <a:t>Exemplo 1:</a:t>
          </a:r>
          <a:r>
            <a:rPr lang="pt-BR"/>
            <a:t> Dados: [12, 13, 14] → Mediana = 13 </a:t>
          </a:r>
          <a:endParaRPr lang="en-US"/>
        </a:p>
      </dgm:t>
    </dgm:pt>
    <dgm:pt modelId="{B48A6758-5455-497A-B6E5-27741DDA5B30}" type="parTrans" cxnId="{C82AB9E4-1E75-4776-8F25-FBB0CF7C9DED}">
      <dgm:prSet/>
      <dgm:spPr/>
      <dgm:t>
        <a:bodyPr/>
        <a:lstStyle/>
        <a:p>
          <a:endParaRPr lang="en-US"/>
        </a:p>
      </dgm:t>
    </dgm:pt>
    <dgm:pt modelId="{B95139FB-1A24-4789-8497-AAAE807CFB7C}" type="sibTrans" cxnId="{C82AB9E4-1E75-4776-8F25-FBB0CF7C9DED}">
      <dgm:prSet/>
      <dgm:spPr/>
      <dgm:t>
        <a:bodyPr/>
        <a:lstStyle/>
        <a:p>
          <a:endParaRPr lang="en-US"/>
        </a:p>
      </dgm:t>
    </dgm:pt>
    <dgm:pt modelId="{7D3D220F-3766-47A8-863D-5D5EEA0A9B05}">
      <dgm:prSet/>
      <dgm:spPr/>
      <dgm:t>
        <a:bodyPr/>
        <a:lstStyle/>
        <a:p>
          <a:pPr>
            <a:lnSpc>
              <a:spcPct val="100000"/>
            </a:lnSpc>
          </a:pPr>
          <a:r>
            <a:rPr lang="pt-BR" b="1"/>
            <a:t>Exemplo 2:</a:t>
          </a:r>
          <a:r>
            <a:rPr lang="pt-BR"/>
            <a:t> Dados: [12, 13, 14, 15] → Mediana = (13 + 14)/2 = 13.5</a:t>
          </a:r>
          <a:endParaRPr lang="en-US"/>
        </a:p>
      </dgm:t>
    </dgm:pt>
    <dgm:pt modelId="{97E07C7D-D660-4A47-9AE9-CBFC11D26B38}" type="parTrans" cxnId="{F035621C-9829-4575-AD21-F1A958EB688C}">
      <dgm:prSet/>
      <dgm:spPr/>
      <dgm:t>
        <a:bodyPr/>
        <a:lstStyle/>
        <a:p>
          <a:endParaRPr lang="en-US"/>
        </a:p>
      </dgm:t>
    </dgm:pt>
    <dgm:pt modelId="{CB6EFACF-2B7E-4AFC-AACE-3C32B2BBE273}" type="sibTrans" cxnId="{F035621C-9829-4575-AD21-F1A958EB688C}">
      <dgm:prSet/>
      <dgm:spPr/>
      <dgm:t>
        <a:bodyPr/>
        <a:lstStyle/>
        <a:p>
          <a:endParaRPr lang="en-US"/>
        </a:p>
      </dgm:t>
    </dgm:pt>
    <dgm:pt modelId="{CDF8028E-25D6-49E5-8E8B-88C1BECFFA8D}" type="pres">
      <dgm:prSet presAssocID="{DB518EC9-24C2-4DBC-8010-F8ADD52D84F6}" presName="root" presStyleCnt="0">
        <dgm:presLayoutVars>
          <dgm:dir/>
          <dgm:resizeHandles val="exact"/>
        </dgm:presLayoutVars>
      </dgm:prSet>
      <dgm:spPr/>
    </dgm:pt>
    <dgm:pt modelId="{F4171316-A991-463B-BE6F-7C3AAEC2A12E}" type="pres">
      <dgm:prSet presAssocID="{C7AE1005-8462-403E-95E3-FB90C1426430}" presName="compNode" presStyleCnt="0"/>
      <dgm:spPr/>
    </dgm:pt>
    <dgm:pt modelId="{7ACB1C81-F9CA-46D5-BE0B-B263B2A066C1}" type="pres">
      <dgm:prSet presAssocID="{C7AE1005-8462-403E-95E3-FB90C142643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sconectado"/>
        </a:ext>
      </dgm:extLst>
    </dgm:pt>
    <dgm:pt modelId="{632D959D-FE54-4C0E-B63C-16D9177BF685}" type="pres">
      <dgm:prSet presAssocID="{C7AE1005-8462-403E-95E3-FB90C1426430}" presName="spaceRect" presStyleCnt="0"/>
      <dgm:spPr/>
    </dgm:pt>
    <dgm:pt modelId="{26EE26DF-A6C2-4643-BC4E-EC5FE7E90FAE}" type="pres">
      <dgm:prSet presAssocID="{C7AE1005-8462-403E-95E3-FB90C1426430}" presName="textRect" presStyleLbl="revTx" presStyleIdx="0" presStyleCnt="2">
        <dgm:presLayoutVars>
          <dgm:chMax val="1"/>
          <dgm:chPref val="1"/>
        </dgm:presLayoutVars>
      </dgm:prSet>
      <dgm:spPr/>
    </dgm:pt>
    <dgm:pt modelId="{FC2014CC-8755-4532-A2CC-03BAF9AD4F9E}" type="pres">
      <dgm:prSet presAssocID="{B95139FB-1A24-4789-8497-AAAE807CFB7C}" presName="sibTrans" presStyleCnt="0"/>
      <dgm:spPr/>
    </dgm:pt>
    <dgm:pt modelId="{488E82FB-BD35-4167-A453-2E8F7056F5DC}" type="pres">
      <dgm:prSet presAssocID="{7D3D220F-3766-47A8-863D-5D5EEA0A9B05}" presName="compNode" presStyleCnt="0"/>
      <dgm:spPr/>
    </dgm:pt>
    <dgm:pt modelId="{499A378A-4F52-44E3-93FD-03B8FEB9EFEF}" type="pres">
      <dgm:prSet presAssocID="{7D3D220F-3766-47A8-863D-5D5EEA0A9B0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inde"/>
        </a:ext>
      </dgm:extLst>
    </dgm:pt>
    <dgm:pt modelId="{C0A5E873-AD35-4F4B-AC7E-03E54E9E2A21}" type="pres">
      <dgm:prSet presAssocID="{7D3D220F-3766-47A8-863D-5D5EEA0A9B05}" presName="spaceRect" presStyleCnt="0"/>
      <dgm:spPr/>
    </dgm:pt>
    <dgm:pt modelId="{AA1AD168-18FA-47B3-A0B7-B33DFDAB6EBD}" type="pres">
      <dgm:prSet presAssocID="{7D3D220F-3766-47A8-863D-5D5EEA0A9B05}" presName="textRect" presStyleLbl="revTx" presStyleIdx="1" presStyleCnt="2">
        <dgm:presLayoutVars>
          <dgm:chMax val="1"/>
          <dgm:chPref val="1"/>
        </dgm:presLayoutVars>
      </dgm:prSet>
      <dgm:spPr/>
    </dgm:pt>
  </dgm:ptLst>
  <dgm:cxnLst>
    <dgm:cxn modelId="{EF5B2716-91F4-4453-AA66-2161C664BEBB}" type="presOf" srcId="{C7AE1005-8462-403E-95E3-FB90C1426430}" destId="{26EE26DF-A6C2-4643-BC4E-EC5FE7E90FAE}" srcOrd="0" destOrd="0" presId="urn:microsoft.com/office/officeart/2018/2/layout/IconLabelList"/>
    <dgm:cxn modelId="{F035621C-9829-4575-AD21-F1A958EB688C}" srcId="{DB518EC9-24C2-4DBC-8010-F8ADD52D84F6}" destId="{7D3D220F-3766-47A8-863D-5D5EEA0A9B05}" srcOrd="1" destOrd="0" parTransId="{97E07C7D-D660-4A47-9AE9-CBFC11D26B38}" sibTransId="{CB6EFACF-2B7E-4AFC-AACE-3C32B2BBE273}"/>
    <dgm:cxn modelId="{C7E95757-AD07-4BC4-BCB6-FF4E2203F41B}" type="presOf" srcId="{DB518EC9-24C2-4DBC-8010-F8ADD52D84F6}" destId="{CDF8028E-25D6-49E5-8E8B-88C1BECFFA8D}" srcOrd="0" destOrd="0" presId="urn:microsoft.com/office/officeart/2018/2/layout/IconLabelList"/>
    <dgm:cxn modelId="{4AE8C28E-DBE5-4042-A1BA-062F5C840964}" type="presOf" srcId="{7D3D220F-3766-47A8-863D-5D5EEA0A9B05}" destId="{AA1AD168-18FA-47B3-A0B7-B33DFDAB6EBD}" srcOrd="0" destOrd="0" presId="urn:microsoft.com/office/officeart/2018/2/layout/IconLabelList"/>
    <dgm:cxn modelId="{C82AB9E4-1E75-4776-8F25-FBB0CF7C9DED}" srcId="{DB518EC9-24C2-4DBC-8010-F8ADD52D84F6}" destId="{C7AE1005-8462-403E-95E3-FB90C1426430}" srcOrd="0" destOrd="0" parTransId="{B48A6758-5455-497A-B6E5-27741DDA5B30}" sibTransId="{B95139FB-1A24-4789-8497-AAAE807CFB7C}"/>
    <dgm:cxn modelId="{95EB7A43-8603-40AB-BC25-EAA70C592E89}" type="presParOf" srcId="{CDF8028E-25D6-49E5-8E8B-88C1BECFFA8D}" destId="{F4171316-A991-463B-BE6F-7C3AAEC2A12E}" srcOrd="0" destOrd="0" presId="urn:microsoft.com/office/officeart/2018/2/layout/IconLabelList"/>
    <dgm:cxn modelId="{E5493CCF-E4F4-4C62-96C7-7F59A9A4C591}" type="presParOf" srcId="{F4171316-A991-463B-BE6F-7C3AAEC2A12E}" destId="{7ACB1C81-F9CA-46D5-BE0B-B263B2A066C1}" srcOrd="0" destOrd="0" presId="urn:microsoft.com/office/officeart/2018/2/layout/IconLabelList"/>
    <dgm:cxn modelId="{11C70698-80D5-4F8E-AE45-759A96C6C0C1}" type="presParOf" srcId="{F4171316-A991-463B-BE6F-7C3AAEC2A12E}" destId="{632D959D-FE54-4C0E-B63C-16D9177BF685}" srcOrd="1" destOrd="0" presId="urn:microsoft.com/office/officeart/2018/2/layout/IconLabelList"/>
    <dgm:cxn modelId="{3E98D66D-4F94-4F40-8A67-7C6F518D966B}" type="presParOf" srcId="{F4171316-A991-463B-BE6F-7C3AAEC2A12E}" destId="{26EE26DF-A6C2-4643-BC4E-EC5FE7E90FAE}" srcOrd="2" destOrd="0" presId="urn:microsoft.com/office/officeart/2018/2/layout/IconLabelList"/>
    <dgm:cxn modelId="{BAE0938B-6103-4FBF-920C-00C90B046DB9}" type="presParOf" srcId="{CDF8028E-25D6-49E5-8E8B-88C1BECFFA8D}" destId="{FC2014CC-8755-4532-A2CC-03BAF9AD4F9E}" srcOrd="1" destOrd="0" presId="urn:microsoft.com/office/officeart/2018/2/layout/IconLabelList"/>
    <dgm:cxn modelId="{D983FCE4-83BB-4AB7-AFDE-790E0643BA8B}" type="presParOf" srcId="{CDF8028E-25D6-49E5-8E8B-88C1BECFFA8D}" destId="{488E82FB-BD35-4167-A453-2E8F7056F5DC}" srcOrd="2" destOrd="0" presId="urn:microsoft.com/office/officeart/2018/2/layout/IconLabelList"/>
    <dgm:cxn modelId="{70741714-A1C2-47C2-AC0E-1F3382BA44A8}" type="presParOf" srcId="{488E82FB-BD35-4167-A453-2E8F7056F5DC}" destId="{499A378A-4F52-44E3-93FD-03B8FEB9EFEF}" srcOrd="0" destOrd="0" presId="urn:microsoft.com/office/officeart/2018/2/layout/IconLabelList"/>
    <dgm:cxn modelId="{20E22C5B-1710-411B-A093-2967FA5857F5}" type="presParOf" srcId="{488E82FB-BD35-4167-A453-2E8F7056F5DC}" destId="{C0A5E873-AD35-4F4B-AC7E-03E54E9E2A21}" srcOrd="1" destOrd="0" presId="urn:microsoft.com/office/officeart/2018/2/layout/IconLabelList"/>
    <dgm:cxn modelId="{A3C64EA8-C892-46F0-8DB2-C11CF887746B}" type="presParOf" srcId="{488E82FB-BD35-4167-A453-2E8F7056F5DC}" destId="{AA1AD168-18FA-47B3-A0B7-B33DFDAB6EB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36ADA-C416-458F-BCB7-3B1113E092C3}">
      <dsp:nvSpPr>
        <dsp:cNvPr id="0" name=""/>
        <dsp:cNvSpPr/>
      </dsp:nvSpPr>
      <dsp:spPr>
        <a:xfrm>
          <a:off x="973190" y="176723"/>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C78716-61E5-4577-8185-5232090D6161}">
      <dsp:nvSpPr>
        <dsp:cNvPr id="0" name=""/>
        <dsp:cNvSpPr/>
      </dsp:nvSpPr>
      <dsp:spPr>
        <a:xfrm>
          <a:off x="1242597" y="44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5016EE-AE36-45D4-9873-37C5DF369214}">
      <dsp:nvSpPr>
        <dsp:cNvPr id="0" name=""/>
        <dsp:cNvSpPr/>
      </dsp:nvSpPr>
      <dsp:spPr>
        <a:xfrm>
          <a:off x="569079" y="1834614"/>
          <a:ext cx="2072362"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kern="1200"/>
            <a:t>Os outliers são dados que se diferenciam drasticamente de todos os outros. Em outras palavras, um outlier é um valor que foge da normalidade e que pode (e provavelmente irá) causar anomalias nos resultados obtidos por meio de algoritmos e sistemas de análise. Entender os outliers é fundamental em uma análise de dados por pelo menos dois aspectos:</a:t>
          </a:r>
          <a:endParaRPr lang="en-US" sz="1100" kern="1200"/>
        </a:p>
      </dsp:txBody>
      <dsp:txXfrm>
        <a:off x="569079" y="1834614"/>
        <a:ext cx="2072362" cy="2340000"/>
      </dsp:txXfrm>
    </dsp:sp>
    <dsp:sp modelId="{9B0EA0B1-8FCE-45D2-A132-AD63EE9AC1EA}">
      <dsp:nvSpPr>
        <dsp:cNvPr id="0" name=""/>
        <dsp:cNvSpPr/>
      </dsp:nvSpPr>
      <dsp:spPr>
        <a:xfrm>
          <a:off x="3408216" y="176723"/>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B3EE9-B8E3-43F8-8CAF-5047C30E5C8D}">
      <dsp:nvSpPr>
        <dsp:cNvPr id="0" name=""/>
        <dsp:cNvSpPr/>
      </dsp:nvSpPr>
      <dsp:spPr>
        <a:xfrm>
          <a:off x="3677623" y="446131"/>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390F36-EF3D-4D42-A9CC-0405B48883DE}">
      <dsp:nvSpPr>
        <dsp:cNvPr id="0" name=""/>
        <dsp:cNvSpPr/>
      </dsp:nvSpPr>
      <dsp:spPr>
        <a:xfrm>
          <a:off x="3004105" y="1834614"/>
          <a:ext cx="2072362"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kern="1200"/>
            <a:t>os outliers podem enviesar negativamente todo o resultado de uma análise;</a:t>
          </a:r>
          <a:endParaRPr lang="en-US" sz="1100" kern="1200"/>
        </a:p>
      </dsp:txBody>
      <dsp:txXfrm>
        <a:off x="3004105" y="1834614"/>
        <a:ext cx="2072362" cy="2340000"/>
      </dsp:txXfrm>
    </dsp:sp>
    <dsp:sp modelId="{84970460-7340-4889-BE15-85499CFDDC1F}">
      <dsp:nvSpPr>
        <dsp:cNvPr id="0" name=""/>
        <dsp:cNvSpPr/>
      </dsp:nvSpPr>
      <dsp:spPr>
        <a:xfrm>
          <a:off x="5843242" y="176723"/>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C050AC-FFC5-4DAD-8B16-3C02AA754A3B}">
      <dsp:nvSpPr>
        <dsp:cNvPr id="0" name=""/>
        <dsp:cNvSpPr/>
      </dsp:nvSpPr>
      <dsp:spPr>
        <a:xfrm>
          <a:off x="6112649" y="44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EF315F-19F5-48A7-B226-D807CDFE022C}">
      <dsp:nvSpPr>
        <dsp:cNvPr id="0" name=""/>
        <dsp:cNvSpPr/>
      </dsp:nvSpPr>
      <dsp:spPr>
        <a:xfrm>
          <a:off x="5439131" y="1834614"/>
          <a:ext cx="2072362"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kern="1200"/>
            <a:t>o comportamento dos outliers pode ser justamente o que está sendo procurado.</a:t>
          </a:r>
          <a:endParaRPr lang="en-US" sz="1100" kern="1200"/>
        </a:p>
      </dsp:txBody>
      <dsp:txXfrm>
        <a:off x="5439131" y="1834614"/>
        <a:ext cx="2072362" cy="2340000"/>
      </dsp:txXfrm>
    </dsp:sp>
    <dsp:sp modelId="{77518A5C-7F7B-4D6E-A57F-0947C6EC1A57}">
      <dsp:nvSpPr>
        <dsp:cNvPr id="0" name=""/>
        <dsp:cNvSpPr/>
      </dsp:nvSpPr>
      <dsp:spPr>
        <a:xfrm>
          <a:off x="8278268" y="176723"/>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3952DF-47BC-437B-80DF-85D97A2B3EB0}">
      <dsp:nvSpPr>
        <dsp:cNvPr id="0" name=""/>
        <dsp:cNvSpPr/>
      </dsp:nvSpPr>
      <dsp:spPr>
        <a:xfrm>
          <a:off x="8547675" y="44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F782D5-693E-46CD-B0FC-EE9AED49834B}">
      <dsp:nvSpPr>
        <dsp:cNvPr id="0" name=""/>
        <dsp:cNvSpPr/>
      </dsp:nvSpPr>
      <dsp:spPr>
        <a:xfrm>
          <a:off x="7874157" y="1834614"/>
          <a:ext cx="2072362" cy="23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pt-BR" sz="1100" kern="1200" dirty="0"/>
            <a:t>Os outliers presentes em </a:t>
          </a:r>
          <a:r>
            <a:rPr lang="pt-BR" sz="1100" i="1" kern="1200" dirty="0" err="1"/>
            <a:t>datasets</a:t>
          </a:r>
          <a:r>
            <a:rPr lang="pt-BR" sz="1100" kern="1200" dirty="0"/>
            <a:t>  possuem diversos outros nomes, </a:t>
          </a:r>
          <a:r>
            <a:rPr lang="pt-BR" sz="1100" kern="1200" dirty="0" err="1"/>
            <a:t>como:dados</a:t>
          </a:r>
          <a:r>
            <a:rPr lang="pt-BR" sz="1100" kern="1200" dirty="0"/>
            <a:t> discrepantes, pontos fora da curva, observações fora do comum, anomalias, valores atípicos entre outros.</a:t>
          </a:r>
          <a:endParaRPr lang="en-US" sz="1100" kern="1200" dirty="0"/>
        </a:p>
      </dsp:txBody>
      <dsp:txXfrm>
        <a:off x="7874157" y="1834614"/>
        <a:ext cx="2072362" cy="234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B1C81-F9CA-46D5-BE0B-B263B2A066C1}">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EE26DF-A6C2-4643-BC4E-EC5FE7E90FA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pt-BR" sz="1200" kern="1200"/>
            <a:t>A mediana é o valor central de um conjunto de dados ordenado. Se houver número par de elementos, é a média dos dois centrais. </a:t>
          </a:r>
          <a:r>
            <a:rPr lang="pt-BR" sz="1200" b="1" kern="1200"/>
            <a:t>Exemplo 1:</a:t>
          </a:r>
          <a:r>
            <a:rPr lang="pt-BR" sz="1200" kern="1200"/>
            <a:t> Dados: [12, 13, 14] → Mediana = 13 </a:t>
          </a:r>
          <a:endParaRPr lang="en-US" sz="1200" kern="1200"/>
        </a:p>
      </dsp:txBody>
      <dsp:txXfrm>
        <a:off x="559800" y="3022743"/>
        <a:ext cx="4320000" cy="720000"/>
      </dsp:txXfrm>
    </dsp:sp>
    <dsp:sp modelId="{499A378A-4F52-44E3-93FD-03B8FEB9EFEF}">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1AD168-18FA-47B3-A0B7-B33DFDAB6EBD}">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pt-BR" sz="1200" b="1" kern="1200"/>
            <a:t>Exemplo 2:</a:t>
          </a:r>
          <a:r>
            <a:rPr lang="pt-BR" sz="1200" kern="1200"/>
            <a:t> Dados: [12, 13, 14, 15] → Mediana = (13 + 14)/2 = 13.5</a:t>
          </a:r>
          <a:endParaRPr lang="en-US" sz="1200" kern="1200"/>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E183B-3F6C-CE40-FB21-7B79B334B311}"/>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074122C-CA52-3AEF-494E-ADC3BF0F39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E15A305-C32E-EDD9-53A9-628B8F6333DD}"/>
              </a:ext>
            </a:extLst>
          </p:cNvPr>
          <p:cNvSpPr>
            <a:spLocks noGrp="1"/>
          </p:cNvSpPr>
          <p:nvPr>
            <p:ph type="dt" sz="half" idx="10"/>
          </p:nvPr>
        </p:nvSpPr>
        <p:spPr/>
        <p:txBody>
          <a:bodyPr/>
          <a:lstStyle/>
          <a:p>
            <a:fld id="{C6602C30-C10A-4ACF-AAA7-AEF56A3879E4}" type="datetimeFigureOut">
              <a:rPr lang="pt-BR" smtClean="0"/>
              <a:t>14/04/2025</a:t>
            </a:fld>
            <a:endParaRPr lang="pt-BR"/>
          </a:p>
        </p:txBody>
      </p:sp>
      <p:sp>
        <p:nvSpPr>
          <p:cNvPr id="5" name="Espaço Reservado para Rodapé 4">
            <a:extLst>
              <a:ext uri="{FF2B5EF4-FFF2-40B4-BE49-F238E27FC236}">
                <a16:creationId xmlns:a16="http://schemas.microsoft.com/office/drawing/2014/main" id="{233EB8E5-4064-D177-F8A5-97F13476A2D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2D42863-1B1A-9531-B641-8260D405983A}"/>
              </a:ext>
            </a:extLst>
          </p:cNvPr>
          <p:cNvSpPr>
            <a:spLocks noGrp="1"/>
          </p:cNvSpPr>
          <p:nvPr>
            <p:ph type="sldNum" sz="quarter" idx="12"/>
          </p:nvPr>
        </p:nvSpPr>
        <p:spPr/>
        <p:txBody>
          <a:bodyPr/>
          <a:lstStyle/>
          <a:p>
            <a:fld id="{2FAB19AA-6069-4D30-AD4E-FCE2354F121F}" type="slidenum">
              <a:rPr lang="pt-BR" smtClean="0"/>
              <a:t>‹nº›</a:t>
            </a:fld>
            <a:endParaRPr lang="pt-BR"/>
          </a:p>
        </p:txBody>
      </p:sp>
    </p:spTree>
    <p:extLst>
      <p:ext uri="{BB962C8B-B14F-4D97-AF65-F5344CB8AC3E}">
        <p14:creationId xmlns:p14="http://schemas.microsoft.com/office/powerpoint/2010/main" val="428180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5FB700-9F99-2FFC-D9A4-0B530DFC90F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1587A27-DFA3-B5DF-217F-1C34D129133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4D1DDF2-E832-6464-FB41-FB2EA202263B}"/>
              </a:ext>
            </a:extLst>
          </p:cNvPr>
          <p:cNvSpPr>
            <a:spLocks noGrp="1"/>
          </p:cNvSpPr>
          <p:nvPr>
            <p:ph type="dt" sz="half" idx="10"/>
          </p:nvPr>
        </p:nvSpPr>
        <p:spPr/>
        <p:txBody>
          <a:bodyPr/>
          <a:lstStyle/>
          <a:p>
            <a:fld id="{C6602C30-C10A-4ACF-AAA7-AEF56A3879E4}" type="datetimeFigureOut">
              <a:rPr lang="pt-BR" smtClean="0"/>
              <a:t>14/04/2025</a:t>
            </a:fld>
            <a:endParaRPr lang="pt-BR"/>
          </a:p>
        </p:txBody>
      </p:sp>
      <p:sp>
        <p:nvSpPr>
          <p:cNvPr id="5" name="Espaço Reservado para Rodapé 4">
            <a:extLst>
              <a:ext uri="{FF2B5EF4-FFF2-40B4-BE49-F238E27FC236}">
                <a16:creationId xmlns:a16="http://schemas.microsoft.com/office/drawing/2014/main" id="{BDDBA310-EBE1-BD24-4100-A2A78A2A640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EE5C22-8F9F-312A-F848-37CB9F902315}"/>
              </a:ext>
            </a:extLst>
          </p:cNvPr>
          <p:cNvSpPr>
            <a:spLocks noGrp="1"/>
          </p:cNvSpPr>
          <p:nvPr>
            <p:ph type="sldNum" sz="quarter" idx="12"/>
          </p:nvPr>
        </p:nvSpPr>
        <p:spPr/>
        <p:txBody>
          <a:bodyPr/>
          <a:lstStyle/>
          <a:p>
            <a:fld id="{2FAB19AA-6069-4D30-AD4E-FCE2354F121F}" type="slidenum">
              <a:rPr lang="pt-BR" smtClean="0"/>
              <a:t>‹nº›</a:t>
            </a:fld>
            <a:endParaRPr lang="pt-BR"/>
          </a:p>
        </p:txBody>
      </p:sp>
    </p:spTree>
    <p:extLst>
      <p:ext uri="{BB962C8B-B14F-4D97-AF65-F5344CB8AC3E}">
        <p14:creationId xmlns:p14="http://schemas.microsoft.com/office/powerpoint/2010/main" val="229305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25F282E-388E-A71C-DDE7-9D5780A7E0B3}"/>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0CA6A16-B5F7-0FD1-03F4-2D5D49F971BA}"/>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7EACB92-0781-124F-5EC5-CF04135BC958}"/>
              </a:ext>
            </a:extLst>
          </p:cNvPr>
          <p:cNvSpPr>
            <a:spLocks noGrp="1"/>
          </p:cNvSpPr>
          <p:nvPr>
            <p:ph type="dt" sz="half" idx="10"/>
          </p:nvPr>
        </p:nvSpPr>
        <p:spPr/>
        <p:txBody>
          <a:bodyPr/>
          <a:lstStyle/>
          <a:p>
            <a:fld id="{C6602C30-C10A-4ACF-AAA7-AEF56A3879E4}" type="datetimeFigureOut">
              <a:rPr lang="pt-BR" smtClean="0"/>
              <a:t>14/04/2025</a:t>
            </a:fld>
            <a:endParaRPr lang="pt-BR"/>
          </a:p>
        </p:txBody>
      </p:sp>
      <p:sp>
        <p:nvSpPr>
          <p:cNvPr id="5" name="Espaço Reservado para Rodapé 4">
            <a:extLst>
              <a:ext uri="{FF2B5EF4-FFF2-40B4-BE49-F238E27FC236}">
                <a16:creationId xmlns:a16="http://schemas.microsoft.com/office/drawing/2014/main" id="{B62AC115-02EA-781D-A7D9-71154CD56FB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E593FD7-039E-BC1E-51F2-AF33B396C0DD}"/>
              </a:ext>
            </a:extLst>
          </p:cNvPr>
          <p:cNvSpPr>
            <a:spLocks noGrp="1"/>
          </p:cNvSpPr>
          <p:nvPr>
            <p:ph type="sldNum" sz="quarter" idx="12"/>
          </p:nvPr>
        </p:nvSpPr>
        <p:spPr/>
        <p:txBody>
          <a:bodyPr/>
          <a:lstStyle/>
          <a:p>
            <a:fld id="{2FAB19AA-6069-4D30-AD4E-FCE2354F121F}" type="slidenum">
              <a:rPr lang="pt-BR" smtClean="0"/>
              <a:t>‹nº›</a:t>
            </a:fld>
            <a:endParaRPr lang="pt-BR"/>
          </a:p>
        </p:txBody>
      </p:sp>
    </p:spTree>
    <p:extLst>
      <p:ext uri="{BB962C8B-B14F-4D97-AF65-F5344CB8AC3E}">
        <p14:creationId xmlns:p14="http://schemas.microsoft.com/office/powerpoint/2010/main" val="3190957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3CFED6-B074-C57C-3299-BB9D415E977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B286ABE-AD9D-DF66-F8F1-36406B586E3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8438DDE-902C-DA4F-5119-D3548F2B20E5}"/>
              </a:ext>
            </a:extLst>
          </p:cNvPr>
          <p:cNvSpPr>
            <a:spLocks noGrp="1"/>
          </p:cNvSpPr>
          <p:nvPr>
            <p:ph type="dt" sz="half" idx="10"/>
          </p:nvPr>
        </p:nvSpPr>
        <p:spPr/>
        <p:txBody>
          <a:bodyPr/>
          <a:lstStyle/>
          <a:p>
            <a:fld id="{C6602C30-C10A-4ACF-AAA7-AEF56A3879E4}" type="datetimeFigureOut">
              <a:rPr lang="pt-BR" smtClean="0"/>
              <a:t>14/04/2025</a:t>
            </a:fld>
            <a:endParaRPr lang="pt-BR"/>
          </a:p>
        </p:txBody>
      </p:sp>
      <p:sp>
        <p:nvSpPr>
          <p:cNvPr id="5" name="Espaço Reservado para Rodapé 4">
            <a:extLst>
              <a:ext uri="{FF2B5EF4-FFF2-40B4-BE49-F238E27FC236}">
                <a16:creationId xmlns:a16="http://schemas.microsoft.com/office/drawing/2014/main" id="{54D65A15-106C-DD9F-798C-FFEFB7E651B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E8E2180-ECEE-78EE-778D-3CD2BC683A31}"/>
              </a:ext>
            </a:extLst>
          </p:cNvPr>
          <p:cNvSpPr>
            <a:spLocks noGrp="1"/>
          </p:cNvSpPr>
          <p:nvPr>
            <p:ph type="sldNum" sz="quarter" idx="12"/>
          </p:nvPr>
        </p:nvSpPr>
        <p:spPr/>
        <p:txBody>
          <a:bodyPr/>
          <a:lstStyle/>
          <a:p>
            <a:fld id="{2FAB19AA-6069-4D30-AD4E-FCE2354F121F}" type="slidenum">
              <a:rPr lang="pt-BR" smtClean="0"/>
              <a:t>‹nº›</a:t>
            </a:fld>
            <a:endParaRPr lang="pt-BR"/>
          </a:p>
        </p:txBody>
      </p:sp>
    </p:spTree>
    <p:extLst>
      <p:ext uri="{BB962C8B-B14F-4D97-AF65-F5344CB8AC3E}">
        <p14:creationId xmlns:p14="http://schemas.microsoft.com/office/powerpoint/2010/main" val="312529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2FE3D-3FDC-0327-785C-EB140333814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B5AC5C1-1E2D-83EC-EB38-6A2F216888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AE55E0A-3BD4-5CFF-8920-BD52F5435440}"/>
              </a:ext>
            </a:extLst>
          </p:cNvPr>
          <p:cNvSpPr>
            <a:spLocks noGrp="1"/>
          </p:cNvSpPr>
          <p:nvPr>
            <p:ph type="dt" sz="half" idx="10"/>
          </p:nvPr>
        </p:nvSpPr>
        <p:spPr/>
        <p:txBody>
          <a:bodyPr/>
          <a:lstStyle/>
          <a:p>
            <a:fld id="{C6602C30-C10A-4ACF-AAA7-AEF56A3879E4}" type="datetimeFigureOut">
              <a:rPr lang="pt-BR" smtClean="0"/>
              <a:t>14/04/2025</a:t>
            </a:fld>
            <a:endParaRPr lang="pt-BR"/>
          </a:p>
        </p:txBody>
      </p:sp>
      <p:sp>
        <p:nvSpPr>
          <p:cNvPr id="5" name="Espaço Reservado para Rodapé 4">
            <a:extLst>
              <a:ext uri="{FF2B5EF4-FFF2-40B4-BE49-F238E27FC236}">
                <a16:creationId xmlns:a16="http://schemas.microsoft.com/office/drawing/2014/main" id="{F102D20A-4FD2-82F4-260C-5F40A3B360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8DBE494-FD32-67C1-57C3-EEDD196FDA48}"/>
              </a:ext>
            </a:extLst>
          </p:cNvPr>
          <p:cNvSpPr>
            <a:spLocks noGrp="1"/>
          </p:cNvSpPr>
          <p:nvPr>
            <p:ph type="sldNum" sz="quarter" idx="12"/>
          </p:nvPr>
        </p:nvSpPr>
        <p:spPr/>
        <p:txBody>
          <a:bodyPr/>
          <a:lstStyle/>
          <a:p>
            <a:fld id="{2FAB19AA-6069-4D30-AD4E-FCE2354F121F}" type="slidenum">
              <a:rPr lang="pt-BR" smtClean="0"/>
              <a:t>‹nº›</a:t>
            </a:fld>
            <a:endParaRPr lang="pt-BR"/>
          </a:p>
        </p:txBody>
      </p:sp>
    </p:spTree>
    <p:extLst>
      <p:ext uri="{BB962C8B-B14F-4D97-AF65-F5344CB8AC3E}">
        <p14:creationId xmlns:p14="http://schemas.microsoft.com/office/powerpoint/2010/main" val="1833705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2CFB4A-A593-D659-37C3-E770A6339EB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7B92DDD-52AF-DAE1-3460-29617B93A33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0E54A3A-F87C-4EC4-1AB7-6803AE87A0A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14F1DD4-B1BF-76EA-2B53-6B690018D31B}"/>
              </a:ext>
            </a:extLst>
          </p:cNvPr>
          <p:cNvSpPr>
            <a:spLocks noGrp="1"/>
          </p:cNvSpPr>
          <p:nvPr>
            <p:ph type="dt" sz="half" idx="10"/>
          </p:nvPr>
        </p:nvSpPr>
        <p:spPr/>
        <p:txBody>
          <a:bodyPr/>
          <a:lstStyle/>
          <a:p>
            <a:fld id="{C6602C30-C10A-4ACF-AAA7-AEF56A3879E4}" type="datetimeFigureOut">
              <a:rPr lang="pt-BR" smtClean="0"/>
              <a:t>14/04/2025</a:t>
            </a:fld>
            <a:endParaRPr lang="pt-BR"/>
          </a:p>
        </p:txBody>
      </p:sp>
      <p:sp>
        <p:nvSpPr>
          <p:cNvPr id="6" name="Espaço Reservado para Rodapé 5">
            <a:extLst>
              <a:ext uri="{FF2B5EF4-FFF2-40B4-BE49-F238E27FC236}">
                <a16:creationId xmlns:a16="http://schemas.microsoft.com/office/drawing/2014/main" id="{3C7848E5-FD25-F73E-98EC-E6888B9507B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24623D4-DAB5-94AF-4A97-2445DC3E1B5B}"/>
              </a:ext>
            </a:extLst>
          </p:cNvPr>
          <p:cNvSpPr>
            <a:spLocks noGrp="1"/>
          </p:cNvSpPr>
          <p:nvPr>
            <p:ph type="sldNum" sz="quarter" idx="12"/>
          </p:nvPr>
        </p:nvSpPr>
        <p:spPr/>
        <p:txBody>
          <a:bodyPr/>
          <a:lstStyle/>
          <a:p>
            <a:fld id="{2FAB19AA-6069-4D30-AD4E-FCE2354F121F}" type="slidenum">
              <a:rPr lang="pt-BR" smtClean="0"/>
              <a:t>‹nº›</a:t>
            </a:fld>
            <a:endParaRPr lang="pt-BR"/>
          </a:p>
        </p:txBody>
      </p:sp>
    </p:spTree>
    <p:extLst>
      <p:ext uri="{BB962C8B-B14F-4D97-AF65-F5344CB8AC3E}">
        <p14:creationId xmlns:p14="http://schemas.microsoft.com/office/powerpoint/2010/main" val="2822654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A7857-3AB6-039A-0253-F5E8C0A86E9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886813E5-B7CF-8BAC-E848-C863D296B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230BB8FF-A8E9-88D8-6339-8687AEA84BE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B7BE0E9-2F7A-270E-5077-1531FEED37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BA378310-EB23-77FE-F2C9-E38F0991806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AE47E55F-73F7-D3F8-E19F-41581DBE008B}"/>
              </a:ext>
            </a:extLst>
          </p:cNvPr>
          <p:cNvSpPr>
            <a:spLocks noGrp="1"/>
          </p:cNvSpPr>
          <p:nvPr>
            <p:ph type="dt" sz="half" idx="10"/>
          </p:nvPr>
        </p:nvSpPr>
        <p:spPr/>
        <p:txBody>
          <a:bodyPr/>
          <a:lstStyle/>
          <a:p>
            <a:fld id="{C6602C30-C10A-4ACF-AAA7-AEF56A3879E4}" type="datetimeFigureOut">
              <a:rPr lang="pt-BR" smtClean="0"/>
              <a:t>14/04/2025</a:t>
            </a:fld>
            <a:endParaRPr lang="pt-BR"/>
          </a:p>
        </p:txBody>
      </p:sp>
      <p:sp>
        <p:nvSpPr>
          <p:cNvPr id="8" name="Espaço Reservado para Rodapé 7">
            <a:extLst>
              <a:ext uri="{FF2B5EF4-FFF2-40B4-BE49-F238E27FC236}">
                <a16:creationId xmlns:a16="http://schemas.microsoft.com/office/drawing/2014/main" id="{D1808214-FEDF-43D8-8159-0DED94355307}"/>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0ED195B-F708-8035-37C7-C6F042E88C67}"/>
              </a:ext>
            </a:extLst>
          </p:cNvPr>
          <p:cNvSpPr>
            <a:spLocks noGrp="1"/>
          </p:cNvSpPr>
          <p:nvPr>
            <p:ph type="sldNum" sz="quarter" idx="12"/>
          </p:nvPr>
        </p:nvSpPr>
        <p:spPr/>
        <p:txBody>
          <a:bodyPr/>
          <a:lstStyle/>
          <a:p>
            <a:fld id="{2FAB19AA-6069-4D30-AD4E-FCE2354F121F}" type="slidenum">
              <a:rPr lang="pt-BR" smtClean="0"/>
              <a:t>‹nº›</a:t>
            </a:fld>
            <a:endParaRPr lang="pt-BR"/>
          </a:p>
        </p:txBody>
      </p:sp>
    </p:spTree>
    <p:extLst>
      <p:ext uri="{BB962C8B-B14F-4D97-AF65-F5344CB8AC3E}">
        <p14:creationId xmlns:p14="http://schemas.microsoft.com/office/powerpoint/2010/main" val="198520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94310-53BB-61E8-51CC-4F8D85F9DB73}"/>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81C520A-DAB8-E61A-CDFA-AEFFAB52F8C3}"/>
              </a:ext>
            </a:extLst>
          </p:cNvPr>
          <p:cNvSpPr>
            <a:spLocks noGrp="1"/>
          </p:cNvSpPr>
          <p:nvPr>
            <p:ph type="dt" sz="half" idx="10"/>
          </p:nvPr>
        </p:nvSpPr>
        <p:spPr/>
        <p:txBody>
          <a:bodyPr/>
          <a:lstStyle/>
          <a:p>
            <a:fld id="{C6602C30-C10A-4ACF-AAA7-AEF56A3879E4}" type="datetimeFigureOut">
              <a:rPr lang="pt-BR" smtClean="0"/>
              <a:t>14/04/2025</a:t>
            </a:fld>
            <a:endParaRPr lang="pt-BR"/>
          </a:p>
        </p:txBody>
      </p:sp>
      <p:sp>
        <p:nvSpPr>
          <p:cNvPr id="4" name="Espaço Reservado para Rodapé 3">
            <a:extLst>
              <a:ext uri="{FF2B5EF4-FFF2-40B4-BE49-F238E27FC236}">
                <a16:creationId xmlns:a16="http://schemas.microsoft.com/office/drawing/2014/main" id="{56383BDA-CDF7-53B6-869C-B925198727E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4654CE6A-81C2-9D73-F4E6-035F02ACEB5C}"/>
              </a:ext>
            </a:extLst>
          </p:cNvPr>
          <p:cNvSpPr>
            <a:spLocks noGrp="1"/>
          </p:cNvSpPr>
          <p:nvPr>
            <p:ph type="sldNum" sz="quarter" idx="12"/>
          </p:nvPr>
        </p:nvSpPr>
        <p:spPr/>
        <p:txBody>
          <a:bodyPr/>
          <a:lstStyle/>
          <a:p>
            <a:fld id="{2FAB19AA-6069-4D30-AD4E-FCE2354F121F}" type="slidenum">
              <a:rPr lang="pt-BR" smtClean="0"/>
              <a:t>‹nº›</a:t>
            </a:fld>
            <a:endParaRPr lang="pt-BR"/>
          </a:p>
        </p:txBody>
      </p:sp>
    </p:spTree>
    <p:extLst>
      <p:ext uri="{BB962C8B-B14F-4D97-AF65-F5344CB8AC3E}">
        <p14:creationId xmlns:p14="http://schemas.microsoft.com/office/powerpoint/2010/main" val="1198178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9545EE7-684F-95E0-527D-AF6EE1931452}"/>
              </a:ext>
            </a:extLst>
          </p:cNvPr>
          <p:cNvSpPr>
            <a:spLocks noGrp="1"/>
          </p:cNvSpPr>
          <p:nvPr>
            <p:ph type="dt" sz="half" idx="10"/>
          </p:nvPr>
        </p:nvSpPr>
        <p:spPr/>
        <p:txBody>
          <a:bodyPr/>
          <a:lstStyle/>
          <a:p>
            <a:fld id="{C6602C30-C10A-4ACF-AAA7-AEF56A3879E4}" type="datetimeFigureOut">
              <a:rPr lang="pt-BR" smtClean="0"/>
              <a:t>14/04/2025</a:t>
            </a:fld>
            <a:endParaRPr lang="pt-BR"/>
          </a:p>
        </p:txBody>
      </p:sp>
      <p:sp>
        <p:nvSpPr>
          <p:cNvPr id="3" name="Espaço Reservado para Rodapé 2">
            <a:extLst>
              <a:ext uri="{FF2B5EF4-FFF2-40B4-BE49-F238E27FC236}">
                <a16:creationId xmlns:a16="http://schemas.microsoft.com/office/drawing/2014/main" id="{F61F9F40-893B-90BE-AA9F-819A1B350EB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65CA647B-B05D-0249-C454-BCE4448EDCBF}"/>
              </a:ext>
            </a:extLst>
          </p:cNvPr>
          <p:cNvSpPr>
            <a:spLocks noGrp="1"/>
          </p:cNvSpPr>
          <p:nvPr>
            <p:ph type="sldNum" sz="quarter" idx="12"/>
          </p:nvPr>
        </p:nvSpPr>
        <p:spPr/>
        <p:txBody>
          <a:bodyPr/>
          <a:lstStyle/>
          <a:p>
            <a:fld id="{2FAB19AA-6069-4D30-AD4E-FCE2354F121F}" type="slidenum">
              <a:rPr lang="pt-BR" smtClean="0"/>
              <a:t>‹nº›</a:t>
            </a:fld>
            <a:endParaRPr lang="pt-BR"/>
          </a:p>
        </p:txBody>
      </p:sp>
    </p:spTree>
    <p:extLst>
      <p:ext uri="{BB962C8B-B14F-4D97-AF65-F5344CB8AC3E}">
        <p14:creationId xmlns:p14="http://schemas.microsoft.com/office/powerpoint/2010/main" val="454785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07267-1474-11DD-E345-2B25417972C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FE06F39-C621-A5F9-F6E2-785B4C1248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B551F00-8036-7DB0-31B4-7825579CC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B713D46-A3EE-72B6-98CE-C69AADA99089}"/>
              </a:ext>
            </a:extLst>
          </p:cNvPr>
          <p:cNvSpPr>
            <a:spLocks noGrp="1"/>
          </p:cNvSpPr>
          <p:nvPr>
            <p:ph type="dt" sz="half" idx="10"/>
          </p:nvPr>
        </p:nvSpPr>
        <p:spPr/>
        <p:txBody>
          <a:bodyPr/>
          <a:lstStyle/>
          <a:p>
            <a:fld id="{C6602C30-C10A-4ACF-AAA7-AEF56A3879E4}" type="datetimeFigureOut">
              <a:rPr lang="pt-BR" smtClean="0"/>
              <a:t>14/04/2025</a:t>
            </a:fld>
            <a:endParaRPr lang="pt-BR"/>
          </a:p>
        </p:txBody>
      </p:sp>
      <p:sp>
        <p:nvSpPr>
          <p:cNvPr id="6" name="Espaço Reservado para Rodapé 5">
            <a:extLst>
              <a:ext uri="{FF2B5EF4-FFF2-40B4-BE49-F238E27FC236}">
                <a16:creationId xmlns:a16="http://schemas.microsoft.com/office/drawing/2014/main" id="{55A7661A-5BF5-885C-FEEE-474F9A2C9AF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85B28F5-5332-70E4-CC95-6FF31A354B21}"/>
              </a:ext>
            </a:extLst>
          </p:cNvPr>
          <p:cNvSpPr>
            <a:spLocks noGrp="1"/>
          </p:cNvSpPr>
          <p:nvPr>
            <p:ph type="sldNum" sz="quarter" idx="12"/>
          </p:nvPr>
        </p:nvSpPr>
        <p:spPr/>
        <p:txBody>
          <a:bodyPr/>
          <a:lstStyle/>
          <a:p>
            <a:fld id="{2FAB19AA-6069-4D30-AD4E-FCE2354F121F}" type="slidenum">
              <a:rPr lang="pt-BR" smtClean="0"/>
              <a:t>‹nº›</a:t>
            </a:fld>
            <a:endParaRPr lang="pt-BR"/>
          </a:p>
        </p:txBody>
      </p:sp>
    </p:spTree>
    <p:extLst>
      <p:ext uri="{BB962C8B-B14F-4D97-AF65-F5344CB8AC3E}">
        <p14:creationId xmlns:p14="http://schemas.microsoft.com/office/powerpoint/2010/main" val="3924155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35602-6D18-9CF7-23C8-24A8A258133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927EEBF-A6BC-B1BD-9E3C-FBFD0A7681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0904A0F-FD35-D036-DD04-052800B84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74E63BD-F8AA-A301-C9E2-27A462C6D686}"/>
              </a:ext>
            </a:extLst>
          </p:cNvPr>
          <p:cNvSpPr>
            <a:spLocks noGrp="1"/>
          </p:cNvSpPr>
          <p:nvPr>
            <p:ph type="dt" sz="half" idx="10"/>
          </p:nvPr>
        </p:nvSpPr>
        <p:spPr/>
        <p:txBody>
          <a:bodyPr/>
          <a:lstStyle/>
          <a:p>
            <a:fld id="{C6602C30-C10A-4ACF-AAA7-AEF56A3879E4}" type="datetimeFigureOut">
              <a:rPr lang="pt-BR" smtClean="0"/>
              <a:t>14/04/2025</a:t>
            </a:fld>
            <a:endParaRPr lang="pt-BR"/>
          </a:p>
        </p:txBody>
      </p:sp>
      <p:sp>
        <p:nvSpPr>
          <p:cNvPr id="6" name="Espaço Reservado para Rodapé 5">
            <a:extLst>
              <a:ext uri="{FF2B5EF4-FFF2-40B4-BE49-F238E27FC236}">
                <a16:creationId xmlns:a16="http://schemas.microsoft.com/office/drawing/2014/main" id="{14F38FDD-DA8D-9B55-C359-5ECE9FF2590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4B429BA-6248-6610-20D4-6840C8C8AB53}"/>
              </a:ext>
            </a:extLst>
          </p:cNvPr>
          <p:cNvSpPr>
            <a:spLocks noGrp="1"/>
          </p:cNvSpPr>
          <p:nvPr>
            <p:ph type="sldNum" sz="quarter" idx="12"/>
          </p:nvPr>
        </p:nvSpPr>
        <p:spPr/>
        <p:txBody>
          <a:bodyPr/>
          <a:lstStyle/>
          <a:p>
            <a:fld id="{2FAB19AA-6069-4D30-AD4E-FCE2354F121F}" type="slidenum">
              <a:rPr lang="pt-BR" smtClean="0"/>
              <a:t>‹nº›</a:t>
            </a:fld>
            <a:endParaRPr lang="pt-BR"/>
          </a:p>
        </p:txBody>
      </p:sp>
    </p:spTree>
    <p:extLst>
      <p:ext uri="{BB962C8B-B14F-4D97-AF65-F5344CB8AC3E}">
        <p14:creationId xmlns:p14="http://schemas.microsoft.com/office/powerpoint/2010/main" val="152529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15C6C8B-74B8-4C90-2D4A-54F22C2EFD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389B655-FD40-3B46-E08D-DE688D660D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60798A8-4442-5397-E0EB-A199CD573E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602C30-C10A-4ACF-AAA7-AEF56A3879E4}" type="datetimeFigureOut">
              <a:rPr lang="pt-BR" smtClean="0"/>
              <a:t>14/04/2025</a:t>
            </a:fld>
            <a:endParaRPr lang="pt-BR"/>
          </a:p>
        </p:txBody>
      </p:sp>
      <p:sp>
        <p:nvSpPr>
          <p:cNvPr id="5" name="Espaço Reservado para Rodapé 4">
            <a:extLst>
              <a:ext uri="{FF2B5EF4-FFF2-40B4-BE49-F238E27FC236}">
                <a16:creationId xmlns:a16="http://schemas.microsoft.com/office/drawing/2014/main" id="{1FA40011-7FB0-682D-8B8F-4D9B22CF3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78DA553B-6927-60E2-9ADC-EC269AAF17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AB19AA-6069-4D30-AD4E-FCE2354F121F}" type="slidenum">
              <a:rPr lang="pt-BR" smtClean="0"/>
              <a:t>‹nº›</a:t>
            </a:fld>
            <a:endParaRPr lang="pt-BR"/>
          </a:p>
        </p:txBody>
      </p:sp>
    </p:spTree>
    <p:extLst>
      <p:ext uri="{BB962C8B-B14F-4D97-AF65-F5344CB8AC3E}">
        <p14:creationId xmlns:p14="http://schemas.microsoft.com/office/powerpoint/2010/main" val="1780237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1C7BC1F4-7FBC-4E48-8E27-329CFD7DD01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5173"/>
          <a:stretch/>
        </p:blipFill>
        <p:spPr>
          <a:xfrm>
            <a:off x="0" y="-1"/>
            <a:ext cx="12192000" cy="6858001"/>
          </a:xfrm>
          <a:prstGeom prst="rect">
            <a:avLst/>
          </a:prstGeom>
        </p:spPr>
      </p:pic>
      <p:sp>
        <p:nvSpPr>
          <p:cNvPr id="2" name="Título 1">
            <a:extLst>
              <a:ext uri="{FF2B5EF4-FFF2-40B4-BE49-F238E27FC236}">
                <a16:creationId xmlns:a16="http://schemas.microsoft.com/office/drawing/2014/main" id="{23EC23D9-1159-4616-9523-5B02906602E0}"/>
              </a:ext>
            </a:extLst>
          </p:cNvPr>
          <p:cNvSpPr>
            <a:spLocks noGrp="1"/>
          </p:cNvSpPr>
          <p:nvPr>
            <p:ph type="ctrTitle"/>
          </p:nvPr>
        </p:nvSpPr>
        <p:spPr>
          <a:xfrm>
            <a:off x="1534545" y="1431083"/>
            <a:ext cx="9108500" cy="2668452"/>
          </a:xfrm>
        </p:spPr>
        <p:txBody>
          <a:bodyPr>
            <a:normAutofit/>
          </a:bodyPr>
          <a:lstStyle/>
          <a:p>
            <a:pPr algn="ctr"/>
            <a:r>
              <a:rPr lang="pt-BR" sz="4782" dirty="0">
                <a:solidFill>
                  <a:schemeClr val="bg1"/>
                </a:solidFill>
              </a:rPr>
              <a:t>Ciência de Dados</a:t>
            </a:r>
            <a:br>
              <a:rPr lang="pt-BR" sz="4782" dirty="0">
                <a:solidFill>
                  <a:schemeClr val="bg1"/>
                </a:solidFill>
              </a:rPr>
            </a:br>
            <a:endParaRPr lang="pt-BR" sz="1993" i="1" dirty="0">
              <a:solidFill>
                <a:schemeClr val="bg1"/>
              </a:solidFill>
            </a:endParaRPr>
          </a:p>
        </p:txBody>
      </p:sp>
      <p:sp>
        <p:nvSpPr>
          <p:cNvPr id="3" name="Subtítulo 2">
            <a:extLst>
              <a:ext uri="{FF2B5EF4-FFF2-40B4-BE49-F238E27FC236}">
                <a16:creationId xmlns:a16="http://schemas.microsoft.com/office/drawing/2014/main" id="{FABA5755-9223-421F-83B9-496BE9895B4D}"/>
              </a:ext>
            </a:extLst>
          </p:cNvPr>
          <p:cNvSpPr>
            <a:spLocks noGrp="1"/>
          </p:cNvSpPr>
          <p:nvPr>
            <p:ph type="subTitle" idx="1"/>
          </p:nvPr>
        </p:nvSpPr>
        <p:spPr>
          <a:xfrm>
            <a:off x="2004102" y="4885144"/>
            <a:ext cx="8262455" cy="855273"/>
          </a:xfrm>
        </p:spPr>
        <p:txBody>
          <a:bodyPr>
            <a:noAutofit/>
          </a:bodyPr>
          <a:lstStyle/>
          <a:p>
            <a:pPr algn="ctr"/>
            <a:r>
              <a:rPr lang="pt-BR" sz="2391" dirty="0">
                <a:solidFill>
                  <a:schemeClr val="bg1"/>
                </a:solidFill>
              </a:rPr>
              <a:t>CURSO SUPERIOR DE TECNOLOGIA EM ANÁLISE E DESENVOLVIMENTO DE SISTEMAS</a:t>
            </a:r>
          </a:p>
        </p:txBody>
      </p:sp>
      <p:sp>
        <p:nvSpPr>
          <p:cNvPr id="6" name="Espaço Reservado para Número de Slide 5">
            <a:extLst>
              <a:ext uri="{FF2B5EF4-FFF2-40B4-BE49-F238E27FC236}">
                <a16:creationId xmlns:a16="http://schemas.microsoft.com/office/drawing/2014/main" id="{231C9631-9A9F-403C-88FB-B9E34BB049A0}"/>
              </a:ext>
            </a:extLst>
          </p:cNvPr>
          <p:cNvSpPr>
            <a:spLocks noGrp="1"/>
          </p:cNvSpPr>
          <p:nvPr>
            <p:ph type="sldNum" sz="quarter" idx="12"/>
          </p:nvPr>
        </p:nvSpPr>
        <p:spPr/>
        <p:txBody>
          <a:bodyPr/>
          <a:lstStyle/>
          <a:p>
            <a:fld id="{7A7DA92B-94D4-4B61-9EAC-7E432E83EB18}" type="slidenum">
              <a:rPr lang="pt-BR" smtClean="0"/>
              <a:t>1</a:t>
            </a:fld>
            <a:endParaRPr lang="pt-BR"/>
          </a:p>
        </p:txBody>
      </p:sp>
      <p:pic>
        <p:nvPicPr>
          <p:cNvPr id="5" name="Picture 2">
            <a:extLst>
              <a:ext uri="{FF2B5EF4-FFF2-40B4-BE49-F238E27FC236}">
                <a16:creationId xmlns:a16="http://schemas.microsoft.com/office/drawing/2014/main" id="{7D978878-765C-1BB8-EF46-9106C5D574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06472" y="198049"/>
            <a:ext cx="3457714" cy="886490"/>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216E7E20-B433-F2DF-E563-F027FD07F64F}"/>
              </a:ext>
            </a:extLst>
          </p:cNvPr>
          <p:cNvSpPr txBox="1"/>
          <p:nvPr/>
        </p:nvSpPr>
        <p:spPr>
          <a:xfrm>
            <a:off x="4327812" y="1117584"/>
            <a:ext cx="3536374" cy="521289"/>
          </a:xfrm>
          <a:prstGeom prst="rect">
            <a:avLst/>
          </a:prstGeom>
          <a:noFill/>
        </p:spPr>
        <p:txBody>
          <a:bodyPr wrap="square" rtlCol="0">
            <a:spAutoFit/>
          </a:bodyPr>
          <a:lstStyle/>
          <a:p>
            <a:pPr algn="ctr"/>
            <a:r>
              <a:rPr lang="pt-BR" sz="1395" b="1" dirty="0">
                <a:solidFill>
                  <a:schemeClr val="bg1"/>
                </a:solidFill>
              </a:rPr>
              <a:t>FACULDADE SENAI DE TECNOLOGIA MECATRÔNICA INDUSTRIAL</a:t>
            </a:r>
          </a:p>
        </p:txBody>
      </p:sp>
    </p:spTree>
    <p:extLst>
      <p:ext uri="{BB962C8B-B14F-4D97-AF65-F5344CB8AC3E}">
        <p14:creationId xmlns:p14="http://schemas.microsoft.com/office/powerpoint/2010/main" val="33022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2EB68BE-4EE6-B321-C807-9D3251F7E5A7}"/>
              </a:ext>
            </a:extLst>
          </p:cNvPr>
          <p:cNvSpPr>
            <a:spLocks noGrp="1"/>
          </p:cNvSpPr>
          <p:nvPr>
            <p:ph type="title"/>
          </p:nvPr>
        </p:nvSpPr>
        <p:spPr>
          <a:xfrm>
            <a:off x="761803" y="350196"/>
            <a:ext cx="4646904" cy="1624520"/>
          </a:xfrm>
        </p:spPr>
        <p:txBody>
          <a:bodyPr anchor="ctr">
            <a:normAutofit/>
          </a:bodyPr>
          <a:lstStyle/>
          <a:p>
            <a:r>
              <a:rPr lang="pt-BR" sz="4000"/>
              <a:t>Moda</a:t>
            </a:r>
          </a:p>
        </p:txBody>
      </p:sp>
      <p:sp>
        <p:nvSpPr>
          <p:cNvPr id="15" name="Espaço Reservado para Conteúdo 2">
            <a:extLst>
              <a:ext uri="{FF2B5EF4-FFF2-40B4-BE49-F238E27FC236}">
                <a16:creationId xmlns:a16="http://schemas.microsoft.com/office/drawing/2014/main" id="{B4FA7D56-2889-CC95-5C1A-B3EC880C679B}"/>
              </a:ext>
            </a:extLst>
          </p:cNvPr>
          <p:cNvSpPr>
            <a:spLocks noGrp="1"/>
          </p:cNvSpPr>
          <p:nvPr>
            <p:ph idx="1"/>
          </p:nvPr>
        </p:nvSpPr>
        <p:spPr>
          <a:xfrm>
            <a:off x="761802" y="2743200"/>
            <a:ext cx="4646905" cy="3613149"/>
          </a:xfrm>
        </p:spPr>
        <p:txBody>
          <a:bodyPr anchor="ctr">
            <a:normAutofit/>
          </a:bodyPr>
          <a:lstStyle/>
          <a:p>
            <a:r>
              <a:rPr lang="pt-BR" sz="2000" dirty="0"/>
              <a:t>A moda é o valor que mais se repete em um conjunto de dados. </a:t>
            </a:r>
            <a:r>
              <a:rPr lang="pt-BR" sz="2000" b="1" dirty="0"/>
              <a:t>Exemplo 1:</a:t>
            </a:r>
            <a:r>
              <a:rPr lang="pt-BR" sz="2000" dirty="0"/>
              <a:t> [12, 13, 13, 14] → Moda = 13 </a:t>
            </a:r>
          </a:p>
          <a:p>
            <a:r>
              <a:rPr lang="pt-BR" sz="2000" b="1" dirty="0"/>
              <a:t>Exemplo 2:</a:t>
            </a:r>
            <a:r>
              <a:rPr lang="pt-BR" sz="2000" dirty="0"/>
              <a:t> [12, 13, 14] → Sem moda (nenhum valor se repete)</a:t>
            </a:r>
          </a:p>
          <a:p>
            <a:r>
              <a:rPr lang="pt-BR" sz="2000" dirty="0"/>
              <a:t>Um conjunto de dados é chamado de bimodal quando apresenta duas modas, ou seja, dois valores são mais frequentes. </a:t>
            </a:r>
          </a:p>
          <a:p>
            <a:pPr marL="0" indent="0">
              <a:buNone/>
            </a:pPr>
            <a:endParaRPr lang="pt-BR" sz="2000" dirty="0"/>
          </a:p>
        </p:txBody>
      </p:sp>
      <p:pic>
        <p:nvPicPr>
          <p:cNvPr id="5" name="Picture 4">
            <a:extLst>
              <a:ext uri="{FF2B5EF4-FFF2-40B4-BE49-F238E27FC236}">
                <a16:creationId xmlns:a16="http://schemas.microsoft.com/office/drawing/2014/main" id="{B7921A5A-D098-963F-0ACB-3A537649C347}"/>
              </a:ext>
            </a:extLst>
          </p:cNvPr>
          <p:cNvPicPr>
            <a:picLocks noChangeAspect="1"/>
          </p:cNvPicPr>
          <p:nvPr/>
        </p:nvPicPr>
        <p:blipFill>
          <a:blip r:embed="rId2"/>
          <a:srcRect l="17592" r="32352"/>
          <a:stretch/>
        </p:blipFill>
        <p:spPr>
          <a:xfrm>
            <a:off x="6096000" y="1"/>
            <a:ext cx="6102825" cy="6858000"/>
          </a:xfrm>
          <a:prstGeom prst="rect">
            <a:avLst/>
          </a:prstGeom>
        </p:spPr>
      </p:pic>
    </p:spTree>
    <p:extLst>
      <p:ext uri="{BB962C8B-B14F-4D97-AF65-F5344CB8AC3E}">
        <p14:creationId xmlns:p14="http://schemas.microsoft.com/office/powerpoint/2010/main" val="1380451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D31DF9-E48D-DC52-C189-1A35D9991AC5}"/>
              </a:ext>
            </a:extLst>
          </p:cNvPr>
          <p:cNvSpPr>
            <a:spLocks noGrp="1"/>
          </p:cNvSpPr>
          <p:nvPr>
            <p:ph type="title"/>
          </p:nvPr>
        </p:nvSpPr>
        <p:spPr/>
        <p:txBody>
          <a:bodyPr/>
          <a:lstStyle/>
          <a:p>
            <a:r>
              <a:rPr lang="pt-BR" dirty="0"/>
              <a:t>Exemplo</a:t>
            </a:r>
          </a:p>
        </p:txBody>
      </p:sp>
      <p:sp>
        <p:nvSpPr>
          <p:cNvPr id="3" name="Espaço Reservado para Conteúdo 2">
            <a:extLst>
              <a:ext uri="{FF2B5EF4-FFF2-40B4-BE49-F238E27FC236}">
                <a16:creationId xmlns:a16="http://schemas.microsoft.com/office/drawing/2014/main" id="{D695B262-4C85-634F-1B1F-CDCA54922013}"/>
              </a:ext>
            </a:extLst>
          </p:cNvPr>
          <p:cNvSpPr>
            <a:spLocks noGrp="1"/>
          </p:cNvSpPr>
          <p:nvPr>
            <p:ph idx="1"/>
          </p:nvPr>
        </p:nvSpPr>
        <p:spPr>
          <a:xfrm>
            <a:off x="838200" y="1323602"/>
            <a:ext cx="10515600" cy="4351338"/>
          </a:xfrm>
        </p:spPr>
        <p:txBody>
          <a:bodyPr/>
          <a:lstStyle/>
          <a:p>
            <a:r>
              <a:rPr lang="pt-BR" dirty="0"/>
              <a:t>Frequência de tipos de falhas mecânicas (identificadas por códigos): [101, 102, 103, 101, 104, 101, 102]</a:t>
            </a:r>
          </a:p>
          <a:p>
            <a:endParaRPr lang="pt-BR" dirty="0"/>
          </a:p>
        </p:txBody>
      </p:sp>
      <p:pic>
        <p:nvPicPr>
          <p:cNvPr id="5" name="Imagem 4">
            <a:extLst>
              <a:ext uri="{FF2B5EF4-FFF2-40B4-BE49-F238E27FC236}">
                <a16:creationId xmlns:a16="http://schemas.microsoft.com/office/drawing/2014/main" id="{FEA87652-6BED-6355-5223-08044C622BD7}"/>
              </a:ext>
            </a:extLst>
          </p:cNvPr>
          <p:cNvPicPr>
            <a:picLocks noChangeAspect="1"/>
          </p:cNvPicPr>
          <p:nvPr/>
        </p:nvPicPr>
        <p:blipFill>
          <a:blip r:embed="rId2"/>
          <a:stretch>
            <a:fillRect/>
          </a:stretch>
        </p:blipFill>
        <p:spPr>
          <a:xfrm>
            <a:off x="1113860" y="2243716"/>
            <a:ext cx="10239940" cy="1534981"/>
          </a:xfrm>
          <a:prstGeom prst="rect">
            <a:avLst/>
          </a:prstGeom>
        </p:spPr>
      </p:pic>
      <p:pic>
        <p:nvPicPr>
          <p:cNvPr id="6" name="Imagem 5">
            <a:extLst>
              <a:ext uri="{FF2B5EF4-FFF2-40B4-BE49-F238E27FC236}">
                <a16:creationId xmlns:a16="http://schemas.microsoft.com/office/drawing/2014/main" id="{AA942EE0-5D50-422E-9B8E-08B3887950CC}"/>
              </a:ext>
            </a:extLst>
          </p:cNvPr>
          <p:cNvPicPr>
            <a:picLocks noChangeAspect="1"/>
          </p:cNvPicPr>
          <p:nvPr/>
        </p:nvPicPr>
        <p:blipFill>
          <a:blip r:embed="rId3"/>
          <a:stretch>
            <a:fillRect/>
          </a:stretch>
        </p:blipFill>
        <p:spPr>
          <a:xfrm>
            <a:off x="1113859" y="3886341"/>
            <a:ext cx="7761199" cy="2980645"/>
          </a:xfrm>
          <a:prstGeom prst="rect">
            <a:avLst/>
          </a:prstGeom>
        </p:spPr>
      </p:pic>
    </p:spTree>
    <p:extLst>
      <p:ext uri="{BB962C8B-B14F-4D97-AF65-F5344CB8AC3E}">
        <p14:creationId xmlns:p14="http://schemas.microsoft.com/office/powerpoint/2010/main" val="124691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5B1C-4F2A-E450-2E93-DB109C97634D}"/>
              </a:ext>
            </a:extLst>
          </p:cNvPr>
          <p:cNvSpPr>
            <a:spLocks noGrp="1"/>
          </p:cNvSpPr>
          <p:nvPr>
            <p:ph type="title"/>
          </p:nvPr>
        </p:nvSpPr>
        <p:spPr/>
        <p:txBody>
          <a:bodyPr/>
          <a:lstStyle/>
          <a:p>
            <a:r>
              <a:rPr lang="pt-BR" dirty="0"/>
              <a:t>Variância</a:t>
            </a:r>
          </a:p>
        </p:txBody>
      </p:sp>
      <p:sp>
        <p:nvSpPr>
          <p:cNvPr id="3" name="Espaço Reservado para Conteúdo 2">
            <a:extLst>
              <a:ext uri="{FF2B5EF4-FFF2-40B4-BE49-F238E27FC236}">
                <a16:creationId xmlns:a16="http://schemas.microsoft.com/office/drawing/2014/main" id="{64962D8E-0BAD-2981-044F-58BC2D328ADE}"/>
              </a:ext>
            </a:extLst>
          </p:cNvPr>
          <p:cNvSpPr>
            <a:spLocks noGrp="1"/>
          </p:cNvSpPr>
          <p:nvPr>
            <p:ph idx="1"/>
          </p:nvPr>
        </p:nvSpPr>
        <p:spPr/>
        <p:txBody>
          <a:bodyPr/>
          <a:lstStyle/>
          <a:p>
            <a:r>
              <a:rPr lang="pt-BR" dirty="0"/>
              <a:t>A variância mede o grau de dispersão dos dados em torno da média. É a média dos quadrados dos desvios em relação à média. </a:t>
            </a:r>
            <a:r>
              <a:rPr lang="pt-BR" b="1" dirty="0"/>
              <a:t>Fórmula (amostral):</a:t>
            </a:r>
            <a:r>
              <a:rPr lang="pt-BR" dirty="0"/>
              <a:t> </a:t>
            </a:r>
          </a:p>
          <a:p>
            <a:endParaRPr lang="pt-BR" b="1" dirty="0"/>
          </a:p>
          <a:p>
            <a:r>
              <a:rPr lang="pt-BR" b="1" dirty="0"/>
              <a:t>Exemplo:</a:t>
            </a:r>
            <a:r>
              <a:rPr lang="pt-BR" dirty="0"/>
              <a:t> Para os dados [12, 15, 13], a média é 13.33. </a:t>
            </a:r>
          </a:p>
          <a:p>
            <a:r>
              <a:rPr lang="pt-BR" dirty="0"/>
              <a:t>Os desvios ao quadrado são: (12 - 13.33)^2 = 1.77, (15 - 13.33)^2 = 2.77, (13 - 13.33)^2 = 0.11</a:t>
            </a:r>
          </a:p>
          <a:p>
            <a:endParaRPr lang="pt-BR" dirty="0"/>
          </a:p>
        </p:txBody>
      </p:sp>
      <p:pic>
        <p:nvPicPr>
          <p:cNvPr id="5" name="Imagem 4">
            <a:extLst>
              <a:ext uri="{FF2B5EF4-FFF2-40B4-BE49-F238E27FC236}">
                <a16:creationId xmlns:a16="http://schemas.microsoft.com/office/drawing/2014/main" id="{204B7AD4-C865-7828-2FDF-65AE46DDFC21}"/>
              </a:ext>
            </a:extLst>
          </p:cNvPr>
          <p:cNvPicPr>
            <a:picLocks noChangeAspect="1"/>
          </p:cNvPicPr>
          <p:nvPr/>
        </p:nvPicPr>
        <p:blipFill>
          <a:blip r:embed="rId2"/>
          <a:stretch>
            <a:fillRect/>
          </a:stretch>
        </p:blipFill>
        <p:spPr>
          <a:xfrm>
            <a:off x="4479171" y="2732869"/>
            <a:ext cx="2356343" cy="731279"/>
          </a:xfrm>
          <a:prstGeom prst="rect">
            <a:avLst/>
          </a:prstGeom>
        </p:spPr>
      </p:pic>
      <p:pic>
        <p:nvPicPr>
          <p:cNvPr id="7" name="Imagem 6">
            <a:extLst>
              <a:ext uri="{FF2B5EF4-FFF2-40B4-BE49-F238E27FC236}">
                <a16:creationId xmlns:a16="http://schemas.microsoft.com/office/drawing/2014/main" id="{67C352F7-3DBC-D933-CCBE-809AC6FCE0B9}"/>
              </a:ext>
            </a:extLst>
          </p:cNvPr>
          <p:cNvPicPr>
            <a:picLocks noChangeAspect="1"/>
          </p:cNvPicPr>
          <p:nvPr/>
        </p:nvPicPr>
        <p:blipFill>
          <a:blip r:embed="rId3"/>
          <a:stretch>
            <a:fillRect/>
          </a:stretch>
        </p:blipFill>
        <p:spPr>
          <a:xfrm>
            <a:off x="1036521" y="5120510"/>
            <a:ext cx="10847301" cy="731279"/>
          </a:xfrm>
          <a:prstGeom prst="rect">
            <a:avLst/>
          </a:prstGeom>
        </p:spPr>
      </p:pic>
    </p:spTree>
    <p:extLst>
      <p:ext uri="{BB962C8B-B14F-4D97-AF65-F5344CB8AC3E}">
        <p14:creationId xmlns:p14="http://schemas.microsoft.com/office/powerpoint/2010/main" val="233413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224477-2EBD-42F1-AD21-6FB0270877CC}"/>
              </a:ext>
            </a:extLst>
          </p:cNvPr>
          <p:cNvSpPr>
            <a:spLocks noGrp="1"/>
          </p:cNvSpPr>
          <p:nvPr>
            <p:ph type="title"/>
          </p:nvPr>
        </p:nvSpPr>
        <p:spPr/>
        <p:txBody>
          <a:bodyPr/>
          <a:lstStyle/>
          <a:p>
            <a:r>
              <a:rPr lang="pt-BR" dirty="0"/>
              <a:t>Exemplo variância</a:t>
            </a:r>
          </a:p>
        </p:txBody>
      </p:sp>
      <p:pic>
        <p:nvPicPr>
          <p:cNvPr id="4" name="Espaço Reservado para Conteúdo 3">
            <a:extLst>
              <a:ext uri="{FF2B5EF4-FFF2-40B4-BE49-F238E27FC236}">
                <a16:creationId xmlns:a16="http://schemas.microsoft.com/office/drawing/2014/main" id="{7AE7AF88-F177-438B-8837-EAFAB4433F6E}"/>
              </a:ext>
            </a:extLst>
          </p:cNvPr>
          <p:cNvPicPr>
            <a:picLocks noGrp="1" noChangeAspect="1"/>
          </p:cNvPicPr>
          <p:nvPr>
            <p:ph idx="1"/>
          </p:nvPr>
        </p:nvPicPr>
        <p:blipFill rotWithShape="1">
          <a:blip r:embed="rId2"/>
          <a:srcRect t="19676"/>
          <a:stretch/>
        </p:blipFill>
        <p:spPr>
          <a:xfrm>
            <a:off x="954080" y="1595278"/>
            <a:ext cx="10283839" cy="3667443"/>
          </a:xfrm>
          <a:prstGeom prst="rect">
            <a:avLst/>
          </a:prstGeom>
        </p:spPr>
      </p:pic>
    </p:spTree>
    <p:extLst>
      <p:ext uri="{BB962C8B-B14F-4D97-AF65-F5344CB8AC3E}">
        <p14:creationId xmlns:p14="http://schemas.microsoft.com/office/powerpoint/2010/main" val="60359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CA6EDC-F89D-F488-611B-162FE15CB9D9}"/>
              </a:ext>
            </a:extLst>
          </p:cNvPr>
          <p:cNvSpPr>
            <a:spLocks noGrp="1"/>
          </p:cNvSpPr>
          <p:nvPr>
            <p:ph type="title"/>
          </p:nvPr>
        </p:nvSpPr>
        <p:spPr/>
        <p:txBody>
          <a:bodyPr/>
          <a:lstStyle/>
          <a:p>
            <a:r>
              <a:rPr lang="pt-BR" dirty="0"/>
              <a:t>Desvio Padrão</a:t>
            </a:r>
          </a:p>
        </p:txBody>
      </p:sp>
      <p:sp>
        <p:nvSpPr>
          <p:cNvPr id="3" name="Espaço Reservado para Conteúdo 2">
            <a:extLst>
              <a:ext uri="{FF2B5EF4-FFF2-40B4-BE49-F238E27FC236}">
                <a16:creationId xmlns:a16="http://schemas.microsoft.com/office/drawing/2014/main" id="{71BD2F6D-AA39-897A-D553-C2CE181D9D9C}"/>
              </a:ext>
            </a:extLst>
          </p:cNvPr>
          <p:cNvSpPr>
            <a:spLocks noGrp="1"/>
          </p:cNvSpPr>
          <p:nvPr>
            <p:ph idx="1"/>
          </p:nvPr>
        </p:nvSpPr>
        <p:spPr/>
        <p:txBody>
          <a:bodyPr/>
          <a:lstStyle/>
          <a:p>
            <a:r>
              <a:rPr lang="pt-BR" b="0" i="0" dirty="0">
                <a:effectLst/>
              </a:rPr>
              <a:t>O desvio padrão é uma medida que expressa o grau de dispersão de um conjunto de dados. Ou seja, o desvio padrão indica o quanto um conjunto de dados é uniforme. Quanto mais próximo de 0 for o desvio padrão, mais homogêneo  são os dados.</a:t>
            </a:r>
          </a:p>
          <a:p>
            <a:r>
              <a:rPr lang="pt-BR" b="1" dirty="0"/>
              <a:t>Fórmula (amostral):</a:t>
            </a:r>
            <a:endParaRPr lang="pt-BR" dirty="0"/>
          </a:p>
          <a:p>
            <a:endParaRPr lang="pt-BR" dirty="0"/>
          </a:p>
        </p:txBody>
      </p:sp>
      <p:pic>
        <p:nvPicPr>
          <p:cNvPr id="5" name="Imagem 4">
            <a:extLst>
              <a:ext uri="{FF2B5EF4-FFF2-40B4-BE49-F238E27FC236}">
                <a16:creationId xmlns:a16="http://schemas.microsoft.com/office/drawing/2014/main" id="{73A13C25-7313-8F3A-A38D-D24508F99FE9}"/>
              </a:ext>
            </a:extLst>
          </p:cNvPr>
          <p:cNvPicPr>
            <a:picLocks noChangeAspect="1"/>
          </p:cNvPicPr>
          <p:nvPr/>
        </p:nvPicPr>
        <p:blipFill>
          <a:blip r:embed="rId2"/>
          <a:stretch>
            <a:fillRect/>
          </a:stretch>
        </p:blipFill>
        <p:spPr>
          <a:xfrm>
            <a:off x="1182736" y="4001294"/>
            <a:ext cx="2100110" cy="688560"/>
          </a:xfrm>
          <a:prstGeom prst="rect">
            <a:avLst/>
          </a:prstGeom>
        </p:spPr>
      </p:pic>
      <p:pic>
        <p:nvPicPr>
          <p:cNvPr id="7" name="Imagem 6">
            <a:extLst>
              <a:ext uri="{FF2B5EF4-FFF2-40B4-BE49-F238E27FC236}">
                <a16:creationId xmlns:a16="http://schemas.microsoft.com/office/drawing/2014/main" id="{8960724F-1665-A980-7053-C9C2926E8861}"/>
              </a:ext>
            </a:extLst>
          </p:cNvPr>
          <p:cNvPicPr>
            <a:picLocks noChangeAspect="1"/>
          </p:cNvPicPr>
          <p:nvPr/>
        </p:nvPicPr>
        <p:blipFill>
          <a:blip r:embed="rId3"/>
          <a:stretch>
            <a:fillRect/>
          </a:stretch>
        </p:blipFill>
        <p:spPr>
          <a:xfrm>
            <a:off x="1182736" y="4929841"/>
            <a:ext cx="10046248" cy="1247121"/>
          </a:xfrm>
          <a:prstGeom prst="rect">
            <a:avLst/>
          </a:prstGeom>
        </p:spPr>
      </p:pic>
    </p:spTree>
    <p:extLst>
      <p:ext uri="{BB962C8B-B14F-4D97-AF65-F5344CB8AC3E}">
        <p14:creationId xmlns:p14="http://schemas.microsoft.com/office/powerpoint/2010/main" val="2712770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392061-E2E8-4EDF-7DBE-1B436720E674}"/>
              </a:ext>
            </a:extLst>
          </p:cNvPr>
          <p:cNvSpPr>
            <a:spLocks noGrp="1"/>
          </p:cNvSpPr>
          <p:nvPr>
            <p:ph type="title"/>
          </p:nvPr>
        </p:nvSpPr>
        <p:spPr>
          <a:xfrm>
            <a:off x="761803" y="350196"/>
            <a:ext cx="4646904" cy="1624520"/>
          </a:xfrm>
        </p:spPr>
        <p:txBody>
          <a:bodyPr anchor="ctr">
            <a:normAutofit/>
          </a:bodyPr>
          <a:lstStyle/>
          <a:p>
            <a:r>
              <a:rPr lang="pt-BR" sz="4000"/>
              <a:t>Exercício Resolvido</a:t>
            </a:r>
          </a:p>
        </p:txBody>
      </p:sp>
      <p:sp>
        <p:nvSpPr>
          <p:cNvPr id="9" name="Content Placeholder 8">
            <a:extLst>
              <a:ext uri="{FF2B5EF4-FFF2-40B4-BE49-F238E27FC236}">
                <a16:creationId xmlns:a16="http://schemas.microsoft.com/office/drawing/2014/main" id="{CFB69F9C-0E16-9DC7-F040-2E8246E14D5C}"/>
              </a:ext>
            </a:extLst>
          </p:cNvPr>
          <p:cNvSpPr>
            <a:spLocks noGrp="1"/>
          </p:cNvSpPr>
          <p:nvPr>
            <p:ph idx="1"/>
          </p:nvPr>
        </p:nvSpPr>
        <p:spPr>
          <a:xfrm>
            <a:off x="761802" y="2743200"/>
            <a:ext cx="4646905" cy="3613149"/>
          </a:xfrm>
        </p:spPr>
        <p:txBody>
          <a:bodyPr anchor="ctr">
            <a:normAutofit/>
          </a:bodyPr>
          <a:lstStyle/>
          <a:p>
            <a:endParaRPr lang="en-US" sz="2000"/>
          </a:p>
        </p:txBody>
      </p:sp>
      <p:pic>
        <p:nvPicPr>
          <p:cNvPr id="5" name="Espaço Reservado para Conteúdo 4">
            <a:extLst>
              <a:ext uri="{FF2B5EF4-FFF2-40B4-BE49-F238E27FC236}">
                <a16:creationId xmlns:a16="http://schemas.microsoft.com/office/drawing/2014/main" id="{2414B082-6FA8-7514-0024-C1E8B59DE41B}"/>
              </a:ext>
            </a:extLst>
          </p:cNvPr>
          <p:cNvPicPr>
            <a:picLocks noChangeAspect="1"/>
          </p:cNvPicPr>
          <p:nvPr/>
        </p:nvPicPr>
        <p:blipFill>
          <a:blip r:embed="rId2"/>
          <a:srcRect r="4314"/>
          <a:stretch/>
        </p:blipFill>
        <p:spPr>
          <a:xfrm>
            <a:off x="6096000" y="1"/>
            <a:ext cx="6102825" cy="6858000"/>
          </a:xfrm>
          <a:prstGeom prst="rect">
            <a:avLst/>
          </a:prstGeom>
        </p:spPr>
      </p:pic>
    </p:spTree>
    <p:extLst>
      <p:ext uri="{BB962C8B-B14F-4D97-AF65-F5344CB8AC3E}">
        <p14:creationId xmlns:p14="http://schemas.microsoft.com/office/powerpoint/2010/main" val="356615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6D885-89B4-F472-1F99-A61D8E0DD03E}"/>
              </a:ext>
            </a:extLst>
          </p:cNvPr>
          <p:cNvSpPr>
            <a:spLocks noGrp="1"/>
          </p:cNvSpPr>
          <p:nvPr>
            <p:ph type="title"/>
          </p:nvPr>
        </p:nvSpPr>
        <p:spPr/>
        <p:txBody>
          <a:bodyPr/>
          <a:lstStyle/>
          <a:p>
            <a:r>
              <a:rPr lang="pt-BR" dirty="0"/>
              <a:t>Exercício Proposto</a:t>
            </a:r>
          </a:p>
        </p:txBody>
      </p:sp>
      <p:sp>
        <p:nvSpPr>
          <p:cNvPr id="4" name="Rectangle 1">
            <a:extLst>
              <a:ext uri="{FF2B5EF4-FFF2-40B4-BE49-F238E27FC236}">
                <a16:creationId xmlns:a16="http://schemas.microsoft.com/office/drawing/2014/main" id="{317CE7F5-79E1-1145-EE1C-F13593E81DB7}"/>
              </a:ext>
            </a:extLst>
          </p:cNvPr>
          <p:cNvSpPr>
            <a:spLocks noGrp="1" noChangeArrowheads="1"/>
          </p:cNvSpPr>
          <p:nvPr>
            <p:ph idx="1"/>
          </p:nvPr>
        </p:nvSpPr>
        <p:spPr bwMode="auto">
          <a:xfrm>
            <a:off x="838200" y="1739135"/>
            <a:ext cx="1002611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200" b="0" i="0" u="none" strike="noStrike" cap="none" normalizeH="0" baseline="0" dirty="0">
                <a:ln>
                  <a:noFill/>
                </a:ln>
                <a:solidFill>
                  <a:schemeClr val="tx1"/>
                </a:solidFill>
                <a:effectLst/>
                <a:latin typeface="Arial" panose="020B0604020202020204" pitchFamily="34" charset="0"/>
              </a:rPr>
              <a:t>Imagine que uma fábrica registra o número de produtos defeituosos por turno: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200" b="1" i="1" u="none" strike="noStrike" cap="none" normalizeH="0" baseline="0" dirty="0">
                <a:ln>
                  <a:noFill/>
                </a:ln>
                <a:solidFill>
                  <a:schemeClr val="tx1"/>
                </a:solidFill>
                <a:effectLst/>
                <a:latin typeface="Arial Unicode MS"/>
              </a:rPr>
              <a:t>defeituosos = [3, 4, 5, 2, 4, 3, 3, 5, 4, 2]</a:t>
            </a:r>
            <a:endParaRPr kumimoji="0" lang="pt-BR" altLang="pt-BR" sz="22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200" b="0" i="0" u="none" strike="noStrike" cap="none" normalizeH="0" baseline="0" dirty="0">
                <a:ln>
                  <a:noFill/>
                </a:ln>
                <a:solidFill>
                  <a:schemeClr val="tx1"/>
                </a:solidFill>
                <a:effectLst/>
                <a:latin typeface="Arial" panose="020B0604020202020204" pitchFamily="34" charset="0"/>
              </a:rPr>
              <a:t>Vamos calcular as estatísticas descritivas desse conjunto usando o mesmo código, trocando os dados. Isso pode ajudar a entender o desempenho da linha de produção em diferentes turnos e ajustar processos.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200" b="0" i="0" u="none" strike="noStrike" cap="none" normalizeH="0" baseline="0" dirty="0">
                <a:ln>
                  <a:noFill/>
                </a:ln>
                <a:solidFill>
                  <a:schemeClr val="tx1"/>
                </a:solidFill>
                <a:effectLst/>
                <a:latin typeface="Arial" panose="020B0604020202020204" pitchFamily="34" charset="0"/>
              </a:rPr>
              <a:t>Você é um analista de dados responsável por monitorar a produção de três máquinas diferentes ao longo de 10 turnos. Cada máquina registra o número de peças com defeito por turno. Os dados coletados foram: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200" b="0" i="0" u="none" strike="noStrike" cap="none" normalizeH="0" baseline="0" dirty="0">
                <a:ln>
                  <a:noFill/>
                </a:ln>
                <a:solidFill>
                  <a:schemeClr val="tx1"/>
                </a:solidFill>
                <a:effectLst/>
                <a:latin typeface="Arial" panose="020B0604020202020204" pitchFamily="34" charset="0"/>
              </a:rPr>
              <a:t>Máquina A: [3, 2, 4, 5, 3, 4, 2, 3, 5, 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200" b="0" i="0" u="none" strike="noStrike" cap="none" normalizeH="0" baseline="0" dirty="0">
                <a:ln>
                  <a:noFill/>
                </a:ln>
                <a:solidFill>
                  <a:schemeClr val="tx1"/>
                </a:solidFill>
                <a:effectLst/>
                <a:latin typeface="Arial" panose="020B0604020202020204" pitchFamily="34" charset="0"/>
              </a:rPr>
              <a:t>Máquina B: [6, 5, 7, 6, 5, 6, 7, 6, 5, 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200" b="0" i="0" u="none" strike="noStrike" cap="none" normalizeH="0" baseline="0" dirty="0">
                <a:ln>
                  <a:noFill/>
                </a:ln>
                <a:solidFill>
                  <a:schemeClr val="tx1"/>
                </a:solidFill>
                <a:effectLst/>
                <a:latin typeface="Arial" panose="020B0604020202020204" pitchFamily="34" charset="0"/>
              </a:rPr>
              <a:t>Máquina C: [1, 3, 2, 4, 2, 3, 4, 2, 3, 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9523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17117AF-9093-3FBF-B5FA-0565334576D3}"/>
              </a:ext>
            </a:extLst>
          </p:cNvPr>
          <p:cNvSpPr>
            <a:spLocks noGrp="1"/>
          </p:cNvSpPr>
          <p:nvPr>
            <p:ph idx="1"/>
          </p:nvPr>
        </p:nvSpPr>
        <p:spPr>
          <a:xfrm>
            <a:off x="838200" y="584616"/>
            <a:ext cx="10515600" cy="559234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800" b="1" i="0" u="none" strike="noStrike" cap="none" normalizeH="0" baseline="0" dirty="0">
                <a:ln>
                  <a:noFill/>
                </a:ln>
                <a:solidFill>
                  <a:schemeClr val="tx1"/>
                </a:solidFill>
                <a:effectLst/>
                <a:latin typeface="Arial" panose="020B0604020202020204" pitchFamily="34" charset="0"/>
              </a:rPr>
              <a:t>Tarefa:</a:t>
            </a:r>
            <a:r>
              <a:rPr kumimoji="0" lang="pt-BR" altLang="pt-BR" sz="2800" b="0" i="0" u="none" strike="noStrike" cap="none" normalizeH="0" baseline="0" dirty="0">
                <a:ln>
                  <a:noFill/>
                </a:ln>
                <a:solidFill>
                  <a:schemeClr val="tx1"/>
                </a:solidFill>
                <a:effectLst/>
                <a:latin typeface="Arial" panose="020B0604020202020204" pitchFamily="34" charset="0"/>
              </a:rPr>
              <a:t> </a:t>
            </a:r>
            <a:r>
              <a:rPr kumimoji="0" lang="pt-BR" altLang="pt-BR" sz="2800" b="0" i="0" u="none" strike="noStrike" cap="none" normalizeH="0" baseline="0" dirty="0">
                <a:ln>
                  <a:noFill/>
                </a:ln>
                <a:solidFill>
                  <a:srgbClr val="FF0000"/>
                </a:solidFill>
                <a:effectLst/>
                <a:latin typeface="Arial" panose="020B0604020202020204" pitchFamily="34" charset="0"/>
              </a:rPr>
              <a:t>(15 minutos)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solidFill>
                  <a:schemeClr val="tx1"/>
                </a:solidFill>
                <a:effectLst/>
                <a:latin typeface="Arial" panose="020B0604020202020204" pitchFamily="34" charset="0"/>
              </a:rPr>
              <a:t>Para cada máquina, calcule as seguintes métricas: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800" b="0" i="0" u="none" strike="noStrike" cap="none" normalizeH="0" baseline="0" dirty="0">
                <a:ln>
                  <a:noFill/>
                </a:ln>
                <a:solidFill>
                  <a:schemeClr val="tx1"/>
                </a:solidFill>
                <a:effectLst/>
                <a:latin typeface="Arial" panose="020B0604020202020204" pitchFamily="34" charset="0"/>
              </a:rPr>
              <a:t>Média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800" b="0" i="0" u="none" strike="noStrike" cap="none" normalizeH="0" baseline="0" dirty="0">
                <a:ln>
                  <a:noFill/>
                </a:ln>
                <a:solidFill>
                  <a:schemeClr val="tx1"/>
                </a:solidFill>
                <a:effectLst/>
                <a:latin typeface="Arial" panose="020B0604020202020204" pitchFamily="34" charset="0"/>
              </a:rPr>
              <a:t>Mediana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800" b="0" i="0" u="none" strike="noStrike" cap="none" normalizeH="0" baseline="0" dirty="0">
                <a:ln>
                  <a:noFill/>
                </a:ln>
                <a:solidFill>
                  <a:schemeClr val="tx1"/>
                </a:solidFill>
                <a:effectLst/>
                <a:latin typeface="Arial" panose="020B0604020202020204" pitchFamily="34" charset="0"/>
              </a:rPr>
              <a:t>Moda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800" b="0" i="0" u="none" strike="noStrike" cap="none" normalizeH="0" baseline="0" dirty="0">
                <a:ln>
                  <a:noFill/>
                </a:ln>
                <a:solidFill>
                  <a:schemeClr val="tx1"/>
                </a:solidFill>
                <a:effectLst/>
                <a:latin typeface="Arial" panose="020B0604020202020204" pitchFamily="34" charset="0"/>
              </a:rPr>
              <a:t>Variância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BR" altLang="pt-BR" sz="2800" b="0" i="0" u="none" strike="noStrike" cap="none" normalizeH="0" baseline="0" dirty="0">
                <a:ln>
                  <a:noFill/>
                </a:ln>
                <a:solidFill>
                  <a:schemeClr val="tx1"/>
                </a:solidFill>
                <a:effectLst/>
                <a:latin typeface="Arial" panose="020B0604020202020204" pitchFamily="34" charset="0"/>
              </a:rPr>
              <a:t>Desvio Padrão</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800" b="0" i="0" u="none" strike="noStrike" cap="none" normalizeH="0" baseline="0" dirty="0">
                <a:ln>
                  <a:noFill/>
                </a:ln>
                <a:solidFill>
                  <a:schemeClr val="tx1"/>
                </a:solidFill>
                <a:effectLst/>
                <a:latin typeface="Arial" panose="020B0604020202020204" pitchFamily="34" charset="0"/>
              </a:rPr>
              <a:t>Com base nas análises, determine: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pt-BR" altLang="pt-BR" sz="2800" b="0" i="0" u="none" strike="noStrike" cap="none" normalizeH="0" baseline="0" dirty="0">
                <a:ln>
                  <a:noFill/>
                </a:ln>
                <a:solidFill>
                  <a:schemeClr val="tx1"/>
                </a:solidFill>
                <a:effectLst/>
                <a:latin typeface="Arial" panose="020B0604020202020204" pitchFamily="34" charset="0"/>
              </a:rPr>
              <a:t>Qual máquina apresenta menor variabilidade na produção?</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pt-BR" altLang="pt-BR" sz="2800" b="0" i="0" u="none" strike="noStrike" cap="none" normalizeH="0" baseline="0" dirty="0">
                <a:ln>
                  <a:noFill/>
                </a:ln>
                <a:solidFill>
                  <a:schemeClr val="tx1"/>
                </a:solidFill>
                <a:effectLst/>
                <a:latin typeface="Arial" panose="020B0604020202020204" pitchFamily="34" charset="0"/>
              </a:rPr>
              <a:t>Qual máquina tem maior frequência de defeitos?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pt-BR" altLang="pt-BR" sz="2800" b="0" i="0" u="none" strike="noStrike" cap="none" normalizeH="0" baseline="0" dirty="0">
                <a:ln>
                  <a:noFill/>
                </a:ln>
                <a:solidFill>
                  <a:schemeClr val="tx1"/>
                </a:solidFill>
                <a:effectLst/>
                <a:latin typeface="Arial" panose="020B0604020202020204" pitchFamily="34" charset="0"/>
              </a:rPr>
              <a:t>Qual máquina é mais consistente na produção?</a:t>
            </a:r>
          </a:p>
          <a:p>
            <a:endParaRPr lang="pt-BR" dirty="0"/>
          </a:p>
        </p:txBody>
      </p:sp>
    </p:spTree>
    <p:extLst>
      <p:ext uri="{BB962C8B-B14F-4D97-AF65-F5344CB8AC3E}">
        <p14:creationId xmlns:p14="http://schemas.microsoft.com/office/powerpoint/2010/main" val="2434486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93C247-B087-1F1B-B9BC-A8F22D62EF34}"/>
              </a:ext>
            </a:extLst>
          </p:cNvPr>
          <p:cNvSpPr>
            <a:spLocks noGrp="1"/>
          </p:cNvSpPr>
          <p:nvPr>
            <p:ph type="title"/>
          </p:nvPr>
        </p:nvSpPr>
        <p:spPr>
          <a:xfrm>
            <a:off x="761803" y="350196"/>
            <a:ext cx="4646904" cy="1624520"/>
          </a:xfrm>
        </p:spPr>
        <p:txBody>
          <a:bodyPr anchor="ctr">
            <a:normAutofit/>
          </a:bodyPr>
          <a:lstStyle/>
          <a:p>
            <a:r>
              <a:rPr lang="pt-BR" sz="4000"/>
              <a:t>Resolução</a:t>
            </a:r>
          </a:p>
        </p:txBody>
      </p:sp>
      <p:sp>
        <p:nvSpPr>
          <p:cNvPr id="9" name="Content Placeholder 8">
            <a:extLst>
              <a:ext uri="{FF2B5EF4-FFF2-40B4-BE49-F238E27FC236}">
                <a16:creationId xmlns:a16="http://schemas.microsoft.com/office/drawing/2014/main" id="{75184890-97F4-194C-4B47-920A0D238F18}"/>
              </a:ext>
            </a:extLst>
          </p:cNvPr>
          <p:cNvSpPr>
            <a:spLocks noGrp="1"/>
          </p:cNvSpPr>
          <p:nvPr>
            <p:ph idx="1"/>
          </p:nvPr>
        </p:nvSpPr>
        <p:spPr>
          <a:xfrm>
            <a:off x="761802" y="2743200"/>
            <a:ext cx="4646905" cy="3613149"/>
          </a:xfrm>
        </p:spPr>
        <p:txBody>
          <a:bodyPr anchor="ctr">
            <a:normAutofit/>
          </a:bodyPr>
          <a:lstStyle/>
          <a:p>
            <a:endParaRPr lang="en-US" sz="2000"/>
          </a:p>
        </p:txBody>
      </p:sp>
      <p:pic>
        <p:nvPicPr>
          <p:cNvPr id="5" name="Espaço Reservado para Conteúdo 4">
            <a:extLst>
              <a:ext uri="{FF2B5EF4-FFF2-40B4-BE49-F238E27FC236}">
                <a16:creationId xmlns:a16="http://schemas.microsoft.com/office/drawing/2014/main" id="{3106F698-7EAF-DA77-6766-A25DCE2460EA}"/>
              </a:ext>
            </a:extLst>
          </p:cNvPr>
          <p:cNvPicPr>
            <a:picLocks noChangeAspect="1"/>
          </p:cNvPicPr>
          <p:nvPr/>
        </p:nvPicPr>
        <p:blipFill>
          <a:blip r:embed="rId2"/>
          <a:srcRect l="2307" r="29395" b="1"/>
          <a:stretch/>
        </p:blipFill>
        <p:spPr>
          <a:xfrm>
            <a:off x="6096000" y="1"/>
            <a:ext cx="6102825" cy="6858000"/>
          </a:xfrm>
          <a:prstGeom prst="rect">
            <a:avLst/>
          </a:prstGeom>
        </p:spPr>
      </p:pic>
    </p:spTree>
    <p:extLst>
      <p:ext uri="{BB962C8B-B14F-4D97-AF65-F5344CB8AC3E}">
        <p14:creationId xmlns:p14="http://schemas.microsoft.com/office/powerpoint/2010/main" val="3141592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17C9F-88BE-DE59-545C-ED78EC330A64}"/>
              </a:ext>
            </a:extLst>
          </p:cNvPr>
          <p:cNvSpPr>
            <a:spLocks noGrp="1"/>
          </p:cNvSpPr>
          <p:nvPr>
            <p:ph type="title"/>
          </p:nvPr>
        </p:nvSpPr>
        <p:spPr/>
        <p:txBody>
          <a:bodyPr/>
          <a:lstStyle/>
          <a:p>
            <a:r>
              <a:rPr lang="pt-BR" dirty="0"/>
              <a:t>Conclusões</a:t>
            </a:r>
          </a:p>
        </p:txBody>
      </p:sp>
      <p:sp>
        <p:nvSpPr>
          <p:cNvPr id="3" name="Espaço Reservado para Conteúdo 2">
            <a:extLst>
              <a:ext uri="{FF2B5EF4-FFF2-40B4-BE49-F238E27FC236}">
                <a16:creationId xmlns:a16="http://schemas.microsoft.com/office/drawing/2014/main" id="{F1C97988-905C-6AD5-06EA-FC10B7A30B83}"/>
              </a:ext>
            </a:extLst>
          </p:cNvPr>
          <p:cNvSpPr>
            <a:spLocks noGrp="1"/>
          </p:cNvSpPr>
          <p:nvPr>
            <p:ph idx="1"/>
          </p:nvPr>
        </p:nvSpPr>
        <p:spPr/>
        <p:txBody>
          <a:bodyPr/>
          <a:lstStyle/>
          <a:p>
            <a:pPr>
              <a:buFont typeface="+mj-lt"/>
              <a:buAutoNum type="arabicPeriod"/>
            </a:pPr>
            <a:r>
              <a:rPr lang="pt-BR" dirty="0"/>
              <a:t>A </a:t>
            </a:r>
            <a:r>
              <a:rPr lang="pt-BR" b="1" dirty="0"/>
              <a:t>Máquina B</a:t>
            </a:r>
            <a:r>
              <a:rPr lang="pt-BR" dirty="0"/>
              <a:t> tem menor variância e desvio padrão → menor variabilidade.</a:t>
            </a:r>
          </a:p>
          <a:p>
            <a:pPr>
              <a:buFont typeface="+mj-lt"/>
              <a:buAutoNum type="arabicPeriod"/>
            </a:pPr>
            <a:r>
              <a:rPr lang="pt-BR" dirty="0"/>
              <a:t>A </a:t>
            </a:r>
            <a:r>
              <a:rPr lang="pt-BR" b="1" dirty="0"/>
              <a:t>Máquina B</a:t>
            </a:r>
            <a:r>
              <a:rPr lang="pt-BR" dirty="0"/>
              <a:t> tem maior média de defeitos → maior frequência de falhas.</a:t>
            </a:r>
          </a:p>
          <a:p>
            <a:pPr>
              <a:buFont typeface="+mj-lt"/>
              <a:buAutoNum type="arabicPeriod"/>
            </a:pPr>
            <a:r>
              <a:rPr lang="pt-BR" dirty="0"/>
              <a:t>A </a:t>
            </a:r>
            <a:r>
              <a:rPr lang="pt-BR" b="1" dirty="0"/>
              <a:t>Máquina C</a:t>
            </a:r>
            <a:r>
              <a:rPr lang="pt-BR" dirty="0"/>
              <a:t> tem moda bem definida (valor 2), mas variação ligeiramente maior → pode indicar padrão cíclico. </a:t>
            </a:r>
          </a:p>
          <a:p>
            <a:pPr>
              <a:buFont typeface="+mj-lt"/>
              <a:buAutoNum type="arabicPeriod"/>
            </a:pPr>
            <a:r>
              <a:rPr lang="pt-BR" dirty="0"/>
              <a:t>Ainda assim, a consistência geral favorece a </a:t>
            </a:r>
            <a:r>
              <a:rPr lang="pt-BR" b="1" dirty="0"/>
              <a:t>Máquina B</a:t>
            </a:r>
            <a:r>
              <a:rPr lang="pt-BR" dirty="0"/>
              <a:t>.</a:t>
            </a:r>
          </a:p>
          <a:p>
            <a:endParaRPr lang="pt-BR" dirty="0"/>
          </a:p>
        </p:txBody>
      </p:sp>
    </p:spTree>
    <p:extLst>
      <p:ext uri="{BB962C8B-B14F-4D97-AF65-F5344CB8AC3E}">
        <p14:creationId xmlns:p14="http://schemas.microsoft.com/office/powerpoint/2010/main" val="355482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EB7B6E6-2DED-230D-0A54-372FC33F78B5}"/>
              </a:ext>
            </a:extLst>
          </p:cNvPr>
          <p:cNvSpPr>
            <a:spLocks noGrp="1"/>
          </p:cNvSpPr>
          <p:nvPr>
            <p:ph type="title"/>
          </p:nvPr>
        </p:nvSpPr>
        <p:spPr>
          <a:xfrm>
            <a:off x="761803" y="350196"/>
            <a:ext cx="4646904" cy="1624520"/>
          </a:xfrm>
        </p:spPr>
        <p:txBody>
          <a:bodyPr anchor="ctr">
            <a:normAutofit/>
          </a:bodyPr>
          <a:lstStyle/>
          <a:p>
            <a:r>
              <a:rPr lang="pt-BR" sz="4000" dirty="0"/>
              <a:t>Matemática e Estatística Descritiva</a:t>
            </a:r>
          </a:p>
        </p:txBody>
      </p:sp>
      <p:sp>
        <p:nvSpPr>
          <p:cNvPr id="3" name="Espaço Reservado para Conteúdo 2">
            <a:extLst>
              <a:ext uri="{FF2B5EF4-FFF2-40B4-BE49-F238E27FC236}">
                <a16:creationId xmlns:a16="http://schemas.microsoft.com/office/drawing/2014/main" id="{A68717E4-5BF1-BB70-4D00-E23FA44A1E6E}"/>
              </a:ext>
            </a:extLst>
          </p:cNvPr>
          <p:cNvSpPr>
            <a:spLocks noGrp="1"/>
          </p:cNvSpPr>
          <p:nvPr>
            <p:ph idx="1"/>
          </p:nvPr>
        </p:nvSpPr>
        <p:spPr>
          <a:xfrm>
            <a:off x="761802" y="2743200"/>
            <a:ext cx="4646905" cy="3613149"/>
          </a:xfrm>
        </p:spPr>
        <p:txBody>
          <a:bodyPr anchor="ctr">
            <a:normAutofit/>
          </a:bodyPr>
          <a:lstStyle/>
          <a:p>
            <a:r>
              <a:rPr lang="pt-BR" sz="2000"/>
              <a:t>A estatística descritiva é o ramo da estatística que se dedica a descrever, organizar e resumir dados. Ela utiliza métricas numéricas (como média, mediana, moda, variância e desvio padrão) e representações gráficas (como histogramas e boxplots) para compreender o comportamento de um conjunto de dados.</a:t>
            </a:r>
          </a:p>
          <a:p>
            <a:endParaRPr lang="pt-BR" sz="2000"/>
          </a:p>
        </p:txBody>
      </p:sp>
      <p:pic>
        <p:nvPicPr>
          <p:cNvPr id="13" name="Picture 4" descr="Lupa mostrando declínio de desempenho">
            <a:extLst>
              <a:ext uri="{FF2B5EF4-FFF2-40B4-BE49-F238E27FC236}">
                <a16:creationId xmlns:a16="http://schemas.microsoft.com/office/drawing/2014/main" id="{910A1700-DCD5-5E59-AEDA-48382B2879A8}"/>
              </a:ext>
            </a:extLst>
          </p:cNvPr>
          <p:cNvPicPr>
            <a:picLocks noChangeAspect="1"/>
          </p:cNvPicPr>
          <p:nvPr/>
        </p:nvPicPr>
        <p:blipFill>
          <a:blip r:embed="rId2"/>
          <a:srcRect l="5018" r="35581" b="-2"/>
          <a:stretch/>
        </p:blipFill>
        <p:spPr>
          <a:xfrm>
            <a:off x="6096000" y="1"/>
            <a:ext cx="6102825" cy="6858000"/>
          </a:xfrm>
          <a:prstGeom prst="rect">
            <a:avLst/>
          </a:prstGeom>
        </p:spPr>
      </p:pic>
    </p:spTree>
    <p:extLst>
      <p:ext uri="{BB962C8B-B14F-4D97-AF65-F5344CB8AC3E}">
        <p14:creationId xmlns:p14="http://schemas.microsoft.com/office/powerpoint/2010/main" val="3944032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18D3910-FA74-11F3-11B2-574406C475D6}"/>
              </a:ext>
            </a:extLst>
          </p:cNvPr>
          <p:cNvSpPr>
            <a:spLocks noGrp="1"/>
          </p:cNvSpPr>
          <p:nvPr>
            <p:ph type="title"/>
          </p:nvPr>
        </p:nvSpPr>
        <p:spPr>
          <a:xfrm>
            <a:off x="761800" y="762001"/>
            <a:ext cx="5334197" cy="1708242"/>
          </a:xfrm>
        </p:spPr>
        <p:txBody>
          <a:bodyPr anchor="ctr">
            <a:normAutofit/>
          </a:bodyPr>
          <a:lstStyle/>
          <a:p>
            <a:r>
              <a:rPr lang="pt-BR" sz="4000"/>
              <a:t>Aplicabilidade industrial</a:t>
            </a:r>
          </a:p>
        </p:txBody>
      </p:sp>
      <p:sp>
        <p:nvSpPr>
          <p:cNvPr id="3" name="Espaço Reservado para Conteúdo 2">
            <a:extLst>
              <a:ext uri="{FF2B5EF4-FFF2-40B4-BE49-F238E27FC236}">
                <a16:creationId xmlns:a16="http://schemas.microsoft.com/office/drawing/2014/main" id="{1745158C-B525-8671-E720-E07B0D0D274C}"/>
              </a:ext>
            </a:extLst>
          </p:cNvPr>
          <p:cNvSpPr>
            <a:spLocks noGrp="1"/>
          </p:cNvSpPr>
          <p:nvPr>
            <p:ph idx="1"/>
          </p:nvPr>
        </p:nvSpPr>
        <p:spPr>
          <a:xfrm>
            <a:off x="761800" y="2470244"/>
            <a:ext cx="5334197" cy="3769835"/>
          </a:xfrm>
        </p:spPr>
        <p:txBody>
          <a:bodyPr anchor="ctr">
            <a:normAutofit/>
          </a:bodyPr>
          <a:lstStyle/>
          <a:p>
            <a:r>
              <a:rPr lang="pt-BR" sz="2000" dirty="0"/>
              <a:t>Em ambientes de produção industrial, a estatística descritiva pode ser usada para monitorar parâmetros como tempo de ciclo, quantidade de produtos com defeito, tempo de parada de máquinas, entre outros. Essas medidas permitem decisões baseadas em dados e identificação de anomalias ou tendências no processo produtivo.</a:t>
            </a:r>
          </a:p>
          <a:p>
            <a:endParaRPr lang="pt-BR" sz="2000" dirty="0"/>
          </a:p>
        </p:txBody>
      </p:sp>
      <p:pic>
        <p:nvPicPr>
          <p:cNvPr id="5" name="Picture 4" descr="Gráfico">
            <a:extLst>
              <a:ext uri="{FF2B5EF4-FFF2-40B4-BE49-F238E27FC236}">
                <a16:creationId xmlns:a16="http://schemas.microsoft.com/office/drawing/2014/main" id="{DCE495F6-EA5C-0F98-06A7-CF88AEAF8FA6}"/>
              </a:ext>
            </a:extLst>
          </p:cNvPr>
          <p:cNvPicPr>
            <a:picLocks noChangeAspect="1"/>
          </p:cNvPicPr>
          <p:nvPr/>
        </p:nvPicPr>
        <p:blipFill>
          <a:blip r:embed="rId2"/>
          <a:srcRect l="20099" r="31366"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9239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E2FC663-02A7-4CA3-ABEF-0507955B3129}"/>
              </a:ext>
            </a:extLst>
          </p:cNvPr>
          <p:cNvSpPr>
            <a:spLocks noGrp="1"/>
          </p:cNvSpPr>
          <p:nvPr>
            <p:ph type="ctrTitle"/>
          </p:nvPr>
        </p:nvSpPr>
        <p:spPr>
          <a:xfrm>
            <a:off x="6590662" y="4267832"/>
            <a:ext cx="4805996" cy="1297115"/>
          </a:xfrm>
        </p:spPr>
        <p:txBody>
          <a:bodyPr anchor="t">
            <a:normAutofit/>
          </a:bodyPr>
          <a:lstStyle/>
          <a:p>
            <a:pPr algn="l"/>
            <a:r>
              <a:rPr lang="pt-BR" sz="4000" dirty="0">
                <a:solidFill>
                  <a:schemeClr val="tx2"/>
                </a:solidFill>
              </a:rPr>
              <a:t>Medidas Estatísticas</a:t>
            </a:r>
          </a:p>
        </p:txBody>
      </p:sp>
      <p:sp>
        <p:nvSpPr>
          <p:cNvPr id="4" name="Subtítulo 3">
            <a:extLst>
              <a:ext uri="{FF2B5EF4-FFF2-40B4-BE49-F238E27FC236}">
                <a16:creationId xmlns:a16="http://schemas.microsoft.com/office/drawing/2014/main" id="{62FFAB47-71A3-A3DD-1C88-BF6397C2DF8B}"/>
              </a:ext>
            </a:extLst>
          </p:cNvPr>
          <p:cNvSpPr>
            <a:spLocks noGrp="1"/>
          </p:cNvSpPr>
          <p:nvPr>
            <p:ph type="subTitle" idx="1"/>
          </p:nvPr>
        </p:nvSpPr>
        <p:spPr>
          <a:xfrm>
            <a:off x="6590966" y="3428999"/>
            <a:ext cx="4805691" cy="838831"/>
          </a:xfrm>
        </p:spPr>
        <p:txBody>
          <a:bodyPr anchor="b">
            <a:normAutofit/>
          </a:bodyPr>
          <a:lstStyle/>
          <a:p>
            <a:pPr algn="l"/>
            <a:r>
              <a:rPr lang="pt-BR" sz="2000" dirty="0">
                <a:solidFill>
                  <a:schemeClr val="tx2"/>
                </a:solidFill>
              </a:rPr>
              <a:t>Medidas de Tendência Central</a:t>
            </a:r>
          </a:p>
        </p:txBody>
      </p:sp>
      <p:pic>
        <p:nvPicPr>
          <p:cNvPr id="8" name="Graphic 7" descr="Bar chart">
            <a:extLst>
              <a:ext uri="{FF2B5EF4-FFF2-40B4-BE49-F238E27FC236}">
                <a16:creationId xmlns:a16="http://schemas.microsoft.com/office/drawing/2014/main" id="{02CE76D2-2AF1-EC52-3A56-E9A54B9586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75167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FC690-1338-EEC5-26F5-1D64C9779ADC}"/>
              </a:ext>
            </a:extLst>
          </p:cNvPr>
          <p:cNvSpPr>
            <a:spLocks noGrp="1"/>
          </p:cNvSpPr>
          <p:nvPr>
            <p:ph type="title"/>
          </p:nvPr>
        </p:nvSpPr>
        <p:spPr/>
        <p:txBody>
          <a:bodyPr/>
          <a:lstStyle/>
          <a:p>
            <a:r>
              <a:rPr lang="pt-BR" dirty="0"/>
              <a:t>Média</a:t>
            </a:r>
          </a:p>
        </p:txBody>
      </p:sp>
      <p:sp>
        <p:nvSpPr>
          <p:cNvPr id="3" name="Espaço Reservado para Conteúdo 2">
            <a:extLst>
              <a:ext uri="{FF2B5EF4-FFF2-40B4-BE49-F238E27FC236}">
                <a16:creationId xmlns:a16="http://schemas.microsoft.com/office/drawing/2014/main" id="{6BFC3C38-223F-B0FC-D430-476E8A7DDD02}"/>
              </a:ext>
            </a:extLst>
          </p:cNvPr>
          <p:cNvSpPr>
            <a:spLocks noGrp="1"/>
          </p:cNvSpPr>
          <p:nvPr>
            <p:ph idx="1"/>
          </p:nvPr>
        </p:nvSpPr>
        <p:spPr/>
        <p:txBody>
          <a:bodyPr/>
          <a:lstStyle/>
          <a:p>
            <a:r>
              <a:rPr lang="pt-BR" dirty="0"/>
              <a:t>A média aritmética é a soma de todos os valores dividida pela quantidade de observações</a:t>
            </a:r>
          </a:p>
          <a:p>
            <a:r>
              <a:rPr lang="pt-BR" b="1" dirty="0"/>
              <a:t>Fórmula:</a:t>
            </a:r>
            <a:r>
              <a:rPr lang="pt-BR" dirty="0"/>
              <a:t> </a:t>
            </a:r>
          </a:p>
          <a:p>
            <a:pPr marL="0" indent="0">
              <a:buNone/>
            </a:pPr>
            <a:endParaRPr lang="pt-BR" dirty="0"/>
          </a:p>
          <a:p>
            <a:r>
              <a:rPr lang="pt-BR" b="1" dirty="0"/>
              <a:t>Exemplo:</a:t>
            </a:r>
            <a:r>
              <a:rPr lang="pt-BR" dirty="0"/>
              <a:t> Se os tempos de ciclo forem [12, 15, 13], então: </a:t>
            </a:r>
          </a:p>
          <a:p>
            <a:endParaRPr lang="pt-BR" dirty="0"/>
          </a:p>
          <a:p>
            <a:endParaRPr lang="pt-BR" dirty="0"/>
          </a:p>
        </p:txBody>
      </p:sp>
      <p:pic>
        <p:nvPicPr>
          <p:cNvPr id="5" name="Imagem 4">
            <a:extLst>
              <a:ext uri="{FF2B5EF4-FFF2-40B4-BE49-F238E27FC236}">
                <a16:creationId xmlns:a16="http://schemas.microsoft.com/office/drawing/2014/main" id="{422B2BA7-0E87-922D-1702-EB96016F07FA}"/>
              </a:ext>
            </a:extLst>
          </p:cNvPr>
          <p:cNvPicPr>
            <a:picLocks noChangeAspect="1"/>
          </p:cNvPicPr>
          <p:nvPr/>
        </p:nvPicPr>
        <p:blipFill>
          <a:blip r:embed="rId2"/>
          <a:stretch>
            <a:fillRect/>
          </a:stretch>
        </p:blipFill>
        <p:spPr>
          <a:xfrm>
            <a:off x="2750256" y="2709054"/>
            <a:ext cx="1491960" cy="837951"/>
          </a:xfrm>
          <a:prstGeom prst="rect">
            <a:avLst/>
          </a:prstGeom>
        </p:spPr>
      </p:pic>
      <p:pic>
        <p:nvPicPr>
          <p:cNvPr id="7" name="Imagem 6">
            <a:extLst>
              <a:ext uri="{FF2B5EF4-FFF2-40B4-BE49-F238E27FC236}">
                <a16:creationId xmlns:a16="http://schemas.microsoft.com/office/drawing/2014/main" id="{E59C4914-40CC-6C7B-20F7-8F5860FA7A0F}"/>
              </a:ext>
            </a:extLst>
          </p:cNvPr>
          <p:cNvPicPr>
            <a:picLocks noChangeAspect="1"/>
          </p:cNvPicPr>
          <p:nvPr/>
        </p:nvPicPr>
        <p:blipFill>
          <a:blip r:embed="rId3"/>
          <a:stretch>
            <a:fillRect/>
          </a:stretch>
        </p:blipFill>
        <p:spPr>
          <a:xfrm>
            <a:off x="1209503" y="4256614"/>
            <a:ext cx="7005545" cy="570219"/>
          </a:xfrm>
          <a:prstGeom prst="rect">
            <a:avLst/>
          </a:prstGeom>
        </p:spPr>
      </p:pic>
      <p:sp>
        <p:nvSpPr>
          <p:cNvPr id="9" name="CaixaDeTexto 8">
            <a:extLst>
              <a:ext uri="{FF2B5EF4-FFF2-40B4-BE49-F238E27FC236}">
                <a16:creationId xmlns:a16="http://schemas.microsoft.com/office/drawing/2014/main" id="{2F06238C-9125-FD8C-DE49-34130947DCED}"/>
              </a:ext>
            </a:extLst>
          </p:cNvPr>
          <p:cNvSpPr txBox="1"/>
          <p:nvPr/>
        </p:nvSpPr>
        <p:spPr>
          <a:xfrm>
            <a:off x="1195466" y="5167110"/>
            <a:ext cx="8847944" cy="523220"/>
          </a:xfrm>
          <a:prstGeom prst="rect">
            <a:avLst/>
          </a:prstGeom>
          <a:noFill/>
        </p:spPr>
        <p:txBody>
          <a:bodyPr wrap="square">
            <a:spAutoFit/>
          </a:bodyPr>
          <a:lstStyle/>
          <a:p>
            <a:r>
              <a:rPr lang="pt-BR" sz="2800" b="1" i="1" dirty="0"/>
              <a:t>A média é muito influenciada por outliers</a:t>
            </a:r>
          </a:p>
        </p:txBody>
      </p:sp>
    </p:spTree>
    <p:extLst>
      <p:ext uri="{BB962C8B-B14F-4D97-AF65-F5344CB8AC3E}">
        <p14:creationId xmlns:p14="http://schemas.microsoft.com/office/powerpoint/2010/main" val="217921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2635748-F88B-173A-3F79-671A9951348B}"/>
              </a:ext>
            </a:extLst>
          </p:cNvPr>
          <p:cNvSpPr>
            <a:spLocks noGrp="1"/>
          </p:cNvSpPr>
          <p:nvPr>
            <p:ph type="title"/>
          </p:nvPr>
        </p:nvSpPr>
        <p:spPr>
          <a:xfrm>
            <a:off x="838200" y="365125"/>
            <a:ext cx="10515600" cy="1325563"/>
          </a:xfrm>
        </p:spPr>
        <p:txBody>
          <a:bodyPr>
            <a:normAutofit/>
          </a:bodyPr>
          <a:lstStyle/>
          <a:p>
            <a:pPr algn="ctr"/>
            <a:r>
              <a:rPr lang="pt-BR"/>
              <a:t>Outliers</a:t>
            </a:r>
          </a:p>
        </p:txBody>
      </p:sp>
      <p:graphicFrame>
        <p:nvGraphicFramePr>
          <p:cNvPr id="13" name="Espaço Reservado para Conteúdo 2">
            <a:extLst>
              <a:ext uri="{FF2B5EF4-FFF2-40B4-BE49-F238E27FC236}">
                <a16:creationId xmlns:a16="http://schemas.microsoft.com/office/drawing/2014/main" id="{F55540FE-09A4-ED19-6A33-69C414A9D4FB}"/>
              </a:ext>
            </a:extLst>
          </p:cNvPr>
          <p:cNvGraphicFramePr>
            <a:graphicFrameLocks noGrp="1"/>
          </p:cNvGraphicFramePr>
          <p:nvPr>
            <p:ph idx="1"/>
            <p:extLst>
              <p:ext uri="{D42A27DB-BD31-4B8C-83A1-F6EECF244321}">
                <p14:modId xmlns:p14="http://schemas.microsoft.com/office/powerpoint/2010/main" val="17782873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175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734535-8F59-1A7F-C6FA-0C8F06BCA30E}"/>
              </a:ext>
            </a:extLst>
          </p:cNvPr>
          <p:cNvSpPr>
            <a:spLocks noGrp="1"/>
          </p:cNvSpPr>
          <p:nvPr>
            <p:ph type="title"/>
          </p:nvPr>
        </p:nvSpPr>
        <p:spPr/>
        <p:txBody>
          <a:bodyPr/>
          <a:lstStyle/>
          <a:p>
            <a:r>
              <a:rPr lang="pt-BR" dirty="0"/>
              <a:t>Exemplo 2</a:t>
            </a:r>
          </a:p>
        </p:txBody>
      </p:sp>
      <p:sp>
        <p:nvSpPr>
          <p:cNvPr id="3" name="Espaço Reservado para Conteúdo 2">
            <a:extLst>
              <a:ext uri="{FF2B5EF4-FFF2-40B4-BE49-F238E27FC236}">
                <a16:creationId xmlns:a16="http://schemas.microsoft.com/office/drawing/2014/main" id="{66F6FC6F-C05A-251B-00C7-98EFB856B8E1}"/>
              </a:ext>
            </a:extLst>
          </p:cNvPr>
          <p:cNvSpPr>
            <a:spLocks noGrp="1"/>
          </p:cNvSpPr>
          <p:nvPr>
            <p:ph idx="1"/>
          </p:nvPr>
        </p:nvSpPr>
        <p:spPr>
          <a:xfrm>
            <a:off x="838200" y="1825625"/>
            <a:ext cx="10515600" cy="1325563"/>
          </a:xfrm>
        </p:spPr>
        <p:txBody>
          <a:bodyPr/>
          <a:lstStyle/>
          <a:p>
            <a:r>
              <a:rPr lang="pt-BR" dirty="0"/>
              <a:t>Considere a temperatura registrada por sensores em uma linha de produção ao longo de 8 horas: [22.5, 23.0, 22.8, 23.2, 22.9, 22.7, 23.1, 22.6]</a:t>
            </a:r>
          </a:p>
        </p:txBody>
      </p:sp>
      <p:pic>
        <p:nvPicPr>
          <p:cNvPr id="5" name="Imagem 4">
            <a:extLst>
              <a:ext uri="{FF2B5EF4-FFF2-40B4-BE49-F238E27FC236}">
                <a16:creationId xmlns:a16="http://schemas.microsoft.com/office/drawing/2014/main" id="{2BE7475B-2D6C-4460-D0C1-B9723B4B06A2}"/>
              </a:ext>
            </a:extLst>
          </p:cNvPr>
          <p:cNvPicPr>
            <a:picLocks noChangeAspect="1"/>
          </p:cNvPicPr>
          <p:nvPr/>
        </p:nvPicPr>
        <p:blipFill>
          <a:blip r:embed="rId2"/>
          <a:stretch>
            <a:fillRect/>
          </a:stretch>
        </p:blipFill>
        <p:spPr>
          <a:xfrm>
            <a:off x="1209524" y="3216207"/>
            <a:ext cx="10233617" cy="1820488"/>
          </a:xfrm>
          <a:prstGeom prst="rect">
            <a:avLst/>
          </a:prstGeom>
        </p:spPr>
      </p:pic>
    </p:spTree>
    <p:extLst>
      <p:ext uri="{BB962C8B-B14F-4D97-AF65-F5344CB8AC3E}">
        <p14:creationId xmlns:p14="http://schemas.microsoft.com/office/powerpoint/2010/main" val="3356616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descr="Céu azul com nuvens&#10;&#10;O conteúdo gerado por IA pode estar incorreto.">
            <a:extLst>
              <a:ext uri="{FF2B5EF4-FFF2-40B4-BE49-F238E27FC236}">
                <a16:creationId xmlns:a16="http://schemas.microsoft.com/office/drawing/2014/main" id="{A353C987-03B1-3DF1-936E-C21FD642E7DD}"/>
              </a:ext>
            </a:extLst>
          </p:cNvPr>
          <p:cNvPicPr>
            <a:picLocks noChangeAspect="1"/>
          </p:cNvPicPr>
          <p:nvPr/>
        </p:nvPicPr>
        <p:blipFill>
          <a:blip r:embed="rId2">
            <a:duotone>
              <a:schemeClr val="bg2">
                <a:shade val="45000"/>
                <a:satMod val="135000"/>
              </a:schemeClr>
              <a:prstClr val="white"/>
            </a:duotone>
          </a:blip>
          <a:srcRect t="16045"/>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556DF67-F09F-D5E7-9AF5-4C2427C64E16}"/>
              </a:ext>
            </a:extLst>
          </p:cNvPr>
          <p:cNvSpPr>
            <a:spLocks noGrp="1"/>
          </p:cNvSpPr>
          <p:nvPr>
            <p:ph type="title"/>
          </p:nvPr>
        </p:nvSpPr>
        <p:spPr>
          <a:xfrm>
            <a:off x="838200" y="365125"/>
            <a:ext cx="10515600" cy="1325563"/>
          </a:xfrm>
        </p:spPr>
        <p:txBody>
          <a:bodyPr>
            <a:normAutofit/>
          </a:bodyPr>
          <a:lstStyle/>
          <a:p>
            <a:r>
              <a:rPr lang="pt-BR"/>
              <a:t>Mediana</a:t>
            </a:r>
          </a:p>
        </p:txBody>
      </p:sp>
      <p:graphicFrame>
        <p:nvGraphicFramePr>
          <p:cNvPr id="5" name="Espaço Reservado para Conteúdo 2">
            <a:extLst>
              <a:ext uri="{FF2B5EF4-FFF2-40B4-BE49-F238E27FC236}">
                <a16:creationId xmlns:a16="http://schemas.microsoft.com/office/drawing/2014/main" id="{F0646320-E70F-14DE-14C8-726E600D128C}"/>
              </a:ext>
            </a:extLst>
          </p:cNvPr>
          <p:cNvGraphicFramePr>
            <a:graphicFrameLocks noGrp="1"/>
          </p:cNvGraphicFramePr>
          <p:nvPr>
            <p:ph idx="1"/>
            <p:extLst>
              <p:ext uri="{D42A27DB-BD31-4B8C-83A1-F6EECF244321}">
                <p14:modId xmlns:p14="http://schemas.microsoft.com/office/powerpoint/2010/main" val="40484693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aixaDeTexto 6">
            <a:extLst>
              <a:ext uri="{FF2B5EF4-FFF2-40B4-BE49-F238E27FC236}">
                <a16:creationId xmlns:a16="http://schemas.microsoft.com/office/drawing/2014/main" id="{C9EABC21-86E3-3287-AD61-2DEB8D0867B5}"/>
              </a:ext>
            </a:extLst>
          </p:cNvPr>
          <p:cNvSpPr txBox="1"/>
          <p:nvPr/>
        </p:nvSpPr>
        <p:spPr>
          <a:xfrm>
            <a:off x="4482058" y="5715298"/>
            <a:ext cx="4242216" cy="923330"/>
          </a:xfrm>
          <a:prstGeom prst="rect">
            <a:avLst/>
          </a:prstGeom>
          <a:noFill/>
        </p:spPr>
        <p:txBody>
          <a:bodyPr wrap="square" rtlCol="0">
            <a:spAutoFit/>
          </a:bodyPr>
          <a:lstStyle/>
          <a:p>
            <a:r>
              <a:rPr kumimoji="0" lang="pt-BR" altLang="pt-BR" sz="1800" b="1" i="0" u="none" strike="noStrike" cap="none" normalizeH="0" baseline="0" dirty="0">
                <a:ln>
                  <a:noFill/>
                </a:ln>
                <a:solidFill>
                  <a:srgbClr val="001D35"/>
                </a:solidFill>
                <a:effectLst/>
                <a:latin typeface="Google Sans"/>
              </a:rPr>
              <a:t>A mediana é geralmente utilizada para fazer comparações entre amostras. </a:t>
            </a:r>
          </a:p>
          <a:p>
            <a:endParaRPr lang="pt-BR" dirty="0"/>
          </a:p>
        </p:txBody>
      </p:sp>
    </p:spTree>
    <p:extLst>
      <p:ext uri="{BB962C8B-B14F-4D97-AF65-F5344CB8AC3E}">
        <p14:creationId xmlns:p14="http://schemas.microsoft.com/office/powerpoint/2010/main" val="133550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65F39A-72FB-06E5-EDEB-47B153963C59}"/>
              </a:ext>
            </a:extLst>
          </p:cNvPr>
          <p:cNvSpPr>
            <a:spLocks noGrp="1"/>
          </p:cNvSpPr>
          <p:nvPr>
            <p:ph type="title"/>
          </p:nvPr>
        </p:nvSpPr>
        <p:spPr/>
        <p:txBody>
          <a:bodyPr/>
          <a:lstStyle/>
          <a:p>
            <a:r>
              <a:rPr lang="pt-BR" dirty="0"/>
              <a:t>Exemplo</a:t>
            </a:r>
          </a:p>
        </p:txBody>
      </p:sp>
      <p:sp>
        <p:nvSpPr>
          <p:cNvPr id="3" name="Espaço Reservado para Conteúdo 2">
            <a:extLst>
              <a:ext uri="{FF2B5EF4-FFF2-40B4-BE49-F238E27FC236}">
                <a16:creationId xmlns:a16="http://schemas.microsoft.com/office/drawing/2014/main" id="{59B993EE-677E-3E2D-205D-387657AA18F7}"/>
              </a:ext>
            </a:extLst>
          </p:cNvPr>
          <p:cNvSpPr>
            <a:spLocks noGrp="1"/>
          </p:cNvSpPr>
          <p:nvPr>
            <p:ph idx="1"/>
          </p:nvPr>
        </p:nvSpPr>
        <p:spPr/>
        <p:txBody>
          <a:bodyPr/>
          <a:lstStyle/>
          <a:p>
            <a:r>
              <a:rPr lang="pt-BR" dirty="0"/>
              <a:t>Mediana dos tempos de resposta (em segundos) de uma linha de montagem: [18, 20, 17, 19, 21, 16, 22]</a:t>
            </a:r>
          </a:p>
          <a:p>
            <a:endParaRPr lang="pt-BR" dirty="0"/>
          </a:p>
        </p:txBody>
      </p:sp>
      <p:pic>
        <p:nvPicPr>
          <p:cNvPr id="5" name="Imagem 4">
            <a:extLst>
              <a:ext uri="{FF2B5EF4-FFF2-40B4-BE49-F238E27FC236}">
                <a16:creationId xmlns:a16="http://schemas.microsoft.com/office/drawing/2014/main" id="{D54372C3-8386-0ABE-9566-AA38EB411E21}"/>
              </a:ext>
            </a:extLst>
          </p:cNvPr>
          <p:cNvPicPr>
            <a:picLocks noChangeAspect="1"/>
          </p:cNvPicPr>
          <p:nvPr/>
        </p:nvPicPr>
        <p:blipFill>
          <a:blip r:embed="rId2"/>
          <a:stretch>
            <a:fillRect/>
          </a:stretch>
        </p:blipFill>
        <p:spPr>
          <a:xfrm>
            <a:off x="1081066" y="2850831"/>
            <a:ext cx="10071615" cy="671441"/>
          </a:xfrm>
          <a:prstGeom prst="rect">
            <a:avLst/>
          </a:prstGeom>
        </p:spPr>
      </p:pic>
    </p:spTree>
    <p:extLst>
      <p:ext uri="{BB962C8B-B14F-4D97-AF65-F5344CB8AC3E}">
        <p14:creationId xmlns:p14="http://schemas.microsoft.com/office/powerpoint/2010/main" val="76963884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TotalTime>
  <Words>986</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19</vt:i4>
      </vt:variant>
    </vt:vector>
  </HeadingPairs>
  <TitlesOfParts>
    <vt:vector size="26" baseType="lpstr">
      <vt:lpstr>Aptos</vt:lpstr>
      <vt:lpstr>Aptos Display</vt:lpstr>
      <vt:lpstr>Arial</vt:lpstr>
      <vt:lpstr>Arial Unicode MS</vt:lpstr>
      <vt:lpstr>Calibri</vt:lpstr>
      <vt:lpstr>Google Sans</vt:lpstr>
      <vt:lpstr>Tema do Office</vt:lpstr>
      <vt:lpstr>Ciência de Dados </vt:lpstr>
      <vt:lpstr>Matemática e Estatística Descritiva</vt:lpstr>
      <vt:lpstr>Aplicabilidade industrial</vt:lpstr>
      <vt:lpstr>Medidas Estatísticas</vt:lpstr>
      <vt:lpstr>Média</vt:lpstr>
      <vt:lpstr>Outliers</vt:lpstr>
      <vt:lpstr>Exemplo 2</vt:lpstr>
      <vt:lpstr>Mediana</vt:lpstr>
      <vt:lpstr>Exemplo</vt:lpstr>
      <vt:lpstr>Moda</vt:lpstr>
      <vt:lpstr>Exemplo</vt:lpstr>
      <vt:lpstr>Variância</vt:lpstr>
      <vt:lpstr>Exemplo variância</vt:lpstr>
      <vt:lpstr>Desvio Padrão</vt:lpstr>
      <vt:lpstr>Exercício Resolvido</vt:lpstr>
      <vt:lpstr>Exercício Proposto</vt:lpstr>
      <vt:lpstr>Apresentação do PowerPoint</vt:lpstr>
      <vt:lpstr>Resolução</vt:lpstr>
      <vt:lpstr>Conclusões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Ciência de Dados </dc:title>
  <dc:creator>Daniel Otávio Tambasco Bruno</dc:creator>
  <cp:lastModifiedBy>Daniel Otávio Tambasco Bruno</cp:lastModifiedBy>
  <cp:revision>7</cp:revision>
  <dcterms:created xsi:type="dcterms:W3CDTF">2025-04-07T22:17:18Z</dcterms:created>
  <dcterms:modified xsi:type="dcterms:W3CDTF">2025-04-15T01:00:25Z</dcterms:modified>
</cp:coreProperties>
</file>