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eDg5IDqDCcSRh80IQbZxJXeY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.fntdata"/><Relationship Id="rId25" Type="http://schemas.openxmlformats.org/officeDocument/2006/relationships/slide" Target="slides/slide21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b5eca4b1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db5eca4b1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b5eca4b12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db5eca4b12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5eca4b1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db5eca4b1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b5eca4b1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db5eca4b12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b5eca4b12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db5eca4b12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b5eca4b1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db5eca4b12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5eca4b12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db5eca4b12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b5eca4b12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1db5eca4b12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b5eca4b12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db5eca4b12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b5eca4b12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db5eca4b12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abbc69f9_0_19:notes"/>
          <p:cNvSpPr txBox="1"/>
          <p:nvPr>
            <p:ph idx="1" type="body"/>
          </p:nvPr>
        </p:nvSpPr>
        <p:spPr>
          <a:xfrm>
            <a:off x="685189" y="4342939"/>
            <a:ext cx="548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29abbc69f9_0_19:notes"/>
          <p:cNvSpPr/>
          <p:nvPr>
            <p:ph idx="2" type="sldImg"/>
          </p:nvPr>
        </p:nvSpPr>
        <p:spPr>
          <a:xfrm>
            <a:off x="100930" y="686600"/>
            <a:ext cx="66561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b5eca4b12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db5eca4b12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b5eca4b12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db5eca4b12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f72e52b1_0_56:notes"/>
          <p:cNvSpPr txBox="1"/>
          <p:nvPr>
            <p:ph idx="1" type="body"/>
          </p:nvPr>
        </p:nvSpPr>
        <p:spPr>
          <a:xfrm>
            <a:off x="685189" y="4342939"/>
            <a:ext cx="548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faf72e52b1_0_56:notes"/>
          <p:cNvSpPr/>
          <p:nvPr>
            <p:ph idx="2" type="sldImg"/>
          </p:nvPr>
        </p:nvSpPr>
        <p:spPr>
          <a:xfrm>
            <a:off x="100930" y="686600"/>
            <a:ext cx="6656100" cy="34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b5eca4b1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db5eca4b1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b5eca4b1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db5eca4b1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5eca4b1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db5eca4b1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5eca4b1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db5eca4b1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5eca4b1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db5eca4b1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-Compila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Não imprime nada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Entra em loop infinito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Incluir instrução de incremento do contador x++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db5eca4b12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SóTítulo">
  <p:cSld name="conteúdoSóTítulo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b5eca4b12_0_135"/>
          <p:cNvSpPr txBox="1"/>
          <p:nvPr>
            <p:ph type="title"/>
          </p:nvPr>
        </p:nvSpPr>
        <p:spPr>
          <a:xfrm>
            <a:off x="108560" y="108557"/>
            <a:ext cx="120837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g1db5eca4b12_0_135"/>
          <p:cNvCxnSpPr/>
          <p:nvPr/>
        </p:nvCxnSpPr>
        <p:spPr>
          <a:xfrm>
            <a:off x="66805" y="1002100"/>
            <a:ext cx="1208370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4" name="Google Shape;94;g1db5eca4b12_0_135"/>
          <p:cNvSpPr txBox="1"/>
          <p:nvPr>
            <p:ph idx="12" type="sldNum"/>
          </p:nvPr>
        </p:nvSpPr>
        <p:spPr>
          <a:xfrm>
            <a:off x="8534400" y="6492873"/>
            <a:ext cx="361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8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8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5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achacuca.com.br/logica/problemas/amigas-na-escola/" TargetMode="External"/><Relationship Id="rId4" Type="http://schemas.openxmlformats.org/officeDocument/2006/relationships/hyperlink" Target="https://www.jogosdaescola.com.br/canibais-e-missionarios/" TargetMode="External"/><Relationship Id="rId5" Type="http://schemas.openxmlformats.org/officeDocument/2006/relationships/hyperlink" Target="https://atividadeseducativas.com.br/index.php?id=6802" TargetMode="External"/><Relationship Id="rId6" Type="http://schemas.openxmlformats.org/officeDocument/2006/relationships/hyperlink" Target="https://code.org/minecraf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encurtador.com.br/aben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/>
              <a:t>Linguagem de programação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Profª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b5eca4b12_0_49"/>
          <p:cNvSpPr txBox="1"/>
          <p:nvPr>
            <p:ph type="title"/>
          </p:nvPr>
        </p:nvSpPr>
        <p:spPr>
          <a:xfrm>
            <a:off x="6583680" y="489557"/>
            <a:ext cx="56085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3700"/>
              <a:buFont typeface="Arial"/>
              <a:buNone/>
            </a:pPr>
            <a:r>
              <a:rPr lang="pt-BR" sz="3700"/>
              <a:t>O que é lógica? </a:t>
            </a:r>
            <a:endParaRPr/>
          </a:p>
        </p:txBody>
      </p:sp>
      <p:sp>
        <p:nvSpPr>
          <p:cNvPr id="173" name="Google Shape;173;g1db5eca4b12_0_49"/>
          <p:cNvSpPr txBox="1"/>
          <p:nvPr>
            <p:ph idx="1" type="body"/>
          </p:nvPr>
        </p:nvSpPr>
        <p:spPr>
          <a:xfrm>
            <a:off x="6629400" y="1570350"/>
            <a:ext cx="51900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256"/>
              </a:buClr>
              <a:buSzPts val="2400"/>
              <a:buNone/>
            </a:pPr>
            <a:r>
              <a:rPr lang="pt-BR" sz="2600"/>
              <a:t>Lógica de programação é a técnica de encadear pensamentos para atingir determinado objetivo.</a:t>
            </a:r>
            <a:endParaRPr sz="3933"/>
          </a:p>
          <a:p>
            <a:pPr indent="-3048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400"/>
              <a:buNone/>
            </a:pPr>
            <a:r>
              <a:t/>
            </a:r>
            <a:endParaRPr sz="2600"/>
          </a:p>
          <a:p>
            <a:pPr indent="-3048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400"/>
              <a:buNone/>
            </a:pPr>
            <a:r>
              <a:t/>
            </a:r>
            <a:endParaRPr sz="2600"/>
          </a:p>
        </p:txBody>
      </p:sp>
      <p:sp>
        <p:nvSpPr>
          <p:cNvPr id="174" name="Google Shape;174;g1db5eca4b12_0_49"/>
          <p:cNvSpPr txBox="1"/>
          <p:nvPr>
            <p:ph idx="12" type="sldNum"/>
          </p:nvPr>
        </p:nvSpPr>
        <p:spPr>
          <a:xfrm>
            <a:off x="11379200" y="8657165"/>
            <a:ext cx="4821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5" name="Google Shape;175;g1db5eca4b12_0_49"/>
          <p:cNvPicPr preferRelativeResize="0"/>
          <p:nvPr/>
        </p:nvPicPr>
        <p:blipFill rotWithShape="1">
          <a:blip r:embed="rId3">
            <a:alphaModFix/>
          </a:blip>
          <a:srcRect b="0" l="0" r="1497" t="0"/>
          <a:stretch/>
        </p:blipFill>
        <p:spPr>
          <a:xfrm>
            <a:off x="0" y="297225"/>
            <a:ext cx="5800475" cy="60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b5eca4b12_0_6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3700"/>
              <a:buFont typeface="Arial"/>
              <a:buNone/>
            </a:pPr>
            <a:r>
              <a:rPr b="1" lang="pt-BR" sz="3700"/>
              <a:t>Algoritmos</a:t>
            </a:r>
            <a:endParaRPr/>
          </a:p>
        </p:txBody>
      </p:sp>
      <p:sp>
        <p:nvSpPr>
          <p:cNvPr id="181" name="Google Shape;181;g1db5eca4b12_0_64"/>
          <p:cNvSpPr txBox="1"/>
          <p:nvPr>
            <p:ph idx="1" type="body"/>
          </p:nvPr>
        </p:nvSpPr>
        <p:spPr>
          <a:xfrm>
            <a:off x="364775" y="1690825"/>
            <a:ext cx="11389200" cy="4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São os passos para resolver um problema e alcançar um objetivo. </a:t>
            </a:r>
            <a:endParaRPr sz="3000"/>
          </a:p>
          <a:p>
            <a:pPr indent="-368300" lvl="0" marL="4572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515256"/>
              </a:buClr>
              <a:buSzPts val="1300"/>
              <a:buNone/>
            </a:pPr>
            <a:r>
              <a:t/>
            </a:r>
            <a:endParaRPr sz="1500"/>
          </a:p>
          <a:p>
            <a:pPr indent="-4572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É a sequência finita de instruções, com uma ou mais operações capazes de serem executadas por um computador em tempo finito, para a realização de uma tarefa específica. </a:t>
            </a:r>
            <a:endParaRPr sz="3000"/>
          </a:p>
          <a:p>
            <a:pPr indent="-3048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400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A54"/>
              </a:buClr>
              <a:buSzPts val="2400"/>
              <a:buNone/>
            </a:pPr>
            <a:r>
              <a:rPr b="1" lang="pt-BR" sz="2600"/>
              <a:t>Usamos Algoritmos o tempo todo!</a:t>
            </a:r>
            <a:endParaRPr sz="3000"/>
          </a:p>
          <a:p>
            <a:pPr indent="-4572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Rotinas, como nossa rotina ao acordar</a:t>
            </a:r>
            <a:endParaRPr sz="3000"/>
          </a:p>
          <a:p>
            <a:pPr indent="-4572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Tarefas domésticas, como trocar uma lâmpada</a:t>
            </a:r>
            <a:endParaRPr sz="3000"/>
          </a:p>
          <a:p>
            <a:pPr indent="-4572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Receitas para preparar alimentos</a:t>
            </a:r>
            <a:endParaRPr sz="2600"/>
          </a:p>
        </p:txBody>
      </p:sp>
      <p:sp>
        <p:nvSpPr>
          <p:cNvPr id="182" name="Google Shape;182;g1db5eca4b12_0_6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5eca4b12_0_7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3700"/>
              <a:buFont typeface="Arial"/>
              <a:buNone/>
            </a:pPr>
            <a:r>
              <a:rPr lang="pt-BR" sz="3700"/>
              <a:t>ALGORITMO </a:t>
            </a:r>
            <a:endParaRPr/>
          </a:p>
        </p:txBody>
      </p:sp>
      <p:sp>
        <p:nvSpPr>
          <p:cNvPr id="188" name="Google Shape;188;g1db5eca4b12_0_7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db5eca4b12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175" y="1460575"/>
            <a:ext cx="8737550" cy="45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b5eca4b12_0_7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3700"/>
              <a:buFont typeface="Arial"/>
              <a:buNone/>
            </a:pPr>
            <a:r>
              <a:rPr lang="pt-BR"/>
              <a:t>Vamos exercitar nossa lógica</a:t>
            </a:r>
            <a:endParaRPr/>
          </a:p>
        </p:txBody>
      </p:sp>
      <p:sp>
        <p:nvSpPr>
          <p:cNvPr id="195" name="Google Shape;195;g1db5eca4b12_0_76"/>
          <p:cNvSpPr txBox="1"/>
          <p:nvPr>
            <p:ph idx="1" type="body"/>
          </p:nvPr>
        </p:nvSpPr>
        <p:spPr>
          <a:xfrm>
            <a:off x="742950" y="1825625"/>
            <a:ext cx="11010900" cy="4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256"/>
              </a:buClr>
              <a:buSzPts val="2500"/>
              <a:buChar char="•"/>
            </a:pPr>
            <a:r>
              <a:rPr lang="pt-BR" sz="2500"/>
              <a:t>Na programação, usa-se a todo momento processos lógicos. </a:t>
            </a:r>
            <a:endParaRPr sz="2500"/>
          </a:p>
          <a:p>
            <a:pPr indent="-4572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500"/>
              <a:buChar char="•"/>
            </a:pPr>
            <a:r>
              <a:rPr lang="pt-BR" sz="2500"/>
              <a:t>Portanto, deve-se estimular as ligações lógicas para o início do processo de ensino.</a:t>
            </a:r>
            <a:endParaRPr sz="2500"/>
          </a:p>
          <a:p>
            <a:pPr indent="-3048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400"/>
              <a:buNone/>
            </a:pPr>
            <a:r>
              <a:t/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/>
              <a:t>Lógica: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 u="sng">
                <a:solidFill>
                  <a:schemeClr val="hlink"/>
                </a:solidFill>
                <a:hlinkClick r:id="rId3"/>
              </a:rPr>
              <a:t>https://rachacuca.com.br/logica/problemas/amigas-na-escola/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 u="sng">
                <a:solidFill>
                  <a:schemeClr val="hlink"/>
                </a:solidFill>
                <a:hlinkClick r:id="rId4"/>
              </a:rPr>
              <a:t>https://www.jogosdaescola.com.br/canibais-e-missionarios/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 u="sng">
                <a:solidFill>
                  <a:schemeClr val="hlink"/>
                </a:solidFill>
                <a:hlinkClick r:id="rId5"/>
              </a:rPr>
              <a:t>https://atividadeseducativas.com.br/index.php?id=6802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500"/>
              <a:t>Code Minecraft: (escolha português e aventureiro Minecraft)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500" u="sng">
                <a:solidFill>
                  <a:schemeClr val="hlink"/>
                </a:solidFill>
                <a:hlinkClick r:id="rId6"/>
              </a:rPr>
              <a:t>https://code.org/minecraft</a:t>
            </a:r>
            <a:endParaRPr sz="2500"/>
          </a:p>
        </p:txBody>
      </p:sp>
      <p:sp>
        <p:nvSpPr>
          <p:cNvPr id="196" name="Google Shape;196;g1db5eca4b12_0_7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b5eca4b12_0_23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pt-BR" sz="3200"/>
              <a:t>Ambiente de DEV - IDE </a:t>
            </a:r>
            <a:endParaRPr sz="3200"/>
          </a:p>
        </p:txBody>
      </p:sp>
      <p:sp>
        <p:nvSpPr>
          <p:cNvPr id="202" name="Google Shape;202;g1db5eca4b12_0_23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700"/>
              <a:t>Download dos ambientes de aula (Lip e BD):</a:t>
            </a:r>
            <a:endParaRPr b="1" sz="2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900" u="sng">
                <a:solidFill>
                  <a:schemeClr val="hlink"/>
                </a:solidFill>
                <a:hlinkClick r:id="rId3"/>
              </a:rPr>
              <a:t>www.encurtador.com.br/abenx</a:t>
            </a:r>
            <a:endParaRPr sz="2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600"/>
              <a:t>Obs:</a:t>
            </a:r>
            <a:r>
              <a:rPr lang="pt-BR" sz="2600"/>
              <a:t> </a:t>
            </a:r>
            <a:r>
              <a:rPr b="1" lang="pt-BR" sz="2600">
                <a:solidFill>
                  <a:srgbClr val="FF0000"/>
                </a:solidFill>
              </a:rPr>
              <a:t>Este link será usado o ano todo, anote e guarde!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/>
              <a:t>Pode baixar do site da Oracle o jdk do java (23) e o netbeans(24) as versões mais atuais. </a:t>
            </a:r>
            <a:endParaRPr sz="2700"/>
          </a:p>
        </p:txBody>
      </p:sp>
      <p:sp>
        <p:nvSpPr>
          <p:cNvPr id="203" name="Google Shape;203;g1db5eca4b12_0_23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db5eca4b12_0_23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b5eca4b12_0_141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História do JAVA</a:t>
            </a:r>
            <a:endParaRPr/>
          </a:p>
        </p:txBody>
      </p:sp>
      <p:pic>
        <p:nvPicPr>
          <p:cNvPr id="210" name="Google Shape;210;g1db5eca4b12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50" y="2887701"/>
            <a:ext cx="3766675" cy="15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db5eca4b12_0_141"/>
          <p:cNvSpPr txBox="1"/>
          <p:nvPr>
            <p:ph idx="2" type="body"/>
          </p:nvPr>
        </p:nvSpPr>
        <p:spPr>
          <a:xfrm>
            <a:off x="4624500" y="1825625"/>
            <a:ext cx="712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Java surgiu em um projeto chamado "Oak" por James Gosling em junho de 1991.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O objetivo de Gosling era implementar uma máquina virtual e uma linguagem que tivesse uma notação semelhante ao C, mas com maior uniformidade e simplicidade do que C/C++.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 primeira implementação pública foi Java 1.0 em 1995.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Em 2010 a Oracle compra a SUN e passa a ser proprietária do JAVA.</a:t>
            </a:r>
            <a:endParaRPr/>
          </a:p>
        </p:txBody>
      </p:sp>
      <p:sp>
        <p:nvSpPr>
          <p:cNvPr id="212" name="Google Shape;212;g1db5eca4b12_0_141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213" name="Google Shape;213;g1db5eca4b12_0_141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db5eca4b12_0_14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5eca4b12_0_150"/>
          <p:cNvSpPr txBox="1"/>
          <p:nvPr>
            <p:ph idx="10" type="dt"/>
          </p:nvPr>
        </p:nvSpPr>
        <p:spPr>
          <a:xfrm>
            <a:off x="624080" y="6678384"/>
            <a:ext cx="3047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220" name="Google Shape;220;g1db5eca4b12_0_150"/>
          <p:cNvSpPr txBox="1"/>
          <p:nvPr>
            <p:ph idx="11" type="ftr"/>
          </p:nvPr>
        </p:nvSpPr>
        <p:spPr>
          <a:xfrm>
            <a:off x="4179239" y="6678384"/>
            <a:ext cx="457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db5eca4b12_0_150"/>
          <p:cNvSpPr txBox="1"/>
          <p:nvPr>
            <p:ph idx="12" type="sldNum"/>
          </p:nvPr>
        </p:nvSpPr>
        <p:spPr>
          <a:xfrm>
            <a:off x="9258038" y="6678384"/>
            <a:ext cx="3047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2" name="Google Shape;222;g1db5eca4b12_0_150"/>
          <p:cNvPicPr preferRelativeResize="0"/>
          <p:nvPr/>
        </p:nvPicPr>
        <p:blipFill rotWithShape="1">
          <a:blip r:embed="rId3">
            <a:alphaModFix/>
          </a:blip>
          <a:srcRect b="9538" l="0" r="0" t="6350"/>
          <a:stretch/>
        </p:blipFill>
        <p:spPr>
          <a:xfrm>
            <a:off x="450675" y="81575"/>
            <a:ext cx="114198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db5eca4b12_0_150"/>
          <p:cNvSpPr/>
          <p:nvPr/>
        </p:nvSpPr>
        <p:spPr>
          <a:xfrm>
            <a:off x="4129825" y="6027786"/>
            <a:ext cx="7773900" cy="91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1db5eca4b12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9150" y="2534971"/>
            <a:ext cx="1112350" cy="16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b5eca4b12_0_158"/>
          <p:cNvSpPr txBox="1"/>
          <p:nvPr>
            <p:ph type="title"/>
          </p:nvPr>
        </p:nvSpPr>
        <p:spPr>
          <a:xfrm>
            <a:off x="742950" y="681020"/>
            <a:ext cx="110109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Filosofia do JAVA</a:t>
            </a:r>
            <a:br>
              <a:rPr b="1" lang="pt-BR" sz="2200"/>
            </a:br>
            <a:endParaRPr b="1" sz="2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2800"/>
              <a:t>Havia cinco objetivos principais na criação da linguagem Java:</a:t>
            </a:r>
            <a:endParaRPr b="1" sz="2800"/>
          </a:p>
        </p:txBody>
      </p:sp>
      <p:sp>
        <p:nvSpPr>
          <p:cNvPr id="230" name="Google Shape;230;g1db5eca4b12_0_158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231" name="Google Shape;231;g1db5eca4b12_0_15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db5eca4b12_0_158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33" name="Google Shape;233;g1db5eca4b12_0_158"/>
          <p:cNvGrpSpPr/>
          <p:nvPr/>
        </p:nvGrpSpPr>
        <p:grpSpPr>
          <a:xfrm>
            <a:off x="1513539" y="2287036"/>
            <a:ext cx="9164906" cy="3473076"/>
            <a:chOff x="584954" y="2886"/>
            <a:chExt cx="9840981" cy="3998016"/>
          </a:xfrm>
        </p:grpSpPr>
        <p:sp>
          <p:nvSpPr>
            <p:cNvPr id="234" name="Google Shape;234;g1db5eca4b12_0_158"/>
            <p:cNvSpPr/>
            <p:nvPr/>
          </p:nvSpPr>
          <p:spPr>
            <a:xfrm>
              <a:off x="584954" y="2886"/>
              <a:ext cx="3075300" cy="18453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db5eca4b12_0_158"/>
            <p:cNvSpPr txBox="1"/>
            <p:nvPr/>
          </p:nvSpPr>
          <p:spPr>
            <a:xfrm>
              <a:off x="584954" y="2886"/>
              <a:ext cx="3075300" cy="18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pt-BR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Ela deve usar a metodologia de programação orientada a objetos .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1db5eca4b12_0_158"/>
            <p:cNvSpPr/>
            <p:nvPr/>
          </p:nvSpPr>
          <p:spPr>
            <a:xfrm>
              <a:off x="3967795" y="2886"/>
              <a:ext cx="3075300" cy="18453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1db5eca4b12_0_158"/>
            <p:cNvSpPr txBox="1"/>
            <p:nvPr/>
          </p:nvSpPr>
          <p:spPr>
            <a:xfrm>
              <a:off x="3967795" y="2886"/>
              <a:ext cx="3075300" cy="18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pt-BR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Deve permitir que o mesmo programa seja executado em vários sistemas operacionais.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1db5eca4b12_0_158"/>
            <p:cNvSpPr/>
            <p:nvPr/>
          </p:nvSpPr>
          <p:spPr>
            <a:xfrm>
              <a:off x="7350635" y="2886"/>
              <a:ext cx="3075300" cy="18453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db5eca4b12_0_158"/>
            <p:cNvSpPr txBox="1"/>
            <p:nvPr/>
          </p:nvSpPr>
          <p:spPr>
            <a:xfrm>
              <a:off x="7350635" y="2886"/>
              <a:ext cx="3075300" cy="18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pt-BR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Deve conter suporte embutido para o uso de redes de computadores.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1db5eca4b12_0_158"/>
            <p:cNvSpPr/>
            <p:nvPr/>
          </p:nvSpPr>
          <p:spPr>
            <a:xfrm>
              <a:off x="2276374" y="2155602"/>
              <a:ext cx="3075300" cy="18453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db5eca4b12_0_158"/>
            <p:cNvSpPr txBox="1"/>
            <p:nvPr/>
          </p:nvSpPr>
          <p:spPr>
            <a:xfrm>
              <a:off x="2276374" y="2155602"/>
              <a:ext cx="3075300" cy="18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pt-BR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Deve ser projetado para executar código de fontes remotas com segurança.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1db5eca4b12_0_158"/>
            <p:cNvSpPr/>
            <p:nvPr/>
          </p:nvSpPr>
          <p:spPr>
            <a:xfrm>
              <a:off x="5659215" y="2155602"/>
              <a:ext cx="3075300" cy="1845300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1db5eca4b12_0_158"/>
            <p:cNvSpPr txBox="1"/>
            <p:nvPr/>
          </p:nvSpPr>
          <p:spPr>
            <a:xfrm>
              <a:off x="5659215" y="2155602"/>
              <a:ext cx="3075300" cy="18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pt-BR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Deve ser fácil de usar, selecionando o que foi considerado as partes boas de outras linguagens orientadas a objetos.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5eca4b12_0_17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/>
              <a:t>Orientação a objeto</a:t>
            </a:r>
            <a:endParaRPr/>
          </a:p>
        </p:txBody>
      </p:sp>
      <p:sp>
        <p:nvSpPr>
          <p:cNvPr id="249" name="Google Shape;249;g1db5eca4b12_0_176"/>
          <p:cNvSpPr txBox="1"/>
          <p:nvPr>
            <p:ph idx="1" type="body"/>
          </p:nvPr>
        </p:nvSpPr>
        <p:spPr>
          <a:xfrm>
            <a:off x="742946" y="1915886"/>
            <a:ext cx="110109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Outro objetivo da programação OO é desenvolver objetos mais genéricos para que o software possa se tornar mais reutilizável entre os projetos, levando assim a uma redução massiva nos tempos de desenvolvimento.</a:t>
            </a:r>
            <a:endParaRPr/>
          </a:p>
          <a:p>
            <a:pPr indent="0" lvl="0" marL="2286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2286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reutilização de software encontrou resultados práticos mistos, com duas dificuldades principais: </a:t>
            </a:r>
            <a:endParaRPr/>
          </a:p>
          <a:p>
            <a:pPr indent="-342900" lvl="0" marL="5715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design de objetos verdadeiramente genéricos é mal compreendido e </a:t>
            </a:r>
            <a:endParaRPr/>
          </a:p>
          <a:p>
            <a:pPr indent="-342900" lvl="0" marL="5715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falta uma metodologia para comunicação ampla de oportunidades de reutilização.</a:t>
            </a:r>
            <a:endParaRPr/>
          </a:p>
          <a:p>
            <a:pPr indent="0" lvl="0" marL="2286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0" name="Google Shape;250;g1db5eca4b12_0_17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db5eca4b12_0_17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db5eca4b12_0_17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b5eca4b12_0_18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IMPORTÂNCIA DO JAVA</a:t>
            </a:r>
            <a:endParaRPr/>
          </a:p>
        </p:txBody>
      </p:sp>
      <p:sp>
        <p:nvSpPr>
          <p:cNvPr id="258" name="Google Shape;258;g1db5eca4b12_0_184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Atualmente, Java é uma das cinco linguagens de programação mais usadas do mundo.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Alguns desenvolvedores tendem a usar Java para o design de aplicativos GUI, enquanto outros usam Java para construir uma variedade de aplicativos da web.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Java também é amplamente utilizado na fabricação de jogos móveis e Android, a plataforma móvel mais instalada.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g1db5eca4b12_0_18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260" name="Google Shape;260;g1db5eca4b12_0_18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db5eca4b12_0_18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abbc69f9_0_19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Ementa</a:t>
            </a:r>
            <a:endParaRPr/>
          </a:p>
        </p:txBody>
      </p:sp>
      <p:sp>
        <p:nvSpPr>
          <p:cNvPr id="106" name="Google Shape;106;g329abbc69f9_0_19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rPr lang="pt-BR" sz="23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Esta disciplina tem como objetivo desenvolver capacidades relacionadas a análise e desenvolvimento de sistemas, assim como oferecer uma introdução aos ambientes e ferramentas da área.</a:t>
            </a:r>
            <a:endParaRPr sz="23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5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9730" lvl="0" marL="45720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380"/>
              <a:buFont typeface="Inter"/>
              <a:buChar char="•"/>
            </a:pPr>
            <a:r>
              <a:rPr lang="pt-BR" sz="23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Introdução à linguagem de programação JAVA;</a:t>
            </a:r>
            <a:endParaRPr sz="23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9730" lvl="0" marL="45720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380"/>
              <a:buFont typeface="Inter"/>
              <a:buChar char="•"/>
            </a:pPr>
            <a:r>
              <a:rPr lang="pt-BR" sz="23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estrutura e funcionalidades; </a:t>
            </a:r>
            <a:endParaRPr sz="23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9730" lvl="0" marL="45720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380"/>
              <a:buFont typeface="Inter"/>
              <a:buChar char="•"/>
            </a:pPr>
            <a:r>
              <a:rPr lang="pt-BR" sz="23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desafios e Projetos.</a:t>
            </a:r>
            <a:endParaRPr sz="23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1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g329abbc69f9_0_19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18/01/2023</a:t>
            </a:r>
            <a:endParaRPr/>
          </a:p>
        </p:txBody>
      </p:sp>
      <p:sp>
        <p:nvSpPr>
          <p:cNvPr id="108" name="Google Shape;108;g329abbc69f9_0_19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329abbc69f9_0_1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b5eca4b12_0_19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JAVA É E CONTINUARÁ SENDO IMPORTANTE</a:t>
            </a:r>
            <a:endParaRPr/>
          </a:p>
        </p:txBody>
      </p:sp>
      <p:sp>
        <p:nvSpPr>
          <p:cNvPr id="267" name="Google Shape;267;g1db5eca4b12_0_19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268" name="Google Shape;268;g1db5eca4b12_0_19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db5eca4b12_0_19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70" name="Google Shape;270;g1db5eca4b12_0_192"/>
          <p:cNvGrpSpPr/>
          <p:nvPr/>
        </p:nvGrpSpPr>
        <p:grpSpPr>
          <a:xfrm>
            <a:off x="742946" y="1825626"/>
            <a:ext cx="11010900" cy="4003556"/>
            <a:chOff x="0" y="0"/>
            <a:chExt cx="11010900" cy="4003556"/>
          </a:xfrm>
        </p:grpSpPr>
        <p:cxnSp>
          <p:nvCxnSpPr>
            <p:cNvPr id="271" name="Google Shape;271;g1db5eca4b12_0_192"/>
            <p:cNvCxnSpPr/>
            <p:nvPr/>
          </p:nvCxnSpPr>
          <p:spPr>
            <a:xfrm>
              <a:off x="0" y="0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2" name="Google Shape;272;g1db5eca4b12_0_192"/>
            <p:cNvSpPr/>
            <p:nvPr/>
          </p:nvSpPr>
          <p:spPr>
            <a:xfrm>
              <a:off x="0" y="0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db5eca4b12_0_192"/>
            <p:cNvSpPr txBox="1"/>
            <p:nvPr/>
          </p:nvSpPr>
          <p:spPr>
            <a:xfrm>
              <a:off x="0" y="0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Amadurece e continua evoluindo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" name="Google Shape;274;g1db5eca4b12_0_192"/>
            <p:cNvCxnSpPr/>
            <p:nvPr/>
          </p:nvCxnSpPr>
          <p:spPr>
            <a:xfrm>
              <a:off x="0" y="1000918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5" name="Google Shape;275;g1db5eca4b12_0_192"/>
            <p:cNvSpPr/>
            <p:nvPr/>
          </p:nvSpPr>
          <p:spPr>
            <a:xfrm>
              <a:off x="0" y="1000918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db5eca4b12_0_192"/>
            <p:cNvSpPr txBox="1"/>
            <p:nvPr/>
          </p:nvSpPr>
          <p:spPr>
            <a:xfrm>
              <a:off x="0" y="1000918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 é uma linguagem sofisticada e estável para programação.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" name="Google Shape;277;g1db5eca4b12_0_192"/>
            <p:cNvCxnSpPr/>
            <p:nvPr/>
          </p:nvCxnSpPr>
          <p:spPr>
            <a:xfrm>
              <a:off x="0" y="2001837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8" name="Google Shape;278;g1db5eca4b12_0_192"/>
            <p:cNvSpPr/>
            <p:nvPr/>
          </p:nvSpPr>
          <p:spPr>
            <a:xfrm>
              <a:off x="0" y="2001837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db5eca4b12_0_192"/>
            <p:cNvSpPr txBox="1"/>
            <p:nvPr/>
          </p:nvSpPr>
          <p:spPr>
            <a:xfrm>
              <a:off x="0" y="2001837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Oracle Corporation atualiza a linguagem de programação regularmente com a ajuda de uma comunidade dinâmica. 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0" name="Google Shape;280;g1db5eca4b12_0_192"/>
            <p:cNvCxnSpPr/>
            <p:nvPr/>
          </p:nvCxnSpPr>
          <p:spPr>
            <a:xfrm>
              <a:off x="0" y="3002756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1" name="Google Shape;281;g1db5eca4b12_0_192"/>
            <p:cNvSpPr/>
            <p:nvPr/>
          </p:nvSpPr>
          <p:spPr>
            <a:xfrm>
              <a:off x="0" y="3002756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1db5eca4b12_0_192"/>
            <p:cNvSpPr txBox="1"/>
            <p:nvPr/>
          </p:nvSpPr>
          <p:spPr>
            <a:xfrm>
              <a:off x="0" y="3002756"/>
              <a:ext cx="110109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i="0" lang="pt-BR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Cada nova versão do Java possui muitos novos recursos e melhorias de desempenho.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b5eca4b12_0_21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/>
              <a:t>JAVA É E CONTINUARÁ SENDO IMPORTANTE</a:t>
            </a:r>
            <a:br>
              <a:rPr b="1" lang="pt-BR"/>
            </a:b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Suporta Paradigmas de Programação Comuns </a:t>
            </a:r>
            <a:endParaRPr/>
          </a:p>
        </p:txBody>
      </p:sp>
      <p:sp>
        <p:nvSpPr>
          <p:cNvPr id="288" name="Google Shape;288;g1db5eca4b12_0_212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289" name="Google Shape;289;g1db5eca4b12_0_212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1db5eca4b12_0_21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91" name="Google Shape;291;g1db5eca4b12_0_212"/>
          <p:cNvGrpSpPr/>
          <p:nvPr/>
        </p:nvGrpSpPr>
        <p:grpSpPr>
          <a:xfrm>
            <a:off x="742946" y="1826092"/>
            <a:ext cx="11011034" cy="3819613"/>
            <a:chOff x="0" y="466"/>
            <a:chExt cx="11011034" cy="3819613"/>
          </a:xfrm>
        </p:grpSpPr>
        <p:sp>
          <p:nvSpPr>
            <p:cNvPr id="292" name="Google Shape;292;g1db5eca4b12_0_212"/>
            <p:cNvSpPr/>
            <p:nvPr/>
          </p:nvSpPr>
          <p:spPr>
            <a:xfrm>
              <a:off x="0" y="466"/>
              <a:ext cx="11010900" cy="1091400"/>
            </a:xfrm>
            <a:prstGeom prst="roundRect">
              <a:avLst>
                <a:gd fmla="val 10000" name="adj"/>
              </a:avLst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db5eca4b12_0_212"/>
            <p:cNvSpPr/>
            <p:nvPr/>
          </p:nvSpPr>
          <p:spPr>
            <a:xfrm>
              <a:off x="330113" y="246005"/>
              <a:ext cx="600300" cy="600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db5eca4b12_0_212"/>
            <p:cNvSpPr/>
            <p:nvPr/>
          </p:nvSpPr>
          <p:spPr>
            <a:xfrm>
              <a:off x="1260434" y="466"/>
              <a:ext cx="9750600" cy="10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db5eca4b12_0_212"/>
            <p:cNvSpPr txBox="1"/>
            <p:nvPr/>
          </p:nvSpPr>
          <p:spPr>
            <a:xfrm>
              <a:off x="1260434" y="466"/>
              <a:ext cx="9750600" cy="10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475" lIns="115475" spcFirstLastPara="1" rIns="115475" wrap="square" tIns="11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pt-BR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regras de sintaxe do Java são semelhantes à sintaxe C e C ++. 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1db5eca4b12_0_212"/>
            <p:cNvSpPr/>
            <p:nvPr/>
          </p:nvSpPr>
          <p:spPr>
            <a:xfrm>
              <a:off x="0" y="1364572"/>
              <a:ext cx="11010900" cy="1091400"/>
            </a:xfrm>
            <a:prstGeom prst="roundRect">
              <a:avLst>
                <a:gd fmla="val 10000" name="adj"/>
              </a:avLst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db5eca4b12_0_212"/>
            <p:cNvSpPr/>
            <p:nvPr/>
          </p:nvSpPr>
          <p:spPr>
            <a:xfrm>
              <a:off x="330113" y="1610112"/>
              <a:ext cx="600300" cy="600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db5eca4b12_0_212"/>
            <p:cNvSpPr/>
            <p:nvPr/>
          </p:nvSpPr>
          <p:spPr>
            <a:xfrm>
              <a:off x="1260434" y="1364572"/>
              <a:ext cx="9750600" cy="10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db5eca4b12_0_212"/>
            <p:cNvSpPr txBox="1"/>
            <p:nvPr/>
          </p:nvSpPr>
          <p:spPr>
            <a:xfrm>
              <a:off x="1260434" y="1364572"/>
              <a:ext cx="9750600" cy="10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475" lIns="115475" spcFirstLastPara="1" rIns="115475" wrap="square" tIns="11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pt-BR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É mais fácil aprender e usar Java em menos tempo. 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1db5eca4b12_0_212"/>
            <p:cNvSpPr/>
            <p:nvPr/>
          </p:nvSpPr>
          <p:spPr>
            <a:xfrm>
              <a:off x="0" y="2728679"/>
              <a:ext cx="11010900" cy="1091400"/>
            </a:xfrm>
            <a:prstGeom prst="roundRect">
              <a:avLst>
                <a:gd fmla="val 10000" name="adj"/>
              </a:avLst>
            </a:prstGeom>
            <a:solidFill>
              <a:srgbClr val="B3C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db5eca4b12_0_212"/>
            <p:cNvSpPr/>
            <p:nvPr/>
          </p:nvSpPr>
          <p:spPr>
            <a:xfrm>
              <a:off x="330113" y="2974218"/>
              <a:ext cx="600300" cy="600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db5eca4b12_0_212"/>
            <p:cNvSpPr/>
            <p:nvPr/>
          </p:nvSpPr>
          <p:spPr>
            <a:xfrm>
              <a:off x="1260434" y="2728679"/>
              <a:ext cx="9750600" cy="10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db5eca4b12_0_212"/>
            <p:cNvSpPr txBox="1"/>
            <p:nvPr/>
          </p:nvSpPr>
          <p:spPr>
            <a:xfrm>
              <a:off x="1260434" y="2728679"/>
              <a:ext cx="9750600" cy="10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475" lIns="115475" spcFirstLastPara="1" rIns="115475" wrap="square" tIns="11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pt-BR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 é uma linguagem de programação baseada em classe - orientada a objetos. 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f72e52b1_0_5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Avaliação</a:t>
            </a:r>
            <a:endParaRPr/>
          </a:p>
        </p:txBody>
      </p:sp>
      <p:sp>
        <p:nvSpPr>
          <p:cNvPr id="115" name="Google Shape;115;g1faf72e52b1_0_5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 avaliação é um processo contínuo, será tratada da seguinte forma: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7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rPr b="1"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Avaliação de Desempenho Individual (ADI) </a:t>
            </a:r>
            <a:endParaRPr b="1"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3380" lvl="0" marL="6300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280"/>
              <a:buFont typeface="Inter"/>
              <a:buChar char="•"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Avaliações de conhecimento (40%)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rPr b="1"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Avaliações somativas: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3380" lvl="0" marL="6300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280"/>
              <a:buFont typeface="Inter"/>
              <a:buChar char="•"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Atividades em classe  (30%)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3380" lvl="0" marL="6300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280"/>
              <a:buFont typeface="Inter"/>
              <a:buChar char="•"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Projeto integrador (30%)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g1faf72e52b1_0_56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18/01/2023</a:t>
            </a:r>
            <a:endParaRPr/>
          </a:p>
        </p:txBody>
      </p:sp>
      <p:sp>
        <p:nvSpPr>
          <p:cNvPr id="117" name="Google Shape;117;g1faf72e52b1_0_56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faf72e52b1_0_5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b="1" lang="pt-BR" sz="4100"/>
              <a:t>Conteúdo do curso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742946" y="19780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História do JAVA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Lógica de programação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Classes Scanner, Math e String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Estruturas de controle e repetição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Vetores e Matrizes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Interface Gráfica</a:t>
            </a:r>
            <a:endParaRPr sz="32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Projeto em JAVA </a:t>
            </a:r>
            <a:endParaRPr/>
          </a:p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b5eca4b12_0_13"/>
          <p:cNvSpPr txBox="1"/>
          <p:nvPr>
            <p:ph type="ctrTitle"/>
          </p:nvPr>
        </p:nvSpPr>
        <p:spPr>
          <a:xfrm>
            <a:off x="914400" y="1065211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Parte 1 – Java e lógica</a:t>
            </a:r>
            <a:endParaRPr/>
          </a:p>
        </p:txBody>
      </p:sp>
      <p:sp>
        <p:nvSpPr>
          <p:cNvPr id="133" name="Google Shape;133;g1db5eca4b12_0_13"/>
          <p:cNvSpPr txBox="1"/>
          <p:nvPr>
            <p:ph idx="1" type="subTitle"/>
          </p:nvPr>
        </p:nvSpPr>
        <p:spPr>
          <a:xfrm>
            <a:off x="1524000" y="3629020"/>
            <a:ext cx="9144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g1db5eca4b12_0_13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30/01/2022</a:t>
            </a:r>
            <a:endParaRPr/>
          </a:p>
        </p:txBody>
      </p:sp>
      <p:sp>
        <p:nvSpPr>
          <p:cNvPr id="135" name="Google Shape;135;g1db5eca4b12_0_13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db5eca4b12_0_1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b5eca4b12_0_21"/>
          <p:cNvSpPr txBox="1"/>
          <p:nvPr>
            <p:ph idx="12" type="sldNum"/>
          </p:nvPr>
        </p:nvSpPr>
        <p:spPr>
          <a:xfrm>
            <a:off x="11379200" y="8657165"/>
            <a:ext cx="4821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g1db5eca4b1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450" y="370425"/>
            <a:ext cx="11591099" cy="58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5eca4b12_0_26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3700"/>
              <a:buFont typeface="Arial"/>
              <a:buNone/>
            </a:pPr>
            <a:r>
              <a:rPr lang="pt-BR"/>
              <a:t>O que é programar?</a:t>
            </a:r>
            <a:endParaRPr/>
          </a:p>
        </p:txBody>
      </p:sp>
      <p:sp>
        <p:nvSpPr>
          <p:cNvPr id="148" name="Google Shape;148;g1db5eca4b12_0_26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400"/>
              <a:buNone/>
            </a:pPr>
            <a:r>
              <a:rPr lang="pt-BR" sz="2600"/>
              <a:t>Programar: A arte de resolver problemas</a:t>
            </a:r>
            <a:endParaRPr sz="3000"/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457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600"/>
              <a:buChar char="•"/>
            </a:pPr>
            <a:r>
              <a:rPr lang="pt-BR" sz="2600"/>
              <a:t>Criatividade</a:t>
            </a:r>
            <a:endParaRPr sz="3000"/>
          </a:p>
          <a:p>
            <a:pPr indent="-457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600"/>
              <a:buChar char="•"/>
            </a:pPr>
            <a:r>
              <a:rPr lang="pt-BR" sz="2600"/>
              <a:t>Concentração</a:t>
            </a:r>
            <a:endParaRPr sz="3000"/>
          </a:p>
          <a:p>
            <a:pPr indent="-457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600"/>
              <a:buChar char="•"/>
            </a:pPr>
            <a:r>
              <a:rPr lang="pt-BR" sz="2600"/>
              <a:t>Experimentação</a:t>
            </a:r>
            <a:endParaRPr sz="3000"/>
          </a:p>
          <a:p>
            <a:pPr indent="-457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600"/>
              <a:buChar char="•"/>
            </a:pPr>
            <a:r>
              <a:rPr lang="pt-BR" sz="2600"/>
              <a:t>Permite múltiplas soluções</a:t>
            </a:r>
            <a:endParaRPr sz="3000"/>
          </a:p>
          <a:p>
            <a:pPr indent="-457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256"/>
              </a:buClr>
              <a:buSzPts val="2600"/>
              <a:buChar char="•"/>
            </a:pPr>
            <a:r>
              <a:rPr lang="pt-BR" sz="2600"/>
              <a:t>Habilidade que se aperfeiçoa com tempo e prática</a:t>
            </a:r>
            <a:endParaRPr sz="3000"/>
          </a:p>
        </p:txBody>
      </p:sp>
      <p:sp>
        <p:nvSpPr>
          <p:cNvPr id="149" name="Google Shape;149;g1db5eca4b12_0_2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db5eca4b1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694808" y="-11"/>
            <a:ext cx="1419830" cy="13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5eca4b12_0_3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ts val="3700"/>
              <a:buFont typeface="Arial"/>
              <a:buNone/>
            </a:pPr>
            <a:r>
              <a:rPr lang="pt-BR"/>
              <a:t>Mas você precisa aprender isso???</a:t>
            </a:r>
            <a:endParaRPr/>
          </a:p>
        </p:txBody>
      </p:sp>
      <p:sp>
        <p:nvSpPr>
          <p:cNvPr id="156" name="Google Shape;156;g1db5eca4b12_0_33"/>
          <p:cNvSpPr txBox="1"/>
          <p:nvPr>
            <p:ph idx="1" type="body"/>
          </p:nvPr>
        </p:nvSpPr>
        <p:spPr>
          <a:xfrm>
            <a:off x="378850" y="1749425"/>
            <a:ext cx="11375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256"/>
              </a:buClr>
              <a:buSzPts val="2700"/>
              <a:buNone/>
            </a:pPr>
            <a:r>
              <a:rPr lang="pt-BR" sz="2700"/>
              <a:t>O que usa programação?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15256"/>
              </a:buClr>
              <a:buSzPts val="2700"/>
              <a:buChar char="•"/>
            </a:pPr>
            <a:r>
              <a:rPr lang="pt-BR" sz="2700"/>
              <a:t>Sistemas de gestão, otimização, organização de processos;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15256"/>
              </a:buClr>
              <a:buSzPts val="2700"/>
              <a:buChar char="•"/>
            </a:pPr>
            <a:r>
              <a:rPr lang="pt-BR" sz="2700"/>
              <a:t>Automação de equipamentos, máquinas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15256"/>
              </a:buClr>
              <a:buSzPts val="2700"/>
              <a:buChar char="•"/>
            </a:pPr>
            <a:r>
              <a:rPr lang="pt-BR" sz="2700"/>
              <a:t>Smart Cities, houses, factories (IOT, Big Data, IA)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15256"/>
              </a:buClr>
              <a:buSzPts val="2700"/>
              <a:buChar char="•"/>
            </a:pPr>
            <a:r>
              <a:rPr lang="pt-BR" sz="2700"/>
              <a:t>Tudo na Computação e ciência de dados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46"/>
              <a:buNone/>
            </a:pPr>
            <a:r>
              <a:rPr lang="pt-BR" sz="2700"/>
              <a:t>“A parte mais importante do estudo da ciência da computação é a sua habilidade de encorajar e apoiar criatividade e fomentar a solução de problemas. ...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15256"/>
              </a:buClr>
              <a:buSzPts val="2700"/>
              <a:buNone/>
            </a:pPr>
            <a:r>
              <a:rPr lang="pt-BR" sz="2700"/>
              <a:t>Criatividade, colaboração, persistência e abstração são todas as habilidades de pensamento que a programação de computadores constrói.”</a:t>
            </a:r>
            <a:endParaRPr sz="2700"/>
          </a:p>
        </p:txBody>
      </p:sp>
      <p:sp>
        <p:nvSpPr>
          <p:cNvPr id="157" name="Google Shape;157;g1db5eca4b12_0_3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db5eca4b12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027908" y="-11"/>
            <a:ext cx="1419830" cy="13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b5eca4b12_0_4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g1db5eca4b12_0_40"/>
          <p:cNvSpPr txBox="1"/>
          <p:nvPr/>
        </p:nvSpPr>
        <p:spPr>
          <a:xfrm>
            <a:off x="581247" y="2835349"/>
            <a:ext cx="24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db5eca4b12_0_40"/>
          <p:cNvSpPr/>
          <p:nvPr/>
        </p:nvSpPr>
        <p:spPr>
          <a:xfrm>
            <a:off x="108560" y="1419577"/>
            <a:ext cx="1126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g1db5eca4b12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375" y="117575"/>
            <a:ext cx="6290186" cy="6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