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PrEBuawEyoDFF7+eJsoOE1E5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adf94bdc8_0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2adf94bdc8_0_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adf94bdc8_0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2adf94bdc8_0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adf94bdc8_0_3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32adf94bdc8_0_3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adf94bdc8_0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32adf94bdc8_0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adf94bdc8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2adf94bdc8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adf94bdc8_0_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2adf94bdc8_0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adf94bdc8_0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32adf94bdc8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adf94bdc8_0_4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32adf94bdc8_0_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adf94bdc8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32adf94bdc8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adf94bdc8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32adf94bdc8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adf94bdc8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2adf94bdc8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adf94bdc8_0_4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32adf94bdc8_0_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adf94bdc8_0_4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32adf94bdc8_0_4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adf94bdc8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32adf94bdc8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adf94bdc8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32adf94bdc8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adf94bdc8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32adf94bdc8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adf94bdc8_0_4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g32adf94bdc8_0_4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adf94bdc8_0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32adf94bdc8_0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adf94bdc8_0_4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32adf94bdc8_0_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adf94bdc8_0_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32adf94bdc8_0_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adf94bdc8_0_4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32adf94bdc8_0_4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adf94bdc8_0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2adf94bdc8_0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2adf94bdc8_0_4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32adf94bdc8_0_4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2adf94bdc8_0_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32adf94bdc8_0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adf94bdc8_0_5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32adf94bdc8_0_5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adf94bdc8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32adf94bdc8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adf94bdc8_0_5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32adf94bdc8_0_5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2adf94bdc8_0_5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32adf94bdc8_0_5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adf94bdc8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2adf94bdc8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adf94bdc8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32adf94bdc8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adf94bdc8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32adf94bdc8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adf94bdc8_0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32adf94bdc8_0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adf94bdc8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2adf94bdc8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adf94bdc8_0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2adf94bdc8_0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6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4"/>
          <p:cNvSpPr txBox="1"/>
          <p:nvPr>
            <p:ph idx="1" type="body"/>
          </p:nvPr>
        </p:nvSpPr>
        <p:spPr>
          <a:xfrm rot="5400000">
            <a:off x="4246559" y="-1677987"/>
            <a:ext cx="4003675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SóTítulo">
  <p:cSld name="conteúdoSóTítulo">
    <p:bg>
      <p:bgPr>
        <a:solidFill>
          <a:srgbClr val="E8E8E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b5eca4b12_0_135"/>
          <p:cNvSpPr txBox="1"/>
          <p:nvPr>
            <p:ph type="title"/>
          </p:nvPr>
        </p:nvSpPr>
        <p:spPr>
          <a:xfrm>
            <a:off x="108560" y="108557"/>
            <a:ext cx="120837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3" name="Google Shape;93;g1db5eca4b12_0_135"/>
          <p:cNvCxnSpPr/>
          <p:nvPr/>
        </p:nvCxnSpPr>
        <p:spPr>
          <a:xfrm>
            <a:off x="66805" y="1002100"/>
            <a:ext cx="1208370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4" name="Google Shape;94;g1db5eca4b12_0_135"/>
          <p:cNvSpPr txBox="1"/>
          <p:nvPr>
            <p:ph idx="12" type="sldNum"/>
          </p:nvPr>
        </p:nvSpPr>
        <p:spPr>
          <a:xfrm>
            <a:off x="8534400" y="6492873"/>
            <a:ext cx="3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adf94bdc8_0_570"/>
          <p:cNvSpPr txBox="1"/>
          <p:nvPr>
            <p:ph type="ctrTitle"/>
          </p:nvPr>
        </p:nvSpPr>
        <p:spPr>
          <a:xfrm>
            <a:off x="914400" y="1065211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2adf94bdc8_0_570"/>
          <p:cNvSpPr txBox="1"/>
          <p:nvPr>
            <p:ph idx="1" type="subTitle"/>
          </p:nvPr>
        </p:nvSpPr>
        <p:spPr>
          <a:xfrm>
            <a:off x="1524000" y="3629020"/>
            <a:ext cx="9144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g32adf94bdc8_0_570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2adf94bdc8_0_570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2adf94bdc8_0_57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adf94bdc8_0_57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32adf94bdc8_0_576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32adf94bdc8_0_57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2adf94bdc8_0_57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2adf94bdc8_0_57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adf94bdc8_0_582"/>
          <p:cNvSpPr txBox="1"/>
          <p:nvPr>
            <p:ph type="title"/>
          </p:nvPr>
        </p:nvSpPr>
        <p:spPr>
          <a:xfrm>
            <a:off x="108560" y="108558"/>
            <a:ext cx="120834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32adf94bdc8_0_582"/>
          <p:cNvSpPr txBox="1"/>
          <p:nvPr>
            <p:ph idx="1" type="body"/>
          </p:nvPr>
        </p:nvSpPr>
        <p:spPr>
          <a:xfrm>
            <a:off x="108560" y="1085590"/>
            <a:ext cx="12083400" cy="5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8" name="Google Shape;118;g32adf94bdc8_0_582"/>
          <p:cNvCxnSpPr/>
          <p:nvPr/>
        </p:nvCxnSpPr>
        <p:spPr>
          <a:xfrm>
            <a:off x="66805" y="1002100"/>
            <a:ext cx="1208340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g32adf94bdc8_0_582"/>
          <p:cNvSpPr txBox="1"/>
          <p:nvPr>
            <p:ph idx="12" type="sldNum"/>
          </p:nvPr>
        </p:nvSpPr>
        <p:spPr>
          <a:xfrm>
            <a:off x="8534400" y="6492874"/>
            <a:ext cx="3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adf94bdc8_0_587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2adf94bdc8_0_58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32adf94bdc8_0_58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g32adf94bdc8_0_58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32adf94bdc8_0_587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2adf94bdc8_0_58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adf94bdc8_0_59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32adf94bdc8_0_594"/>
          <p:cNvSpPr txBox="1"/>
          <p:nvPr>
            <p:ph idx="1" type="body"/>
          </p:nvPr>
        </p:nvSpPr>
        <p:spPr>
          <a:xfrm>
            <a:off x="5183188" y="987427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g32adf94bdc8_0_59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g32adf94bdc8_0_59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32adf94bdc8_0_59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32adf94bdc8_0_59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adf94bdc8_0_601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32adf94bdc8_0_601"/>
          <p:cNvSpPr txBox="1"/>
          <p:nvPr>
            <p:ph idx="1" type="body"/>
          </p:nvPr>
        </p:nvSpPr>
        <p:spPr>
          <a:xfrm>
            <a:off x="831851" y="4718057"/>
            <a:ext cx="105156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g32adf94bdc8_0_60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2adf94bdc8_0_60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32adf94bdc8_0_60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adf94bdc8_0_607"/>
          <p:cNvSpPr txBox="1"/>
          <p:nvPr>
            <p:ph type="title"/>
          </p:nvPr>
        </p:nvSpPr>
        <p:spPr>
          <a:xfrm>
            <a:off x="839788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2adf94bdc8_0_607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g32adf94bdc8_0_607"/>
          <p:cNvSpPr txBox="1"/>
          <p:nvPr>
            <p:ph idx="2" type="body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32adf94bdc8_0_607"/>
          <p:cNvSpPr txBox="1"/>
          <p:nvPr>
            <p:ph idx="3" type="body"/>
          </p:nvPr>
        </p:nvSpPr>
        <p:spPr>
          <a:xfrm>
            <a:off x="6172201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g32adf94bdc8_0_607"/>
          <p:cNvSpPr txBox="1"/>
          <p:nvPr>
            <p:ph idx="4" type="body"/>
          </p:nvPr>
        </p:nvSpPr>
        <p:spPr>
          <a:xfrm>
            <a:off x="6172201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2adf94bdc8_0_60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2adf94bdc8_0_607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2adf94bdc8_0_60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adf94bdc8_0_61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2adf94bdc8_0_61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32adf94bdc8_0_61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2adf94bdc8_0_61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adf94bdc8_0_62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32adf94bdc8_0_62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32adf94bdc8_0_62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adf94bdc8_0_62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32adf94bdc8_0_625"/>
          <p:cNvSpPr/>
          <p:nvPr>
            <p:ph idx="2" type="pic"/>
          </p:nvPr>
        </p:nvSpPr>
        <p:spPr>
          <a:xfrm>
            <a:off x="5183188" y="987427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g32adf94bdc8_0_62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g32adf94bdc8_0_625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32adf94bdc8_0_625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32adf94bdc8_0_625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adf94bdc8_0_63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32adf94bdc8_0_632"/>
          <p:cNvSpPr txBox="1"/>
          <p:nvPr>
            <p:ph idx="1" type="body"/>
          </p:nvPr>
        </p:nvSpPr>
        <p:spPr>
          <a:xfrm rot="5400000">
            <a:off x="4246497" y="-1677924"/>
            <a:ext cx="4003800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32adf94bdc8_0_63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32adf94bdc8_0_63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32adf94bdc8_0_63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adf94bdc8_0_638"/>
          <p:cNvSpPr txBox="1"/>
          <p:nvPr>
            <p:ph type="title"/>
          </p:nvPr>
        </p:nvSpPr>
        <p:spPr>
          <a:xfrm rot="5400000">
            <a:off x="7133401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32adf94bdc8_0_638"/>
          <p:cNvSpPr txBox="1"/>
          <p:nvPr>
            <p:ph idx="1" type="body"/>
          </p:nvPr>
        </p:nvSpPr>
        <p:spPr>
          <a:xfrm rot="5400000">
            <a:off x="1799401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g32adf94bdc8_0_638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32adf94bdc8_0_638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32adf94bdc8_0_63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SóTítulo">
  <p:cSld name="conteúdoSóTítulo">
    <p:bg>
      <p:bgPr>
        <a:solidFill>
          <a:srgbClr val="E8E8EA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adf94bdc8_0_644"/>
          <p:cNvSpPr txBox="1"/>
          <p:nvPr>
            <p:ph type="title"/>
          </p:nvPr>
        </p:nvSpPr>
        <p:spPr>
          <a:xfrm>
            <a:off x="108560" y="108557"/>
            <a:ext cx="120837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9" name="Google Shape;179;g32adf94bdc8_0_644"/>
          <p:cNvCxnSpPr/>
          <p:nvPr/>
        </p:nvCxnSpPr>
        <p:spPr>
          <a:xfrm>
            <a:off x="66805" y="1002100"/>
            <a:ext cx="1208370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0" name="Google Shape;180;g32adf94bdc8_0_644"/>
          <p:cNvSpPr txBox="1"/>
          <p:nvPr>
            <p:ph idx="12" type="sldNum"/>
          </p:nvPr>
        </p:nvSpPr>
        <p:spPr>
          <a:xfrm>
            <a:off x="8534400" y="6492873"/>
            <a:ext cx="3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8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" type="body"/>
          </p:nvPr>
        </p:nvSpPr>
        <p:spPr>
          <a:xfrm>
            <a:off x="108560" y="1085590"/>
            <a:ext cx="12083440" cy="540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8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8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5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" type="body"/>
          </p:nvPr>
        </p:nvSpPr>
        <p:spPr>
          <a:xfrm>
            <a:off x="831851" y="4718057"/>
            <a:ext cx="10515600" cy="66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6" name="Google Shape;16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96" name="Google Shape;96;g32adf94bdc8_0_5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0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2adf94bdc8_0_56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g32adf94bdc8_0_56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g32adf94bdc8_0_56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g32adf94bdc8_0_56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g32adf94bdc8_0_56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02" name="Google Shape;102;g32adf94bdc8_0_5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400"/>
              <a:t>Linguagem de programação</a:t>
            </a:r>
            <a:endParaRPr/>
          </a:p>
        </p:txBody>
      </p:sp>
      <p:sp>
        <p:nvSpPr>
          <p:cNvPr id="186" name="Google Shape;186;p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Profª Crishna Irion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adf94bdc8_0_37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Identificadores de Variáveis </a:t>
            </a:r>
            <a:endParaRPr/>
          </a:p>
        </p:txBody>
      </p:sp>
      <p:sp>
        <p:nvSpPr>
          <p:cNvPr id="252" name="Google Shape;252;g32adf94bdc8_0_376"/>
          <p:cNvSpPr txBox="1"/>
          <p:nvPr>
            <p:ph idx="1" type="body"/>
          </p:nvPr>
        </p:nvSpPr>
        <p:spPr>
          <a:xfrm>
            <a:off x="624114" y="1690689"/>
            <a:ext cx="11277600" cy="4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400"/>
              <a:t>São os nomes das variáveis. Precisam respeitar regras e convenções: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/>
              <a:t>Pode conter letras, números e underline (_), 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/>
              <a:t>não pode iniciar com número;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2400"/>
              <a:t>Técnica de organização de nomes (Camel Case)</a:t>
            </a:r>
            <a:endParaRPr/>
          </a:p>
          <a:p>
            <a:pPr indent="-228600" lvl="0" marL="711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Classes começam com maúiscula, </a:t>
            </a:r>
            <a:endParaRPr/>
          </a:p>
          <a:p>
            <a:pPr indent="-228600" lvl="0" marL="711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métodos, atributos e  variáveis com minúsculas, seguidas da próxima palavra iniciada com maiuscula;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400"/>
              <a:t>4.   Java é Case sensitive: o identificador numeroUm não igual a numeroum.</a:t>
            </a:r>
            <a:endParaRPr sz="7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700"/>
              <a:t>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400"/>
              <a:t>Exemplos de declaração de variáveis:</a:t>
            </a:r>
            <a:endParaRPr/>
          </a:p>
          <a:p>
            <a:pPr indent="0" lvl="0" marL="3651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 numeroCasa; </a:t>
            </a:r>
            <a:endParaRPr/>
          </a:p>
          <a:p>
            <a:pPr indent="0" lvl="0" marL="3651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float _salario;   </a:t>
            </a:r>
            <a:endParaRPr/>
          </a:p>
          <a:p>
            <a:pPr indent="0" lvl="0" marL="3651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String 1variavel; </a:t>
            </a:r>
            <a:r>
              <a:rPr b="1"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//Erro, pois inicia com caractere numérico.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descr="Sistema WMS na Nuvem | Improtec Sistemas" id="253" name="Google Shape;253;g32adf94bdc8_0_37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adf94bdc8_0_38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VARIÁVEIS E TIPOS DE DADOS</a:t>
            </a:r>
            <a:endParaRPr/>
          </a:p>
        </p:txBody>
      </p:sp>
      <p:sp>
        <p:nvSpPr>
          <p:cNvPr id="259" name="Google Shape;259;g32adf94bdc8_0_38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Dados Numéricos: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os dados numéricos representáveis em um computador são divididos em apenas duas classes: os INTEIROS e os REAIS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60" name="Google Shape;260;g32adf94bdc8_0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024" y="3352475"/>
            <a:ext cx="7545101" cy="28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adf94bdc8_0_388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VARIÁVEIS E TIPOS DE DADOS</a:t>
            </a:r>
            <a:endParaRPr/>
          </a:p>
        </p:txBody>
      </p:sp>
      <p:sp>
        <p:nvSpPr>
          <p:cNvPr id="266" name="Google Shape;266;g32adf94bdc8_0_388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Dados Numéricos Inteiros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Os números inteiros são aqueles que não possuem componentes decimais ou fracionários, podendo ser positivos ou negativos.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Em JAVA é representado pelo tipo </a:t>
            </a:r>
            <a:r>
              <a:rPr lang="pt-BR" sz="2400">
                <a:solidFill>
                  <a:srgbClr val="FF0000"/>
                </a:solidFill>
              </a:rPr>
              <a:t>int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Ocupa 4 bytes, portanto, vai de −2.147.483.648 2.147.483.647 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Ex.: 24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0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-3344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adf94bdc8_0_39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VARIÁVEIS E TIPOS DE DADOS</a:t>
            </a:r>
            <a:endParaRPr/>
          </a:p>
        </p:txBody>
      </p:sp>
      <p:sp>
        <p:nvSpPr>
          <p:cNvPr id="272" name="Google Shape;272;g32adf94bdc8_0_393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Dados Numéricos Reais 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Os dados de tipo REAL são aqueles que podem possuir componentes decimais ou fracionários, e podem também ser positivos ou negativos. 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Em Java, são os tipos </a:t>
            </a:r>
            <a:r>
              <a:rPr lang="pt-BR" sz="2400">
                <a:solidFill>
                  <a:srgbClr val="FF0000"/>
                </a:solidFill>
              </a:rPr>
              <a:t>float </a:t>
            </a:r>
            <a:r>
              <a:rPr lang="pt-BR" sz="2400"/>
              <a:t>e</a:t>
            </a:r>
            <a:r>
              <a:rPr lang="pt-BR" sz="2400">
                <a:solidFill>
                  <a:srgbClr val="FF0000"/>
                </a:solidFill>
              </a:rPr>
              <a:t> double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Ocupam 4 e 8 bytes 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Ex:.  0.45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-5.75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		300.9999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adf94bdc8_0_398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VARIÁVEIS E TIPOS DE DADOS</a:t>
            </a:r>
            <a:endParaRPr/>
          </a:p>
        </p:txBody>
      </p:sp>
      <p:sp>
        <p:nvSpPr>
          <p:cNvPr id="278" name="Google Shape;278;g32adf94bdc8_0_398"/>
          <p:cNvSpPr txBox="1"/>
          <p:nvPr>
            <p:ph idx="1" type="body"/>
          </p:nvPr>
        </p:nvSpPr>
        <p:spPr>
          <a:xfrm>
            <a:off x="742950" y="1825625"/>
            <a:ext cx="110109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Dados Literais 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O tipo de dado LITERAL é constituído por uma sequência de caracteres contendo letras, dígitos e/ou símbolos especiais.</a:t>
            </a:r>
            <a:endParaRPr sz="29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Também conhecido como </a:t>
            </a:r>
            <a:r>
              <a:rPr lang="pt-BR" sz="2500">
                <a:solidFill>
                  <a:srgbClr val="FF0000"/>
                </a:solidFill>
              </a:rPr>
              <a:t>char ou String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	O tipo char , ocupa 1 byte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Ex.:'A'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	'@'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	'3' 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	'+'</a:t>
            </a:r>
            <a:endParaRPr sz="2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adf94bdc8_0_40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VARIÁVEIS E TIPOS DE DADOS</a:t>
            </a:r>
            <a:endParaRPr/>
          </a:p>
        </p:txBody>
      </p:sp>
      <p:sp>
        <p:nvSpPr>
          <p:cNvPr id="284" name="Google Shape;284;g32adf94bdc8_0_403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Sequência de literais</a:t>
            </a:r>
            <a:endParaRPr sz="29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•"/>
            </a:pPr>
            <a:r>
              <a:rPr lang="pt-BR" sz="2500">
                <a:solidFill>
                  <a:srgbClr val="FF0000"/>
                </a:solidFill>
              </a:rPr>
              <a:t>String</a:t>
            </a:r>
            <a:r>
              <a:rPr lang="pt-BR" sz="2500"/>
              <a:t> nada mais é do que uma sequência de char s, que podemos usar para guardar textos.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Ex.:      "Olá, mundo!" 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	      "Press Start" 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		      "A"</a:t>
            </a:r>
            <a:endParaRPr sz="2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adf94bdc8_0_408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VARIÁVEIS E TIPOS DE DADOS</a:t>
            </a:r>
            <a:endParaRPr/>
          </a:p>
        </p:txBody>
      </p:sp>
      <p:sp>
        <p:nvSpPr>
          <p:cNvPr id="290" name="Google Shape;290;g32adf94bdc8_0_408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/>
              <a:t>Dados Lógicos (booleanos) </a:t>
            </a:r>
            <a:endParaRPr sz="29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O tipo de dados LÓGICO é usado para representar dois únicos valores lógicos possíveis: VERDADEIRO e FALSO. </a:t>
            </a:r>
            <a:endParaRPr sz="29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Em Java, é o tipo </a:t>
            </a:r>
            <a:r>
              <a:rPr lang="pt-BR" sz="2500">
                <a:solidFill>
                  <a:srgbClr val="FF0000"/>
                </a:solidFill>
              </a:rPr>
              <a:t>boolean</a:t>
            </a:r>
            <a:endParaRPr sz="2500">
              <a:solidFill>
                <a:srgbClr val="FF0000"/>
              </a:solidFill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>
              <a:solidFill>
                <a:srgbClr val="FF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Recebe apenas dois valores possíveis: true ou false</a:t>
            </a:r>
            <a:endParaRPr sz="29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adf94bdc8_0_41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Constantes</a:t>
            </a:r>
            <a:endParaRPr/>
          </a:p>
        </p:txBody>
      </p:sp>
      <p:sp>
        <p:nvSpPr>
          <p:cNvPr id="296" name="Google Shape;296;g32adf94bdc8_0_413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3"/>
              <a:buNone/>
            </a:pPr>
            <a:r>
              <a:rPr lang="pt-BR" sz="2502"/>
              <a:t>As constantes são declaradas quando é necessário trabalhar com dados que não podem ser alterados durante a execução do programa. </a:t>
            </a:r>
            <a:endParaRPr sz="227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3"/>
              <a:buNone/>
            </a:pPr>
            <a:r>
              <a:rPr lang="pt-BR" sz="2502"/>
              <a:t>Elas são representadas com letras maiúsculas.</a:t>
            </a:r>
            <a:endParaRPr sz="227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3"/>
              <a:buNone/>
            </a:pPr>
            <a:r>
              <a:rPr lang="pt-BR" sz="2502"/>
              <a:t>A palavra-chave é const, mas pode-se usar final . </a:t>
            </a:r>
            <a:endParaRPr sz="227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15"/>
              <a:buNone/>
            </a:pPr>
            <a:r>
              <a:rPr lang="pt-BR" sz="2115">
                <a:solidFill>
                  <a:srgbClr val="FF0000"/>
                </a:solidFill>
              </a:rPr>
              <a:t>Obs: A diferença é que com final a variável será inicializada uma só vez, porém o valor pode ser definido após a sua declaração. </a:t>
            </a:r>
            <a:endParaRPr sz="2270"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83"/>
              <a:buNone/>
            </a:pPr>
            <a:r>
              <a:t/>
            </a:r>
            <a:endParaRPr sz="1882"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pt-BR" sz="2270"/>
              <a:t>Por exemplo:</a:t>
            </a:r>
            <a:endParaRPr sz="2270"/>
          </a:p>
          <a:p>
            <a:pPr indent="0" lvl="0" marL="534987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pt-BR" sz="2270">
                <a:latin typeface="Courier New"/>
                <a:ea typeface="Courier New"/>
                <a:cs typeface="Courier New"/>
                <a:sym typeface="Courier New"/>
              </a:rPr>
              <a:t>final float PI = 3.1416f; </a:t>
            </a:r>
            <a:endParaRPr sz="2270"/>
          </a:p>
          <a:p>
            <a:pPr indent="0" lvl="0" marL="534987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pt-BR" sz="2270">
                <a:latin typeface="Courier New"/>
                <a:ea typeface="Courier New"/>
                <a:cs typeface="Courier New"/>
                <a:sym typeface="Courier New"/>
              </a:rPr>
              <a:t>final String NOME_PAGINA = “home”;</a:t>
            </a:r>
            <a:endParaRPr sz="2270"/>
          </a:p>
        </p:txBody>
      </p:sp>
      <p:sp>
        <p:nvSpPr>
          <p:cNvPr descr="Sistema WMS na Nuvem | Improtec Sistemas" id="297" name="Google Shape;297;g32adf94bdc8_0_4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adf94bdc8_0_419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Atribuição dos dados em Java</a:t>
            </a:r>
            <a:endParaRPr/>
          </a:p>
        </p:txBody>
      </p:sp>
      <p:sp>
        <p:nvSpPr>
          <p:cNvPr id="303" name="Google Shape;303;g32adf94bdc8_0_419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1200"/>
              <a:t>Para que uma variável “receba” um valor, o operador de atribuição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1200"/>
              <a:t> </a:t>
            </a:r>
            <a:r>
              <a:rPr lang="pt-BR" sz="11200">
                <a:solidFill>
                  <a:srgbClr val="FF0000"/>
                </a:solidFill>
              </a:rPr>
              <a:t>= (igual)</a:t>
            </a:r>
            <a:r>
              <a:rPr lang="pt-BR" sz="11200"/>
              <a:t> representa que uma variável receberá o valor definido.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200"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6000"/>
              <a:buNone/>
            </a:pPr>
            <a:r>
              <a:rPr lang="pt-BR" sz="10000"/>
              <a:t>Por exemplo:</a:t>
            </a:r>
            <a:endParaRPr sz="3200"/>
          </a:p>
          <a:p>
            <a:pPr indent="0" lvl="0" marL="534987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9600">
                <a:latin typeface="Courier New"/>
                <a:ea typeface="Courier New"/>
                <a:cs typeface="Courier New"/>
                <a:sym typeface="Courier New"/>
              </a:rPr>
              <a:t>int x = 2; </a:t>
            </a:r>
            <a:endParaRPr/>
          </a:p>
          <a:p>
            <a:pPr indent="0" lvl="0" marL="534987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9600">
                <a:latin typeface="Courier New"/>
                <a:ea typeface="Courier New"/>
                <a:cs typeface="Courier New"/>
                <a:sym typeface="Courier New"/>
              </a:rPr>
              <a:t>final float pi = 3.1415f; </a:t>
            </a:r>
            <a:endParaRPr/>
          </a:p>
          <a:p>
            <a:pPr indent="0" lvl="0" marL="534987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9600">
                <a:latin typeface="Courier New"/>
                <a:ea typeface="Courier New"/>
                <a:cs typeface="Courier New"/>
                <a:sym typeface="Courier New"/>
              </a:rPr>
              <a:t>String texto = “Aula de Programaçao”; </a:t>
            </a:r>
            <a:endParaRPr/>
          </a:p>
          <a:p>
            <a:pPr indent="0" lvl="0" marL="534987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9600">
                <a:latin typeface="Courier New"/>
                <a:ea typeface="Courier New"/>
                <a:cs typeface="Courier New"/>
                <a:sym typeface="Courier New"/>
              </a:rPr>
              <a:t>int lado = 3;</a:t>
            </a:r>
            <a:r>
              <a:rPr lang="pt-BR" sz="9600"/>
              <a:t>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descr="Sistema WMS na Nuvem | Improtec Sistemas" id="304" name="Google Shape;304;g32adf94bdc8_0_41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adf94bdc8_0_425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Variáveis de classe</a:t>
            </a:r>
            <a:endParaRPr/>
          </a:p>
        </p:txBody>
      </p:sp>
      <p:sp>
        <p:nvSpPr>
          <p:cNvPr id="310" name="Google Shape;310;g32adf94bdc8_0_425"/>
          <p:cNvSpPr txBox="1"/>
          <p:nvPr>
            <p:ph idx="1" type="body"/>
          </p:nvPr>
        </p:nvSpPr>
        <p:spPr>
          <a:xfrm>
            <a:off x="412500" y="1690700"/>
            <a:ext cx="1136700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declaração dentro de uma classe segue o formato:</a:t>
            </a:r>
            <a:endParaRPr/>
          </a:p>
          <a:p>
            <a:pPr indent="0" lvl="0" marL="5349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583">
                <a:latin typeface="Courier New"/>
                <a:ea typeface="Courier New"/>
                <a:cs typeface="Courier New"/>
                <a:sym typeface="Courier New"/>
              </a:rPr>
              <a:t>public class  Aluno {</a:t>
            </a:r>
            <a:endParaRPr b="1" sz="2583"/>
          </a:p>
          <a:p>
            <a:pPr indent="0" lvl="0" marL="5349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583">
                <a:latin typeface="Courier New"/>
                <a:ea typeface="Courier New"/>
                <a:cs typeface="Courier New"/>
                <a:sym typeface="Courier New"/>
              </a:rPr>
              <a:t> 	 private int matriculaAluno;</a:t>
            </a:r>
            <a:endParaRPr b="1" sz="2583"/>
          </a:p>
          <a:p>
            <a:pPr indent="0" lvl="0" marL="5349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583">
                <a:latin typeface="Courier New"/>
                <a:ea typeface="Courier New"/>
                <a:cs typeface="Courier New"/>
                <a:sym typeface="Courier New"/>
              </a:rPr>
              <a:t>	 private String raAluno;</a:t>
            </a:r>
            <a:endParaRPr b="1" sz="2583"/>
          </a:p>
          <a:p>
            <a:pPr indent="0" lvl="0" marL="5349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583">
                <a:latin typeface="Courier New"/>
                <a:ea typeface="Courier New"/>
                <a:cs typeface="Courier New"/>
                <a:sym typeface="Courier New"/>
              </a:rPr>
              <a:t>	 private String nomeAluno; </a:t>
            </a:r>
            <a:endParaRPr b="1" sz="2583"/>
          </a:p>
          <a:p>
            <a:pPr indent="0" lvl="0" marL="5349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583">
                <a:latin typeface="Courier New"/>
                <a:ea typeface="Courier New"/>
                <a:cs typeface="Courier New"/>
                <a:sym typeface="Courier New"/>
              </a:rPr>
              <a:t>	//continua código</a:t>
            </a:r>
            <a:endParaRPr b="1" sz="2583"/>
          </a:p>
          <a:p>
            <a:pPr indent="0" lvl="0" marL="5349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583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58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49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58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Os modificadores definem se o acesso à variável é público, privado ou protegido.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Private é o modificador de acesso, assim como public e protected. </a:t>
            </a:r>
            <a:endParaRPr/>
          </a:p>
        </p:txBody>
      </p:sp>
      <p:sp>
        <p:nvSpPr>
          <p:cNvPr descr="Sistema WMS na Nuvem | Improtec Sistemas" id="311" name="Google Shape;311;g32adf94bdc8_0_42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adf94bdc8_0_324"/>
          <p:cNvSpPr txBox="1"/>
          <p:nvPr>
            <p:ph type="ctrTitle"/>
          </p:nvPr>
        </p:nvSpPr>
        <p:spPr>
          <a:xfrm>
            <a:off x="914400" y="1065211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2 – Introdução à programação</a:t>
            </a:r>
            <a:endParaRPr/>
          </a:p>
        </p:txBody>
      </p:sp>
      <p:sp>
        <p:nvSpPr>
          <p:cNvPr id="192" name="Google Shape;192;g32adf94bdc8_0_324"/>
          <p:cNvSpPr txBox="1"/>
          <p:nvPr>
            <p:ph idx="1" type="subTitle"/>
          </p:nvPr>
        </p:nvSpPr>
        <p:spPr>
          <a:xfrm>
            <a:off x="1524000" y="3629020"/>
            <a:ext cx="9144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g32adf94bdc8_0_32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194" name="Google Shape;194;g32adf94bdc8_0_32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32adf94bdc8_0_32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adf94bdc8_0_431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317" name="Google Shape;317;g32adf94bdc8_0_431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Qual o tipo dos dados abaixo?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'm'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21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"O resultado é: "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3.1415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true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"459"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'h'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5 , "5" e '5'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adf94bdc8_0_43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Operadores Aritméticos em JAVA</a:t>
            </a:r>
            <a:endParaRPr/>
          </a:p>
        </p:txBody>
      </p:sp>
      <p:sp>
        <p:nvSpPr>
          <p:cNvPr id="323" name="Google Shape;323;g32adf94bdc8_0_436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descr="Sistema WMS na Nuvem | Improtec Sistemas" id="324" name="Google Shape;324;g32adf94bdc8_0_43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g32adf94bdc8_0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053" y="1843089"/>
            <a:ext cx="4787802" cy="413860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32adf94bdc8_0_436"/>
          <p:cNvSpPr/>
          <p:nvPr/>
        </p:nvSpPr>
        <p:spPr>
          <a:xfrm>
            <a:off x="1631852" y="485555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adf94bdc8_0_444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Operadores de incremento e decremento</a:t>
            </a:r>
            <a:endParaRPr/>
          </a:p>
        </p:txBody>
      </p:sp>
      <p:sp>
        <p:nvSpPr>
          <p:cNvPr id="332" name="Google Shape;332;g32adf94bdc8_0_444"/>
          <p:cNvSpPr txBox="1"/>
          <p:nvPr>
            <p:ph idx="1" type="body"/>
          </p:nvPr>
        </p:nvSpPr>
        <p:spPr>
          <a:xfrm>
            <a:off x="645575" y="1825625"/>
            <a:ext cx="11108400" cy="4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lang="pt-BR" sz="2215"/>
              <a:t>Os operadores de incremento e decremento (++ e --) são operadores que podem ser utilizados para incrementar, de um em um ou decrementar, também de um em um, uma variável numérica. </a:t>
            </a:r>
            <a:endParaRPr sz="237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98"/>
              <a:buNone/>
            </a:pPr>
            <a:r>
              <a:t/>
            </a:r>
            <a:endParaRPr sz="597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lang="pt-BR" sz="2215"/>
              <a:t>Por exemplo:</a:t>
            </a:r>
            <a:endParaRPr sz="2370"/>
          </a:p>
          <a:p>
            <a:pPr indent="0" lvl="0" marL="53498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b="1" lang="pt-BR" sz="2115">
                <a:latin typeface="Courier New"/>
                <a:ea typeface="Courier New"/>
                <a:cs typeface="Courier New"/>
                <a:sym typeface="Courier New"/>
              </a:rPr>
              <a:t>int num = 2; </a:t>
            </a:r>
            <a:endParaRPr b="1" sz="2270"/>
          </a:p>
          <a:p>
            <a:pPr indent="0" lvl="0" marL="53498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b="1" lang="pt-BR" sz="2115">
                <a:latin typeface="Courier New"/>
                <a:ea typeface="Courier New"/>
                <a:cs typeface="Courier New"/>
                <a:sym typeface="Courier New"/>
              </a:rPr>
              <a:t>num++; </a:t>
            </a:r>
            <a:endParaRPr b="1" sz="2270"/>
          </a:p>
          <a:p>
            <a:pPr indent="0" lvl="0" marL="53498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b="1" lang="pt-BR" sz="2115">
                <a:latin typeface="Courier New"/>
                <a:ea typeface="Courier New"/>
                <a:cs typeface="Courier New"/>
                <a:sym typeface="Courier New"/>
              </a:rPr>
              <a:t>num--; //a variável num continuará valendo 2. </a:t>
            </a:r>
            <a:endParaRPr b="1" sz="2270"/>
          </a:p>
          <a:p>
            <a:pPr indent="0" lvl="0" marL="53498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20"/>
              <a:buNone/>
            </a:pPr>
            <a:r>
              <a:t/>
            </a:r>
            <a:endParaRPr sz="32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5"/>
              <a:buNone/>
            </a:pPr>
            <a:r>
              <a:rPr lang="pt-BR" sz="1904">
                <a:solidFill>
                  <a:srgbClr val="FF0000"/>
                </a:solidFill>
              </a:rPr>
              <a:t>Quando utilizamos esse operador antes da variável, o incremento/decremento é realizado antes do valor da variável ser processado, mas quando utilizado após, o valor da variável é primeiro processado e só então o valor será incrementado/decrementado. </a:t>
            </a:r>
            <a:endParaRPr sz="2370"/>
          </a:p>
        </p:txBody>
      </p:sp>
      <p:sp>
        <p:nvSpPr>
          <p:cNvPr descr="Sistema WMS na Nuvem | Improtec Sistemas" id="333" name="Google Shape;333;g32adf94bdc8_0_44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adf94bdc8_0_45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Operadores de igualdade</a:t>
            </a:r>
            <a:endParaRPr/>
          </a:p>
        </p:txBody>
      </p:sp>
      <p:sp>
        <p:nvSpPr>
          <p:cNvPr id="339" name="Google Shape;339;g32adf94bdc8_0_450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Os operadores de igualdade operam no resultado da expressão lógica entre duas expressões: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se são iguais (==) ou diferentes (!=),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 retornam um valor booleano (true ou false).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Por exemplo:</a:t>
            </a:r>
            <a:endParaRPr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int A = 1; </a:t>
            </a:r>
            <a:endParaRPr b="1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int B = 2; </a:t>
            </a:r>
            <a:endParaRPr b="1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if(A == B){ </a:t>
            </a:r>
            <a:endParaRPr b="1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System.out.println(“São iguais”); </a:t>
            </a:r>
            <a:endParaRPr b="1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 else { </a:t>
            </a:r>
            <a:endParaRPr b="1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System.out.println(“São diferentes”);</a:t>
            </a:r>
            <a:endParaRPr b="1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descr="Sistema WMS na Nuvem | Improtec Sistemas" id="340" name="Google Shape;340;g32adf94bdc8_0_45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adf94bdc8_0_45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Operadores relacionais</a:t>
            </a:r>
            <a:endParaRPr/>
          </a:p>
        </p:txBody>
      </p:sp>
      <p:sp>
        <p:nvSpPr>
          <p:cNvPr id="346" name="Google Shape;346;g32adf94bdc8_0_456"/>
          <p:cNvSpPr txBox="1"/>
          <p:nvPr>
            <p:ph idx="1" type="body"/>
          </p:nvPr>
        </p:nvSpPr>
        <p:spPr>
          <a:xfrm>
            <a:off x="742950" y="1825625"/>
            <a:ext cx="11010900" cy="4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800"/>
              <a:t>Os operadores relacionais avaliam dois operandos, comparando as relações de operações entre eles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0391"/>
              <a:buNone/>
            </a:pPr>
            <a:r>
              <a:t/>
            </a:r>
            <a:endParaRPr sz="1116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800"/>
              <a:t>Por exemplo:</a:t>
            </a:r>
            <a:endParaRPr/>
          </a:p>
          <a:p>
            <a:pPr indent="0" lvl="0" marL="6334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400">
                <a:latin typeface="Courier New"/>
                <a:ea typeface="Courier New"/>
                <a:cs typeface="Courier New"/>
                <a:sym typeface="Courier New"/>
              </a:rPr>
              <a:t>int A = 1; </a:t>
            </a:r>
            <a:endParaRPr b="1"/>
          </a:p>
          <a:p>
            <a:pPr indent="0" lvl="0" marL="6334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400">
                <a:latin typeface="Courier New"/>
                <a:ea typeface="Courier New"/>
                <a:cs typeface="Courier New"/>
                <a:sym typeface="Courier New"/>
              </a:rPr>
              <a:t>int B = 2; </a:t>
            </a:r>
            <a:endParaRPr b="1"/>
          </a:p>
          <a:p>
            <a:pPr indent="0" lvl="0" marL="6334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400">
                <a:latin typeface="Courier New"/>
                <a:ea typeface="Courier New"/>
                <a:cs typeface="Courier New"/>
                <a:sym typeface="Courier New"/>
              </a:rPr>
              <a:t>if(A &gt;= B){ </a:t>
            </a:r>
            <a:endParaRPr b="1"/>
          </a:p>
          <a:p>
            <a:pPr indent="0" lvl="0" marL="6334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400">
                <a:latin typeface="Courier New"/>
                <a:ea typeface="Courier New"/>
                <a:cs typeface="Courier New"/>
                <a:sym typeface="Courier New"/>
              </a:rPr>
              <a:t>		System.out.println(“A maior ou igual a B”); </a:t>
            </a:r>
            <a:endParaRPr b="1"/>
          </a:p>
          <a:p>
            <a:pPr indent="0" lvl="0" marL="6334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400"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 b="1"/>
          </a:p>
          <a:p>
            <a:pPr indent="0" lvl="0" marL="6334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400">
                <a:latin typeface="Courier New"/>
                <a:ea typeface="Courier New"/>
                <a:cs typeface="Courier New"/>
                <a:sym typeface="Courier New"/>
              </a:rPr>
              <a:t>if(A &lt;= B){ </a:t>
            </a:r>
            <a:endParaRPr b="1"/>
          </a:p>
          <a:p>
            <a:pPr indent="0" lvl="0" marL="6334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400">
                <a:latin typeface="Courier New"/>
                <a:ea typeface="Courier New"/>
                <a:cs typeface="Courier New"/>
                <a:sym typeface="Courier New"/>
              </a:rPr>
              <a:t>		System.out.println(“A menor ou igual a B”); </a:t>
            </a:r>
            <a:endParaRPr b="1"/>
          </a:p>
          <a:p>
            <a:pPr indent="0" lvl="0" marL="633412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4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/>
          </a:p>
        </p:txBody>
      </p:sp>
      <p:sp>
        <p:nvSpPr>
          <p:cNvPr descr="Sistema WMS na Nuvem | Improtec Sistemas" id="347" name="Google Shape;347;g32adf94bdc8_0_45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adf94bdc8_0_46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Operadores relacionais</a:t>
            </a:r>
            <a:endParaRPr/>
          </a:p>
        </p:txBody>
      </p:sp>
      <p:sp>
        <p:nvSpPr>
          <p:cNvPr id="353" name="Google Shape;353;g32adf94bdc8_0_46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descr="Sistema WMS na Nuvem | Improtec Sistemas" id="354" name="Google Shape;354;g32adf94bdc8_0_46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g32adf94bdc8_0_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980" y="1690689"/>
            <a:ext cx="6529680" cy="4271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adf94bdc8_0_469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Operadores lógicos</a:t>
            </a:r>
            <a:endParaRPr/>
          </a:p>
        </p:txBody>
      </p:sp>
      <p:sp>
        <p:nvSpPr>
          <p:cNvPr id="361" name="Google Shape;361;g32adf94bdc8_0_469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pt-BR" sz="2400">
                <a:latin typeface="Arial"/>
                <a:ea typeface="Arial"/>
                <a:cs typeface="Arial"/>
                <a:sym typeface="Arial"/>
              </a:rPr>
              <a:t>Os operadores lógicos são operadores que comparam expressões, sejam associadas ou não. </a:t>
            </a:r>
            <a:endParaRPr/>
          </a:p>
          <a:p>
            <a:pPr indent="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pt-BR" sz="2400">
                <a:latin typeface="Arial"/>
                <a:ea typeface="Arial"/>
                <a:cs typeface="Arial"/>
                <a:sym typeface="Arial"/>
              </a:rPr>
              <a:t>As operações lógicas possíveis de serem verificadas são: </a:t>
            </a:r>
            <a:endParaRPr/>
          </a:p>
          <a:p>
            <a:pPr indent="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pt-BR" sz="2400">
                <a:latin typeface="Arial"/>
                <a:ea typeface="Arial"/>
                <a:cs typeface="Arial"/>
                <a:sym typeface="Arial"/>
              </a:rPr>
              <a:t>E (representada por &amp;&amp;) e  OU (representada por ||).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pt-BR" sz="2400">
                <a:latin typeface="Arial"/>
                <a:ea typeface="Arial"/>
                <a:cs typeface="Arial"/>
                <a:sym typeface="Arial"/>
              </a:rPr>
              <a:t>Por exemplo: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if((5 == (10-5)) &amp;&amp; (10 == (5 + 5))){</a:t>
            </a:r>
            <a:endParaRPr b="1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	System.out.println(“Expressões verdadeiras”);</a:t>
            </a:r>
            <a:endParaRPr b="1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istema WMS na Nuvem | Improtec Sistemas" id="362" name="Google Shape;362;g32adf94bdc8_0_4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adf94bdc8_0_475"/>
          <p:cNvSpPr txBox="1"/>
          <p:nvPr>
            <p:ph type="title"/>
          </p:nvPr>
        </p:nvSpPr>
        <p:spPr>
          <a:xfrm>
            <a:off x="10" y="512933"/>
            <a:ext cx="120834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TABELA VERDADE</a:t>
            </a:r>
            <a:endParaRPr/>
          </a:p>
        </p:txBody>
      </p:sp>
      <p:pic>
        <p:nvPicPr>
          <p:cNvPr id="368" name="Google Shape;368;g32adf94bdc8_0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290" y="1841352"/>
            <a:ext cx="5748079" cy="356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adf94bdc8_0_480"/>
          <p:cNvSpPr txBox="1"/>
          <p:nvPr>
            <p:ph type="title"/>
          </p:nvPr>
        </p:nvSpPr>
        <p:spPr>
          <a:xfrm>
            <a:off x="54285" y="464383"/>
            <a:ext cx="120834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374" name="Google Shape;374;g32adf94bdc8_0_480"/>
          <p:cNvSpPr txBox="1"/>
          <p:nvPr>
            <p:ph idx="1" type="body"/>
          </p:nvPr>
        </p:nvSpPr>
        <p:spPr>
          <a:xfrm>
            <a:off x="108550" y="1625775"/>
            <a:ext cx="12083400" cy="4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rPr lang="pt-BR" sz="3233"/>
              <a:t>Qual o resultado das seguintes expressões?</a:t>
            </a:r>
            <a:endParaRPr sz="3233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pt-BR" sz="2567"/>
              <a:t>Considerando w = false , x = true e z = true</a:t>
            </a:r>
            <a:endParaRPr sz="3633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33"/>
              <a:t>x || z &amp;&amp; w</a:t>
            </a:r>
            <a:endParaRPr sz="3033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3033"/>
              <a:t>x &amp;&amp; z &amp;&amp; w || !w</a:t>
            </a:r>
            <a:endParaRPr sz="3033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adf94bdc8_0_485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Precedência de operadores</a:t>
            </a:r>
            <a:endParaRPr/>
          </a:p>
        </p:txBody>
      </p:sp>
      <p:sp>
        <p:nvSpPr>
          <p:cNvPr id="380" name="Google Shape;380;g32adf94bdc8_0_485"/>
          <p:cNvSpPr txBox="1"/>
          <p:nvPr>
            <p:ph idx="1" type="body"/>
          </p:nvPr>
        </p:nvSpPr>
        <p:spPr>
          <a:xfrm>
            <a:off x="742950" y="1825625"/>
            <a:ext cx="11010900" cy="4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290"/>
              <a:buNone/>
            </a:pPr>
            <a:r>
              <a:rPr lang="pt-BR" sz="2658">
                <a:latin typeface="Arial"/>
                <a:ea typeface="Arial"/>
                <a:cs typeface="Arial"/>
                <a:sym typeface="Arial"/>
              </a:rPr>
              <a:t>Os operadores aritméticos são operações matemáticas no código.</a:t>
            </a:r>
            <a:endParaRPr sz="3058"/>
          </a:p>
          <a:p>
            <a:pPr indent="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290"/>
              <a:buNone/>
            </a:pPr>
            <a:r>
              <a:rPr lang="pt-BR" sz="2658">
                <a:latin typeface="Arial"/>
                <a:ea typeface="Arial"/>
                <a:cs typeface="Arial"/>
                <a:sym typeface="Arial"/>
              </a:rPr>
              <a:t>As regras de precedência se mantém, mas podem ser manipuladas com parênteses.</a:t>
            </a:r>
            <a:endParaRPr sz="3058"/>
          </a:p>
          <a:p>
            <a:pPr indent="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290"/>
              <a:buNone/>
            </a:pPr>
            <a:r>
              <a:rPr lang="pt-BR" sz="2658">
                <a:latin typeface="Arial"/>
                <a:ea typeface="Arial"/>
                <a:cs typeface="Arial"/>
                <a:sym typeface="Arial"/>
              </a:rPr>
              <a:t>O cálculo da média de 2 notas, n1 e n2, deve ter em sua expressão o uso de  parênteses na soma das notas, antes da divisão. </a:t>
            </a:r>
            <a:endParaRPr sz="3058"/>
          </a:p>
          <a:p>
            <a:pPr indent="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99655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290"/>
              <a:buNone/>
            </a:pPr>
            <a:r>
              <a:rPr lang="pt-BR" sz="2658">
                <a:latin typeface="Arial"/>
                <a:ea typeface="Arial"/>
                <a:cs typeface="Arial"/>
                <a:sym typeface="Arial"/>
              </a:rPr>
              <a:t>Por exemplo:</a:t>
            </a:r>
            <a:endParaRPr sz="3058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969"/>
              <a:buNone/>
            </a:pPr>
            <a:r>
              <a:rPr b="1" lang="pt-BR" sz="2858">
                <a:latin typeface="Courier New"/>
                <a:ea typeface="Courier New"/>
                <a:cs typeface="Courier New"/>
                <a:sym typeface="Courier New"/>
              </a:rPr>
              <a:t>float media, n1, n2;</a:t>
            </a:r>
            <a:endParaRPr b="1" sz="3058"/>
          </a:p>
          <a:p>
            <a:pPr indent="0" lvl="0" marL="6334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969"/>
              <a:buNone/>
            </a:pPr>
            <a:r>
              <a:rPr b="1" lang="pt-BR" sz="2858">
                <a:latin typeface="Courier New"/>
                <a:ea typeface="Courier New"/>
                <a:cs typeface="Courier New"/>
                <a:sym typeface="Courier New"/>
              </a:rPr>
              <a:t>media = (n1 + n2)/2;</a:t>
            </a:r>
            <a:endParaRPr b="1" sz="3058"/>
          </a:p>
          <a:p>
            <a:pPr indent="-99060" lvl="0" marL="228600" rtl="0" algn="just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ct val="90290"/>
              <a:buNone/>
            </a:pPr>
            <a:r>
              <a:t/>
            </a:r>
            <a:endParaRPr b="1" sz="265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istema WMS na Nuvem | Improtec Sistemas" id="381" name="Google Shape;381;g32adf94bdc8_0_48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adf94bdc8_0_33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pt-BR" sz="3200"/>
              <a:t>O início – Hello World</a:t>
            </a:r>
            <a:endParaRPr sz="3200"/>
          </a:p>
        </p:txBody>
      </p:sp>
      <p:sp>
        <p:nvSpPr>
          <p:cNvPr id="201" name="Google Shape;201;g32adf94bdc8_0_33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g32adf94bdc8_0_33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2adf94bdc8_0_33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Java's Hybrid Approach" id="204" name="Google Shape;204;g32adf94bdc8_0_332"/>
          <p:cNvPicPr preferRelativeResize="0"/>
          <p:nvPr/>
        </p:nvPicPr>
        <p:blipFill rotWithShape="1">
          <a:blip r:embed="rId3">
            <a:alphaModFix/>
          </a:blip>
          <a:srcRect b="17287" l="0" r="0" t="0"/>
          <a:stretch/>
        </p:blipFill>
        <p:spPr>
          <a:xfrm>
            <a:off x="873768" y="1752941"/>
            <a:ext cx="8801688" cy="409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adf94bdc8_0_491"/>
          <p:cNvSpPr txBox="1"/>
          <p:nvPr>
            <p:ph type="title"/>
          </p:nvPr>
        </p:nvSpPr>
        <p:spPr>
          <a:xfrm>
            <a:off x="839788" y="457200"/>
            <a:ext cx="39321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pt-BR"/>
              <a:t>Classe Scanner</a:t>
            </a:r>
            <a:endParaRPr/>
          </a:p>
        </p:txBody>
      </p:sp>
      <p:sp>
        <p:nvSpPr>
          <p:cNvPr id="387" name="Google Shape;387;g32adf94bdc8_0_49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A classe Scanner tem como finalidade de executar o processo de entrada de dados no modo Console.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É a maneira mais fácil de ler a entrada em um programa Java.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Algumas características →</a:t>
            </a:r>
            <a:endParaRPr sz="2400"/>
          </a:p>
        </p:txBody>
      </p:sp>
      <p:sp>
        <p:nvSpPr>
          <p:cNvPr id="388" name="Google Shape;388;g32adf94bdc8_0_49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389" name="Google Shape;389;g32adf94bdc8_0_49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32adf94bdc8_0_49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91" name="Google Shape;391;g32adf94bdc8_0_491"/>
          <p:cNvGrpSpPr/>
          <p:nvPr/>
        </p:nvGrpSpPr>
        <p:grpSpPr>
          <a:xfrm>
            <a:off x="5167013" y="750209"/>
            <a:ext cx="6718500" cy="4844100"/>
            <a:chOff x="0" y="14732"/>
            <a:chExt cx="6718500" cy="4844100"/>
          </a:xfrm>
        </p:grpSpPr>
        <p:sp>
          <p:nvSpPr>
            <p:cNvPr id="392" name="Google Shape;392;g32adf94bdc8_0_491"/>
            <p:cNvSpPr/>
            <p:nvPr/>
          </p:nvSpPr>
          <p:spPr>
            <a:xfrm>
              <a:off x="0" y="14732"/>
              <a:ext cx="6718500" cy="1085700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2adf94bdc8_0_491"/>
            <p:cNvSpPr txBox="1"/>
            <p:nvPr/>
          </p:nvSpPr>
          <p:spPr>
            <a:xfrm>
              <a:off x="53002" y="67734"/>
              <a:ext cx="6612600" cy="9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just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pt-B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 criar um objeto da classe Scanner, passamos o objeto System.in, que representa o fluxo de entrada padrão. 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32adf94bdc8_0_491"/>
            <p:cNvSpPr/>
            <p:nvPr/>
          </p:nvSpPr>
          <p:spPr>
            <a:xfrm>
              <a:off x="0" y="1267532"/>
              <a:ext cx="6718500" cy="1085700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2adf94bdc8_0_491"/>
            <p:cNvSpPr txBox="1"/>
            <p:nvPr/>
          </p:nvSpPr>
          <p:spPr>
            <a:xfrm>
              <a:off x="53002" y="1320534"/>
              <a:ext cx="6612600" cy="9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just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pt-B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 ler valores numéricos de um determinado tipo de dados XYZ, a função a ser usada é nextXYZ (). 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32adf94bdc8_0_491"/>
            <p:cNvSpPr/>
            <p:nvPr/>
          </p:nvSpPr>
          <p:spPr>
            <a:xfrm>
              <a:off x="0" y="2520332"/>
              <a:ext cx="6718500" cy="1085700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2adf94bdc8_0_491"/>
            <p:cNvSpPr txBox="1"/>
            <p:nvPr/>
          </p:nvSpPr>
          <p:spPr>
            <a:xfrm>
              <a:off x="53002" y="2573334"/>
              <a:ext cx="6612600" cy="9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just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pt-B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 ler strings, usamos nextLine ().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32adf94bdc8_0_491"/>
            <p:cNvSpPr/>
            <p:nvPr/>
          </p:nvSpPr>
          <p:spPr>
            <a:xfrm>
              <a:off x="0" y="3773132"/>
              <a:ext cx="6718500" cy="1085700"/>
            </a:xfrm>
            <a:prstGeom prst="roundRect">
              <a:avLst>
                <a:gd fmla="val 16667" name="adj"/>
              </a:avLst>
            </a:prstGeom>
            <a:solidFill>
              <a:srgbClr val="B3C6E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2adf94bdc8_0_491"/>
            <p:cNvSpPr txBox="1"/>
            <p:nvPr/>
          </p:nvSpPr>
          <p:spPr>
            <a:xfrm>
              <a:off x="53002" y="3826134"/>
              <a:ext cx="6612600" cy="9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just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pt-B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 ler um único caractere, usamos next().charAt (0).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adf94bdc8_0_508"/>
          <p:cNvSpPr txBox="1"/>
          <p:nvPr>
            <p:ph type="title"/>
          </p:nvPr>
        </p:nvSpPr>
        <p:spPr>
          <a:xfrm>
            <a:off x="590550" y="71438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Classe Scanner</a:t>
            </a:r>
            <a:endParaRPr sz="3200"/>
          </a:p>
        </p:txBody>
      </p:sp>
      <p:sp>
        <p:nvSpPr>
          <p:cNvPr id="405" name="Google Shape;405;g32adf94bdc8_0_508"/>
          <p:cNvSpPr txBox="1"/>
          <p:nvPr>
            <p:ph idx="1" type="body"/>
          </p:nvPr>
        </p:nvSpPr>
        <p:spPr>
          <a:xfrm>
            <a:off x="0" y="914400"/>
            <a:ext cx="67272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sz="29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public class ScannerDemo1</a:t>
            </a:r>
            <a:r>
              <a:rPr b="1" lang="pt-BR" sz="2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9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  public static void main(String[] args)</a:t>
            </a:r>
            <a:r>
              <a:rPr b="1" lang="pt-BR" sz="2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9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b="1" lang="pt-BR" sz="19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//criar objeto da classe Scanner (sc)</a:t>
            </a:r>
            <a:endParaRPr sz="29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Scanner sc = new Scanner(System.in);</a:t>
            </a:r>
            <a:endParaRPr sz="29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b="1" lang="pt-BR" sz="19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// entrada de uma String </a:t>
            </a:r>
            <a:endParaRPr sz="29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String nome = sc.nextLine();  </a:t>
            </a:r>
            <a:endParaRPr sz="29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b="1" lang="pt-BR" sz="19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// entrada de um Caracter </a:t>
            </a:r>
            <a:endParaRPr sz="29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char genero = sc.next().charAt(0);  </a:t>
            </a:r>
            <a:endParaRPr b="1" sz="1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g32adf94bdc8_0_508"/>
          <p:cNvSpPr txBox="1"/>
          <p:nvPr/>
        </p:nvSpPr>
        <p:spPr>
          <a:xfrm>
            <a:off x="6220375" y="1588350"/>
            <a:ext cx="78108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// entrada de um número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idade = sc.nextInt();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fone = sc.nextLong();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cod = sc.nextDouble();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// Imprimindo os valores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System.out.println("Name: "+nome);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System.out.println("Gênero: "+genero);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System.out.println("Idade: "+idade);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System.out.printf("Celular: ",fone);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System.out.printf("COD: ",cod);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adf94bdc8_0_514"/>
          <p:cNvSpPr txBox="1"/>
          <p:nvPr>
            <p:ph type="title"/>
          </p:nvPr>
        </p:nvSpPr>
        <p:spPr>
          <a:xfrm>
            <a:off x="742947" y="521383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pt-BR" sz="3200">
                <a:latin typeface="Calibri"/>
                <a:ea typeface="Calibri"/>
                <a:cs typeface="Calibri"/>
                <a:sym typeface="Calibri"/>
              </a:rPr>
              <a:t>Classe Scanner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32adf94bdc8_0_514"/>
          <p:cNvSpPr txBox="1"/>
          <p:nvPr>
            <p:ph idx="1" type="body"/>
          </p:nvPr>
        </p:nvSpPr>
        <p:spPr>
          <a:xfrm>
            <a:off x="2829150" y="1909450"/>
            <a:ext cx="4407600" cy="4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Entrada :</a:t>
            </a:r>
            <a:endParaRPr/>
          </a:p>
          <a:p>
            <a:pPr indent="0" lvl="0" marL="22860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José</a:t>
            </a:r>
            <a:endParaRPr/>
          </a:p>
          <a:p>
            <a:pPr indent="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/>
          </a:p>
          <a:p>
            <a:pPr indent="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9876543210</a:t>
            </a:r>
            <a:endParaRPr/>
          </a:p>
          <a:p>
            <a:pPr indent="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9.9</a:t>
            </a:r>
            <a:endParaRPr/>
          </a:p>
        </p:txBody>
      </p:sp>
      <p:sp>
        <p:nvSpPr>
          <p:cNvPr id="413" name="Google Shape;413;g32adf94bdc8_0_514"/>
          <p:cNvSpPr txBox="1"/>
          <p:nvPr/>
        </p:nvSpPr>
        <p:spPr>
          <a:xfrm>
            <a:off x="6759450" y="1909450"/>
            <a:ext cx="30000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Resultado 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Nome: José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Gênero: 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Idade: 40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Celular: 9876543210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COD: 9.9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adf94bdc8_0_547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Atividades de teste</a:t>
            </a:r>
            <a:endParaRPr/>
          </a:p>
        </p:txBody>
      </p:sp>
      <p:sp>
        <p:nvSpPr>
          <p:cNvPr id="419" name="Google Shape;419;g32adf94bdc8_0_547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Cometa os seguintes erros, </a:t>
            </a:r>
            <a:r>
              <a:rPr lang="pt-B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propositalmente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 e observe as mensagens do compilador: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85"/>
              <a:buNone/>
            </a:pPr>
            <a:r>
              <a:t/>
            </a:r>
            <a:endParaRPr sz="1044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Remova a chave de fechamento do main ( } )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Remova a chave de abertura do main ( { )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Em vez de main , escreva mian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Remova o fechamento */ de um comentário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Substitua System.out.println por com System.out.pintf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Delete um dos parênteses de uma expressão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Coloque um parêntese a mais em uma expressão</a:t>
            </a:r>
            <a:br>
              <a:rPr lang="pt-BR"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adf94bdc8_0_552"/>
          <p:cNvSpPr txBox="1"/>
          <p:nvPr>
            <p:ph type="title"/>
          </p:nvPr>
        </p:nvSpPr>
        <p:spPr>
          <a:xfrm>
            <a:off x="742947" y="5261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425" name="Google Shape;425;g32adf94bdc8_0_552"/>
          <p:cNvSpPr txBox="1"/>
          <p:nvPr>
            <p:ph idx="1" type="body"/>
          </p:nvPr>
        </p:nvSpPr>
        <p:spPr>
          <a:xfrm>
            <a:off x="742950" y="1445425"/>
            <a:ext cx="11010900" cy="4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None/>
            </a:pPr>
            <a:b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1. Faça um algoritmo para imprimir em cada linha: o seu nome completo, o seu RA e o seu curso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7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None/>
            </a:pP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2. Usando os códigos de formatação, faça um algoritmo para imprimir seu nome, sua idade e o seu peso.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None/>
            </a:pP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3. (no caderno) Apresente o resultado lógico (booleano) das seguintes expressões: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•"/>
            </a:pPr>
            <a:r>
              <a:rPr lang="pt-BR" sz="26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(120 − 30) == (3 × 30)</a:t>
            </a:r>
            <a:endParaRPr sz="2600"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•"/>
            </a:pPr>
            <a:r>
              <a:rPr lang="pt-BR" sz="26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600">
                <a:solidFill>
                  <a:srgbClr val="24292E"/>
                </a:solidFill>
              </a:rPr>
              <a:t>!</a:t>
            </a:r>
            <a:r>
              <a:rPr lang="pt-BR" sz="26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((20</a:t>
            </a:r>
            <a:r>
              <a:rPr lang="pt-BR" sz="2600">
                <a:solidFill>
                  <a:srgbClr val="24292E"/>
                </a:solidFill>
              </a:rPr>
              <a:t>%</a:t>
            </a:r>
            <a:r>
              <a:rPr lang="pt-BR" sz="26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4) == 1) ou (9 = !9))</a:t>
            </a:r>
            <a:endParaRPr sz="2600"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•"/>
            </a:pPr>
            <a:r>
              <a:rPr lang="pt-BR" sz="26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(5 </a:t>
            </a:r>
            <a:r>
              <a:rPr lang="pt-BR" sz="2600">
                <a:solidFill>
                  <a:srgbClr val="24292E"/>
                </a:solidFill>
              </a:rPr>
              <a:t>% </a:t>
            </a:r>
            <a:r>
              <a:rPr lang="pt-BR" sz="26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2/2) &gt; 3</a:t>
            </a:r>
            <a:endParaRPr sz="2600"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•"/>
            </a:pPr>
            <a:r>
              <a:rPr lang="pt-BR" sz="26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a == A</a:t>
            </a:r>
            <a:endParaRPr sz="2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adf94bdc8_0_557"/>
          <p:cNvSpPr txBox="1"/>
          <p:nvPr>
            <p:ph type="title"/>
          </p:nvPr>
        </p:nvSpPr>
        <p:spPr>
          <a:xfrm>
            <a:off x="742947" y="526112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431" name="Google Shape;431;g32adf94bdc8_0_557"/>
          <p:cNvSpPr txBox="1"/>
          <p:nvPr>
            <p:ph idx="1" type="body"/>
          </p:nvPr>
        </p:nvSpPr>
        <p:spPr>
          <a:xfrm>
            <a:off x="742950" y="1711175"/>
            <a:ext cx="11010900" cy="3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None/>
            </a:pP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4. Faça um algoritmo para apresentar o cálculo da média aritmética das seguintes notas: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None/>
            </a:pP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	     8.0, 7.5, 4.5 e 9.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None/>
            </a:pPr>
            <a:b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pt-BR">
                <a:solidFill>
                  <a:srgbClr val="24292E"/>
                </a:solidFill>
              </a:rPr>
              <a:t> </a:t>
            </a: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Construir um algoritmo que apresenta o cálculo da área de um quadrado de 350m de lado.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800"/>
              <a:buNone/>
            </a:pPr>
            <a:b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6. Construir um algoritmo para imprimir o cálculo da circunferência de um círculo com raio de 5 cm (</a:t>
            </a:r>
            <a:r>
              <a:rPr i="1"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π </a:t>
            </a: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= 3,14159), dado que: </a:t>
            </a:r>
            <a:r>
              <a:rPr i="1"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∘ = 2</a:t>
            </a:r>
            <a:r>
              <a:rPr i="1" lang="pt-BR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πr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430831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adf94bdc8_0_34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pt-BR" sz="3200"/>
              <a:t>O início – Hello World</a:t>
            </a:r>
            <a:endParaRPr sz="3200"/>
          </a:p>
        </p:txBody>
      </p:sp>
      <p:sp>
        <p:nvSpPr>
          <p:cNvPr id="210" name="Google Shape;210;g32adf94bdc8_0_340"/>
          <p:cNvSpPr txBox="1"/>
          <p:nvPr>
            <p:ph idx="1" type="body"/>
          </p:nvPr>
        </p:nvSpPr>
        <p:spPr>
          <a:xfrm>
            <a:off x="127525" y="1825625"/>
            <a:ext cx="116262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O primeiro programa sempre se chama Hello World. Este é um exemplo em programação na linguagem JAVA </a:t>
            </a:r>
            <a:endParaRPr sz="2900"/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100">
                <a:latin typeface="Courier New"/>
                <a:ea typeface="Courier New"/>
                <a:cs typeface="Courier New"/>
                <a:sym typeface="Courier New"/>
              </a:rPr>
              <a:t>public class MeuPrimeiroPrograma {</a:t>
            </a:r>
            <a:endParaRPr b="1" sz="3100"/>
          </a:p>
          <a:p>
            <a:pPr indent="0" lvl="0" marL="45720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100">
                <a:latin typeface="Courier New"/>
                <a:ea typeface="Courier New"/>
                <a:cs typeface="Courier New"/>
                <a:sym typeface="Courier New"/>
              </a:rPr>
              <a:t>/* Este é meu programa em JAVA. Isto é um comentário longo */</a:t>
            </a:r>
            <a:endParaRPr b="1" sz="3100"/>
          </a:p>
          <a:p>
            <a:pPr indent="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100">
                <a:latin typeface="Courier New"/>
                <a:ea typeface="Courier New"/>
                <a:cs typeface="Courier New"/>
                <a:sym typeface="Courier New"/>
              </a:rPr>
              <a:t>  public static void main(String []args) {</a:t>
            </a:r>
            <a:endParaRPr b="1" sz="3100"/>
          </a:p>
          <a:p>
            <a:pPr indent="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100">
                <a:latin typeface="Courier New"/>
                <a:ea typeface="Courier New"/>
                <a:cs typeface="Courier New"/>
                <a:sym typeface="Courier New"/>
              </a:rPr>
              <a:t>System.out.println("Hello World"); // imprime Hello World</a:t>
            </a:r>
            <a:endParaRPr b="1" sz="3100"/>
          </a:p>
          <a:p>
            <a:pPr indent="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100"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100"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2adf94bdc8_0_340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adf94bdc8_0_34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adf94bdc8_0_347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INTRODUÇÃO À LÓGICA DE PROGRAMAÇÃO </a:t>
            </a:r>
            <a:endParaRPr/>
          </a:p>
        </p:txBody>
      </p:sp>
      <p:sp>
        <p:nvSpPr>
          <p:cNvPr id="218" name="Google Shape;218;g32adf94bdc8_0_347"/>
          <p:cNvSpPr txBox="1"/>
          <p:nvPr>
            <p:ph idx="1" type="body"/>
          </p:nvPr>
        </p:nvSpPr>
        <p:spPr>
          <a:xfrm>
            <a:off x="346710" y="1554481"/>
            <a:ext cx="11407200" cy="4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Comentários: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//  comentários em uma linha</a:t>
            </a:r>
            <a:endParaRPr/>
          </a:p>
          <a:p>
            <a:pPr indent="0" lvl="0" marL="2286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/* comentários */        bloco de comentário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Saída De Dados – Classe System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objeto System.out é a saída padrão em Java, ou seja, a forma de mostrar na tela todos os comandos definidos no console ou na Interface Gráfica (GUI), quando o código Java é executado.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Dentro deste objeto, os métodos de saídas de dados são: println, print e o printf.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Sistema WMS na Nuvem | Improtec Sistemas" id="219" name="Google Shape;219;g32adf94bdc8_0_34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adf94bdc8_0_35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Saída de Dados</a:t>
            </a:r>
            <a:endParaRPr/>
          </a:p>
        </p:txBody>
      </p:sp>
      <p:sp>
        <p:nvSpPr>
          <p:cNvPr id="225" name="Google Shape;225;g32adf94bdc8_0_353"/>
          <p:cNvSpPr txBox="1"/>
          <p:nvPr>
            <p:ph idx="1" type="body"/>
          </p:nvPr>
        </p:nvSpPr>
        <p:spPr>
          <a:xfrm>
            <a:off x="346700" y="1690701"/>
            <a:ext cx="11407200" cy="4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A instrução </a:t>
            </a: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System.out.println()</a:t>
            </a: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 gera uma saída de texto entre aspas duplas, seguida da execução de  uma nova linha, em que posiciona o cursor na linha abaixo -  instrução determinada pelo “ln”. </a:t>
            </a:r>
            <a:endParaRPr sz="2900"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Por exemplo:  </a:t>
            </a: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Saída com System.out.println</a:t>
            </a:r>
            <a:endParaRPr sz="2900"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public class Texto_println {</a:t>
            </a:r>
            <a:endParaRPr b="1" sz="3300"/>
          </a:p>
          <a:p>
            <a:pPr indent="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b="1" sz="33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  		   System.out.println(“Seu texto entre aspas duplas”);</a:t>
            </a:r>
            <a:endParaRPr b="1" sz="3300"/>
          </a:p>
          <a:p>
            <a:pPr indent="0" lvl="0" marL="2286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3300"/>
          </a:p>
          <a:p>
            <a:pPr indent="0" lvl="0" marL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 } </a:t>
            </a:r>
            <a:endParaRPr b="1" sz="3300"/>
          </a:p>
          <a:p>
            <a:pPr indent="0" lvl="0" marL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Sistema WMS na Nuvem | Improtec Sistemas" id="226" name="Google Shape;226;g32adf94bdc8_0_35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adf94bdc8_0_359"/>
          <p:cNvSpPr txBox="1"/>
          <p:nvPr>
            <p:ph type="ctrTitle"/>
          </p:nvPr>
        </p:nvSpPr>
        <p:spPr>
          <a:xfrm>
            <a:off x="914400" y="1065211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/>
              <a:t>Definição e criação de Variáveis e Constantes </a:t>
            </a:r>
            <a:endParaRPr/>
          </a:p>
        </p:txBody>
      </p:sp>
      <p:sp>
        <p:nvSpPr>
          <p:cNvPr id="232" name="Google Shape;232;g32adf94bdc8_0_359"/>
          <p:cNvSpPr txBox="1"/>
          <p:nvPr>
            <p:ph idx="1" type="subTitle"/>
          </p:nvPr>
        </p:nvSpPr>
        <p:spPr>
          <a:xfrm>
            <a:off x="1524000" y="3629020"/>
            <a:ext cx="9144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adf94bdc8_0_364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Variáveis </a:t>
            </a:r>
            <a:endParaRPr/>
          </a:p>
        </p:txBody>
      </p:sp>
      <p:sp>
        <p:nvSpPr>
          <p:cNvPr id="238" name="Google Shape;238;g32adf94bdc8_0_364"/>
          <p:cNvSpPr txBox="1"/>
          <p:nvPr>
            <p:ph idx="1" type="body"/>
          </p:nvPr>
        </p:nvSpPr>
        <p:spPr>
          <a:xfrm>
            <a:off x="580571" y="1690690"/>
            <a:ext cx="11292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 linguagem JAVA exige a declaração de tipos de dados para todas as suas variáveis.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Uma variável é declarada de maneira que é definido o tipo de dados que ela poderá receber, assim como o seu nome (identificador).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Por exemplo:</a:t>
            </a:r>
            <a:endParaRPr/>
          </a:p>
          <a:p>
            <a:pPr indent="0" lvl="0" marL="7175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 numero;</a:t>
            </a:r>
            <a:endParaRPr/>
          </a:p>
          <a:p>
            <a:pPr indent="0" lvl="0" marL="7175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float numerodecimal; </a:t>
            </a:r>
            <a:endParaRPr/>
          </a:p>
          <a:p>
            <a:pPr indent="0" lvl="0" marL="7175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String nome;</a:t>
            </a:r>
            <a:endParaRPr/>
          </a:p>
          <a:p>
            <a:pPr indent="0" lvl="0" marL="7175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Neste código a variável numero é do tipo inteiro int e, portanto, só poderá receber valores do tipo inteiro.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variável numerodecimal, somente receberá números decimais (reais), definida como float.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 A variável nome, definida como tipo String, receberá dados alfanuméricos. </a:t>
            </a:r>
            <a:endParaRPr/>
          </a:p>
        </p:txBody>
      </p:sp>
      <p:sp>
        <p:nvSpPr>
          <p:cNvPr descr="Sistema WMS na Nuvem | Improtec Sistemas" id="239" name="Google Shape;239;g32adf94bdc8_0_36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adf94bdc8_0_37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/>
              <a:t>Tipo de dados </a:t>
            </a:r>
            <a:endParaRPr/>
          </a:p>
        </p:txBody>
      </p:sp>
      <p:sp>
        <p:nvSpPr>
          <p:cNvPr descr="Sistema WMS na Nuvem | Improtec Sistemas" id="245" name="Google Shape;245;g32adf94bdc8_0_37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32adf94bdc8_0_370"/>
          <p:cNvPicPr preferRelativeResize="0"/>
          <p:nvPr/>
        </p:nvPicPr>
        <p:blipFill rotWithShape="1">
          <a:blip r:embed="rId3">
            <a:alphaModFix/>
          </a:blip>
          <a:srcRect b="0" l="0" r="-1399" t="0"/>
          <a:stretch/>
        </p:blipFill>
        <p:spPr>
          <a:xfrm>
            <a:off x="155575" y="1449300"/>
            <a:ext cx="12192000" cy="41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2019-03-15T12:32:34Z</dcterms:created>
  <dc:creator>Samuel Ferreira dos Reis</dc:creator>
</cp:coreProperties>
</file>