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2" roundtripDataSignature="AMtx7mgLbJEcIoNcKnaCVRtDDlMijhdg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2" Type="http://customschemas.google.com/relationships/presentationmetadata" Target="meta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1c53cd0d7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351c53cd0d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g351c53cd0d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4ead4efc0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04ead4efc0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4ead4efc0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04ead4efc0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f5515b16d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1f5515b16d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g1f5515b16d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f5515b16d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g1f5515b16d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g1f5515b16d1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f5515b16d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1f5515b16d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g1f5515b16d1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f5515b16d1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1f5515b16d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4" name="Google Shape;464;g1f5515b16d1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f5515b16d1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g1f5515b16d1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f5515b16d1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1f5515b16d1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f5515b16d1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g1f5515b16d1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e16d0b11a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e16d0b11a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g1e16d0b11a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6" name="Google Shape;616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7" name="Google Shape;647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9" name="Google Shape;669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4" name="Google Shape;684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6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6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6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5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5"/>
          <p:cNvSpPr txBox="1"/>
          <p:nvPr>
            <p:ph idx="1" type="body"/>
          </p:nvPr>
        </p:nvSpPr>
        <p:spPr>
          <a:xfrm rot="5400000">
            <a:off x="4246559" y="-1677987"/>
            <a:ext cx="4003675" cy="11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6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7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solidFill>
          <a:srgbClr val="E8E8EA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7"/>
          <p:cNvSpPr txBox="1"/>
          <p:nvPr>
            <p:ph type="title"/>
          </p:nvPr>
        </p:nvSpPr>
        <p:spPr>
          <a:xfrm>
            <a:off x="108560" y="108558"/>
            <a:ext cx="12083440" cy="826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1" type="body"/>
          </p:nvPr>
        </p:nvSpPr>
        <p:spPr>
          <a:xfrm>
            <a:off x="108560" y="1085590"/>
            <a:ext cx="12083440" cy="540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397954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indent="-36404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indent="-36404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9" name="Google Shape;89;p77"/>
          <p:cNvCxnSpPr/>
          <p:nvPr/>
        </p:nvCxnSpPr>
        <p:spPr>
          <a:xfrm>
            <a:off x="66805" y="1002100"/>
            <a:ext cx="1208344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77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za">
  <p:cSld name="Cinza">
    <p:bg>
      <p:bgPr>
        <a:solidFill>
          <a:srgbClr val="E8E8E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8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SóTítulo">
  <p:cSld name="conteúdoSóTítulo">
    <p:bg>
      <p:bgPr>
        <a:solidFill>
          <a:srgbClr val="E8E8EA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9"/>
          <p:cNvSpPr txBox="1"/>
          <p:nvPr>
            <p:ph type="title"/>
          </p:nvPr>
        </p:nvSpPr>
        <p:spPr>
          <a:xfrm>
            <a:off x="108560" y="108558"/>
            <a:ext cx="12083440" cy="826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5" name="Google Shape;95;p79"/>
          <p:cNvCxnSpPr/>
          <p:nvPr/>
        </p:nvCxnSpPr>
        <p:spPr>
          <a:xfrm>
            <a:off x="66805" y="1002100"/>
            <a:ext cx="1208344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79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103" y="4659683"/>
            <a:ext cx="2015605" cy="219831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80"/>
          <p:cNvSpPr txBox="1"/>
          <p:nvPr>
            <p:ph type="ctrTitle"/>
          </p:nvPr>
        </p:nvSpPr>
        <p:spPr>
          <a:xfrm>
            <a:off x="3540691" y="2560339"/>
            <a:ext cx="8593620" cy="2010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80"/>
          <p:cNvCxnSpPr/>
          <p:nvPr/>
        </p:nvCxnSpPr>
        <p:spPr>
          <a:xfrm>
            <a:off x="3540691" y="2471797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80"/>
          <p:cNvCxnSpPr/>
          <p:nvPr/>
        </p:nvCxnSpPr>
        <p:spPr>
          <a:xfrm>
            <a:off x="3540691" y="4659683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80"/>
          <p:cNvSpPr txBox="1"/>
          <p:nvPr>
            <p:ph idx="12" type="sldNum"/>
          </p:nvPr>
        </p:nvSpPr>
        <p:spPr>
          <a:xfrm>
            <a:off x="8534401" y="6492874"/>
            <a:ext cx="2822532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abeçalho da seção">
  <p:cSld name="2_Cabeçalho da seçã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103" y="4659683"/>
            <a:ext cx="2015605" cy="219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1"/>
          <p:cNvSpPr txBox="1"/>
          <p:nvPr>
            <p:ph type="ctrTitle"/>
          </p:nvPr>
        </p:nvSpPr>
        <p:spPr>
          <a:xfrm>
            <a:off x="3540691" y="2560339"/>
            <a:ext cx="8593620" cy="2010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6" name="Google Shape;106;p81"/>
          <p:cNvCxnSpPr/>
          <p:nvPr/>
        </p:nvCxnSpPr>
        <p:spPr>
          <a:xfrm>
            <a:off x="3540691" y="2471797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81"/>
          <p:cNvCxnSpPr/>
          <p:nvPr/>
        </p:nvCxnSpPr>
        <p:spPr>
          <a:xfrm>
            <a:off x="3540691" y="4659683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81"/>
          <p:cNvSpPr txBox="1"/>
          <p:nvPr>
            <p:ph idx="12" type="sldNum"/>
          </p:nvPr>
        </p:nvSpPr>
        <p:spPr>
          <a:xfrm>
            <a:off x="8534401" y="6492874"/>
            <a:ext cx="2822532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abeçalho da seção">
  <p:cSld name="3_Cabeçalho da seçã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103" y="4659683"/>
            <a:ext cx="2015605" cy="219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2"/>
          <p:cNvSpPr txBox="1"/>
          <p:nvPr>
            <p:ph type="ctrTitle"/>
          </p:nvPr>
        </p:nvSpPr>
        <p:spPr>
          <a:xfrm>
            <a:off x="3540691" y="2560339"/>
            <a:ext cx="8593620" cy="2010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82"/>
          <p:cNvCxnSpPr/>
          <p:nvPr/>
        </p:nvCxnSpPr>
        <p:spPr>
          <a:xfrm>
            <a:off x="3540691" y="2471797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82"/>
          <p:cNvCxnSpPr/>
          <p:nvPr/>
        </p:nvCxnSpPr>
        <p:spPr>
          <a:xfrm>
            <a:off x="3540691" y="4659683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82"/>
          <p:cNvSpPr txBox="1"/>
          <p:nvPr>
            <p:ph idx="12" type="sldNum"/>
          </p:nvPr>
        </p:nvSpPr>
        <p:spPr>
          <a:xfrm>
            <a:off x="8534401" y="6492874"/>
            <a:ext cx="2822532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abeçalho da seção">
  <p:cSld name="4_Cabeçalho da seção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103" y="4659683"/>
            <a:ext cx="2015605" cy="219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3"/>
          <p:cNvSpPr txBox="1"/>
          <p:nvPr>
            <p:ph type="ctrTitle"/>
          </p:nvPr>
        </p:nvSpPr>
        <p:spPr>
          <a:xfrm>
            <a:off x="3540691" y="2560339"/>
            <a:ext cx="8593620" cy="2010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8" name="Google Shape;118;p83"/>
          <p:cNvCxnSpPr/>
          <p:nvPr/>
        </p:nvCxnSpPr>
        <p:spPr>
          <a:xfrm>
            <a:off x="3540691" y="2471797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83"/>
          <p:cNvCxnSpPr/>
          <p:nvPr/>
        </p:nvCxnSpPr>
        <p:spPr>
          <a:xfrm>
            <a:off x="3540691" y="4659683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83"/>
          <p:cNvSpPr txBox="1"/>
          <p:nvPr>
            <p:ph idx="12" type="sldNum"/>
          </p:nvPr>
        </p:nvSpPr>
        <p:spPr>
          <a:xfrm>
            <a:off x="8534401" y="6492874"/>
            <a:ext cx="2822532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7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7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6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8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" type="body"/>
          </p:nvPr>
        </p:nvSpPr>
        <p:spPr>
          <a:xfrm>
            <a:off x="831851" y="4718057"/>
            <a:ext cx="10515600" cy="66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6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0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0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0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0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0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1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7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7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4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7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7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10" name="Google Shape;10;p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12192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5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5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6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presentação power point1" id="16" name="Google Shape;16;p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52439"/>
            <a:ext cx="12192000" cy="75426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8.jpg"/><Relationship Id="rId5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Relationship Id="rId5" Type="http://schemas.openxmlformats.org/officeDocument/2006/relationships/image" Target="../media/image30.png"/><Relationship Id="rId6" Type="http://schemas.openxmlformats.org/officeDocument/2006/relationships/image" Target="../media/image1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8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://w3.unpocodetodo.info/utiles/glyphs.ph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Interface Gráfica</a:t>
            </a:r>
            <a:endParaRPr/>
          </a:p>
        </p:txBody>
      </p:sp>
      <p:sp>
        <p:nvSpPr>
          <p:cNvPr id="126" name="Google Shape;126;p1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1239" y="3424239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GUI</a:t>
            </a:r>
            <a:endParaRPr/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Existe uma classe para cada componente de uma janela convencional do Windows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botão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rótulos (</a:t>
            </a:r>
            <a:r>
              <a:rPr i="1" lang="pt-BR">
                <a:latin typeface="Arial"/>
                <a:ea typeface="Arial"/>
                <a:cs typeface="Arial"/>
                <a:sym typeface="Arial"/>
              </a:rPr>
              <a:t>label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	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caixa de texto 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scroll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painel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tabelas</a:t>
            </a:r>
            <a:endParaRPr/>
          </a:p>
          <a:p>
            <a:pPr indent="-228600" lvl="1" marL="68580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etc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just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742946" y="282632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Componentes Swing mais Utilizados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074" y="1181043"/>
            <a:ext cx="7942263" cy="5181600"/>
          </a:xfrm>
          <a:prstGeom prst="rect">
            <a:avLst/>
          </a:prstGeom>
          <a:noFill/>
          <a:ln>
            <a:noFill/>
          </a:ln>
          <a:effectLst>
            <a:outerShdw rotWithShape="0" algn="ctr" dir="13500000" dist="107763">
              <a:srgbClr val="80808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Construção de Interfaces em JAVA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2 maneiras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pt-BR" sz="2667">
                <a:latin typeface="Arial"/>
                <a:ea typeface="Arial"/>
                <a:cs typeface="Arial"/>
                <a:sym typeface="Arial"/>
              </a:rPr>
              <a:t> Desenvolvendo todo o código da interface manualmente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 maneira mais difícil e demorada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pt-BR" sz="2667">
                <a:latin typeface="Arial"/>
                <a:ea typeface="Arial"/>
                <a:cs typeface="Arial"/>
                <a:sym typeface="Arial"/>
              </a:rPr>
              <a:t> Utilizando uma ferramenta para desenvolvimento de interfaces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 maneira mais fácil e produtiva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NetBeans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pt-BR" sz="2667">
                <a:latin typeface="Arial"/>
                <a:ea typeface="Arial"/>
                <a:cs typeface="Arial"/>
                <a:sym typeface="Arial"/>
              </a:rPr>
              <a:t> Possui um Editor Visual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pt-BR" sz="2667">
                <a:latin typeface="Arial"/>
                <a:ea typeface="Arial"/>
                <a:cs typeface="Arial"/>
                <a:sym typeface="Arial"/>
              </a:rPr>
              <a:t> O programador “desenha” a interface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</a:pPr>
            <a:r>
              <a:t/>
            </a:r>
            <a:endParaRPr sz="266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1239" y="3424239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Criando um projeto para GUI</a:t>
            </a:r>
            <a:endParaRPr/>
          </a:p>
        </p:txBody>
      </p: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Abra o NetBeans e crie um novo projeto Aplicação Java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pt-BR" sz="2667">
                <a:latin typeface="Arial"/>
                <a:ea typeface="Arial"/>
                <a:cs typeface="Arial"/>
                <a:sym typeface="Arial"/>
              </a:rPr>
              <a:t>Inserir um formulário JFrame</a:t>
            </a:r>
            <a:endParaRPr sz="2667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1239" y="3424239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4">
            <a:alphaModFix/>
          </a:blip>
          <a:srcRect b="50853" l="7669" r="60429" t="21729"/>
          <a:stretch/>
        </p:blipFill>
        <p:spPr>
          <a:xfrm>
            <a:off x="3424040" y="2977332"/>
            <a:ext cx="5041900" cy="27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61" y="23709"/>
            <a:ext cx="12192000" cy="630128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1239" y="3424239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/>
          <p:nvPr/>
        </p:nvSpPr>
        <p:spPr>
          <a:xfrm>
            <a:off x="9345216" y="698843"/>
            <a:ext cx="2846784" cy="244648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6421656" y="1758579"/>
            <a:ext cx="1832227" cy="13849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adicionar um componente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frame, basta escolher o componente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clicar no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9350432" y="3186825"/>
            <a:ext cx="2841568" cy="260938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2952529" y="928689"/>
            <a:ext cx="2221983" cy="2412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8"/>
          <p:cNvCxnSpPr>
            <a:stCxn id="231" idx="0"/>
            <a:endCxn id="233" idx="1"/>
          </p:cNvCxnSpPr>
          <p:nvPr/>
        </p:nvCxnSpPr>
        <p:spPr>
          <a:xfrm flipH="1" rot="10800000">
            <a:off x="4063521" y="353289"/>
            <a:ext cx="2037300" cy="57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4" name="Google Shape;234;p18"/>
          <p:cNvSpPr/>
          <p:nvPr/>
        </p:nvSpPr>
        <p:spPr>
          <a:xfrm>
            <a:off x="1" y="3500251"/>
            <a:ext cx="2921073" cy="274432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947257" y="5072064"/>
            <a:ext cx="1143000" cy="707886"/>
          </a:xfrm>
          <a:prstGeom prst="rect">
            <a:avLst/>
          </a:prstGeom>
          <a:solidFill>
            <a:srgbClr val="0C0C0C">
              <a:alpha val="48235"/>
            </a:srgbClr>
          </a:solidFill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Representação dos Componentes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 Aplicação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10680304" y="1346129"/>
            <a:ext cx="1143000" cy="415755"/>
          </a:xfrm>
          <a:prstGeom prst="rect">
            <a:avLst/>
          </a:prstGeom>
          <a:solidFill>
            <a:srgbClr val="0C0C0C">
              <a:alpha val="48235"/>
            </a:srgbClr>
          </a:solidFill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</a:pPr>
            <a:r>
              <a:rPr b="0" i="0" lang="pt-BR" sz="105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Paleta de Componentes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10353677" y="3982588"/>
            <a:ext cx="1143000" cy="577466"/>
          </a:xfrm>
          <a:prstGeom prst="rect">
            <a:avLst/>
          </a:prstGeom>
          <a:solidFill>
            <a:srgbClr val="0C0C0C">
              <a:alpha val="48235"/>
            </a:srgbClr>
          </a:solidFill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</a:pPr>
            <a:r>
              <a:rPr b="0" i="0" lang="pt-BR" sz="1051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Propriedades de cada Componente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6100764" y="76227"/>
            <a:ext cx="1143000" cy="553998"/>
          </a:xfrm>
          <a:prstGeom prst="rect">
            <a:avLst/>
          </a:prstGeom>
          <a:solidFill>
            <a:srgbClr val="0C0C0C">
              <a:alpha val="48235"/>
            </a:srgbClr>
          </a:solidFill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Alterna entre Interface e Código Fonte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4310063" y="1658723"/>
            <a:ext cx="1143000" cy="553998"/>
          </a:xfrm>
          <a:prstGeom prst="rect">
            <a:avLst/>
          </a:prstGeom>
          <a:solidFill>
            <a:srgbClr val="0C0C0C">
              <a:alpha val="48235"/>
            </a:srgbClr>
          </a:solidFill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Área de Designer da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4072" y="3621173"/>
            <a:ext cx="2918304" cy="2549440"/>
          </a:xfrm>
          <a:prstGeom prst="rect">
            <a:avLst/>
          </a:prstGeom>
          <a:noFill/>
          <a:ln>
            <a:noFill/>
          </a:ln>
          <a:effectLst>
            <a:outerShdw blurRad="63500" rotWithShape="0" algn="tr" dir="8100000" dist="38100">
              <a:srgbClr val="000000">
                <a:alpha val="39215"/>
              </a:srgbClr>
            </a:outerShdw>
          </a:effectLst>
        </p:spPr>
      </p:pic>
      <p:sp>
        <p:nvSpPr>
          <p:cNvPr id="240" name="Google Shape;240;p18"/>
          <p:cNvSpPr txBox="1"/>
          <p:nvPr/>
        </p:nvSpPr>
        <p:spPr>
          <a:xfrm>
            <a:off x="7195480" y="4834988"/>
            <a:ext cx="1143000" cy="400110"/>
          </a:xfrm>
          <a:prstGeom prst="rect">
            <a:avLst/>
          </a:prstGeom>
          <a:solidFill>
            <a:srgbClr val="0C0C0C">
              <a:alpha val="48235"/>
            </a:srgbClr>
          </a:solidFill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Área de Codificação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Criando uma aplicação exemplo</a:t>
            </a:r>
            <a:endParaRPr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Vamos criar uma interface com a entrada de 2 números, um botão de soma e uma saída com resultado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1c53cd0d7_1_0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Criando uma aplicação </a:t>
            </a:r>
            <a:endParaRPr/>
          </a:p>
        </p:txBody>
      </p:sp>
      <p:sp>
        <p:nvSpPr>
          <p:cNvPr id="254" name="Google Shape;254;g351c53cd0d7_1_0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Vamos criar uma interface de uma calculadora com: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soma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subtração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multiplicação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divisão</a:t>
            </a:r>
            <a:r>
              <a:rPr lang="pt-BR"/>
              <a:t> 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resto da operação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Criando outra aplicação exemplo</a:t>
            </a:r>
            <a:endParaRPr/>
          </a:p>
        </p:txBody>
      </p:sp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Vamos criar um cadastro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Paleta de componentes</a:t>
            </a:r>
            <a:endParaRPr/>
          </a:p>
        </p:txBody>
      </p:sp>
      <p:sp>
        <p:nvSpPr>
          <p:cNvPr id="268" name="Google Shape;268;p21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1239" y="3424239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, Aplicativo, Word&#10;&#10;Descrição gerada automaticamente" id="270" name="Google Shape;27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761" y="935276"/>
            <a:ext cx="12192000" cy="63781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21"/>
          <p:cNvCxnSpPr/>
          <p:nvPr/>
        </p:nvCxnSpPr>
        <p:spPr>
          <a:xfrm rot="10800000">
            <a:off x="3716339" y="2965154"/>
            <a:ext cx="5215376" cy="16861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2" name="Google Shape;272;p21"/>
          <p:cNvCxnSpPr/>
          <p:nvPr/>
        </p:nvCxnSpPr>
        <p:spPr>
          <a:xfrm rot="10800000">
            <a:off x="5416790" y="3356015"/>
            <a:ext cx="3514925" cy="47814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3" name="Google Shape;273;p21"/>
          <p:cNvSpPr/>
          <p:nvPr/>
        </p:nvSpPr>
        <p:spPr>
          <a:xfrm>
            <a:off x="8805334" y="1625600"/>
            <a:ext cx="797748" cy="37278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Componentes utilizados</a:t>
            </a:r>
            <a:endParaRPr/>
          </a:p>
        </p:txBody>
      </p:sp>
      <p:sp>
        <p:nvSpPr>
          <p:cNvPr id="280" name="Google Shape;280;p22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1239" y="3424239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, Aplicativo, Word&#10;&#10;Descrição gerada automaticamente" id="282" name="Google Shape;282;p22"/>
          <p:cNvPicPr preferRelativeResize="0"/>
          <p:nvPr/>
        </p:nvPicPr>
        <p:blipFill rotWithShape="1">
          <a:blip r:embed="rId4">
            <a:alphaModFix/>
          </a:blip>
          <a:srcRect b="29189" l="19136" r="38517" t="24793"/>
          <a:stretch/>
        </p:blipFill>
        <p:spPr>
          <a:xfrm>
            <a:off x="2333038" y="1821276"/>
            <a:ext cx="5960533" cy="33886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22"/>
          <p:cNvCxnSpPr/>
          <p:nvPr/>
        </p:nvCxnSpPr>
        <p:spPr>
          <a:xfrm flipH="1">
            <a:off x="7549035" y="2753634"/>
            <a:ext cx="2131955" cy="71770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4" name="Google Shape;284;p22"/>
          <p:cNvCxnSpPr/>
          <p:nvPr/>
        </p:nvCxnSpPr>
        <p:spPr>
          <a:xfrm rot="10800000">
            <a:off x="4832176" y="4610345"/>
            <a:ext cx="691853" cy="67412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5" name="Google Shape;285;p22"/>
          <p:cNvCxnSpPr/>
          <p:nvPr/>
        </p:nvCxnSpPr>
        <p:spPr>
          <a:xfrm flipH="1" rot="10800000">
            <a:off x="2799645" y="4033669"/>
            <a:ext cx="1595497" cy="139356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6" name="Google Shape;286;p22"/>
          <p:cNvCxnSpPr/>
          <p:nvPr/>
        </p:nvCxnSpPr>
        <p:spPr>
          <a:xfrm flipH="1" rot="10800000">
            <a:off x="2062635" y="3655977"/>
            <a:ext cx="1439948" cy="89443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7" name="Google Shape;287;p22"/>
          <p:cNvCxnSpPr/>
          <p:nvPr/>
        </p:nvCxnSpPr>
        <p:spPr>
          <a:xfrm>
            <a:off x="1858760" y="2451736"/>
            <a:ext cx="1614821" cy="60379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8" name="Google Shape;288;p22"/>
          <p:cNvCxnSpPr/>
          <p:nvPr/>
        </p:nvCxnSpPr>
        <p:spPr>
          <a:xfrm>
            <a:off x="3040540" y="1395852"/>
            <a:ext cx="185523" cy="81781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9" name="Google Shape;289;p22"/>
          <p:cNvCxnSpPr/>
          <p:nvPr/>
        </p:nvCxnSpPr>
        <p:spPr>
          <a:xfrm flipH="1">
            <a:off x="5852211" y="1543519"/>
            <a:ext cx="1746147" cy="1080031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0" name="Google Shape;290;p22"/>
          <p:cNvSpPr txBox="1"/>
          <p:nvPr/>
        </p:nvSpPr>
        <p:spPr>
          <a:xfrm>
            <a:off x="2443173" y="867187"/>
            <a:ext cx="1511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JLabel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7549035" y="1463417"/>
            <a:ext cx="1308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JTextField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5322540" y="5336623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JButton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9861201" y="2422540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JList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473252" y="4279999"/>
            <a:ext cx="17025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JComboBox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389161" y="1913165"/>
            <a:ext cx="19445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JRadioButton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1313118" y="5447989"/>
            <a:ext cx="1441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JCheckBox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4ead4efc0_0_104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/>
              <a:t>Entrada com JoptionPane</a:t>
            </a:r>
            <a:endParaRPr b="1"/>
          </a:p>
        </p:txBody>
      </p:sp>
      <p:sp>
        <p:nvSpPr>
          <p:cNvPr id="132" name="Google Shape;132;g304ead4efc0_0_104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07/02/2022</a:t>
            </a:r>
            <a:endParaRPr/>
          </a:p>
        </p:txBody>
      </p:sp>
      <p:sp>
        <p:nvSpPr>
          <p:cNvPr id="133" name="Google Shape;133;g304ead4efc0_0_104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04ead4efc0_0_104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35" name="Google Shape;135;g304ead4efc0_0_104"/>
          <p:cNvGrpSpPr/>
          <p:nvPr/>
        </p:nvGrpSpPr>
        <p:grpSpPr>
          <a:xfrm>
            <a:off x="742946" y="1827580"/>
            <a:ext cx="11010900" cy="3999711"/>
            <a:chOff x="0" y="1954"/>
            <a:chExt cx="11010900" cy="3999711"/>
          </a:xfrm>
        </p:grpSpPr>
        <p:cxnSp>
          <p:nvCxnSpPr>
            <p:cNvPr id="136" name="Google Shape;136;g304ead4efc0_0_104"/>
            <p:cNvCxnSpPr/>
            <p:nvPr/>
          </p:nvCxnSpPr>
          <p:spPr>
            <a:xfrm>
              <a:off x="0" y="1954"/>
              <a:ext cx="110109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7" name="Google Shape;137;g304ead4efc0_0_104"/>
            <p:cNvSpPr/>
            <p:nvPr/>
          </p:nvSpPr>
          <p:spPr>
            <a:xfrm>
              <a:off x="0" y="1954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304ead4efc0_0_104"/>
            <p:cNvSpPr txBox="1"/>
            <p:nvPr/>
          </p:nvSpPr>
          <p:spPr>
            <a:xfrm>
              <a:off x="0" y="1954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pt-BR" sz="20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JOptionPane.showInputDialog(“Qual seu nome?”, “Digite seu nome aqui.”)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Entrada (pergunta) e o texto informativo do campo</a:t>
              </a:r>
              <a:endParaRPr/>
            </a:p>
          </p:txBody>
        </p:sp>
        <p:cxnSp>
          <p:nvCxnSpPr>
            <p:cNvPr id="139" name="Google Shape;139;g304ead4efc0_0_104"/>
            <p:cNvCxnSpPr/>
            <p:nvPr/>
          </p:nvCxnSpPr>
          <p:spPr>
            <a:xfrm>
              <a:off x="0" y="1335209"/>
              <a:ext cx="110109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0" name="Google Shape;140;g304ead4efc0_0_104"/>
            <p:cNvSpPr/>
            <p:nvPr/>
          </p:nvSpPr>
          <p:spPr>
            <a:xfrm>
              <a:off x="0" y="1335209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g304ead4efc0_0_104"/>
            <p:cNvSpPr txBox="1"/>
            <p:nvPr/>
          </p:nvSpPr>
          <p:spPr>
            <a:xfrm>
              <a:off x="0" y="1335209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 New"/>
                <a:buNone/>
              </a:pPr>
              <a:r>
                <a:rPr b="1" i="0" lang="pt-BR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JOptionPane.showInputDialog(null, “Qual o seu Nome?”, “Entrada”, JOptionPane.PLAIN_MESSAGE)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pt-BR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 é sem icone, Entrada (pergunta) e o Texto da janela</a:t>
              </a:r>
              <a:endParaRPr b="1" i="0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42" name="Google Shape;142;g304ead4efc0_0_104"/>
            <p:cNvCxnSpPr/>
            <p:nvPr/>
          </p:nvCxnSpPr>
          <p:spPr>
            <a:xfrm>
              <a:off x="0" y="2668465"/>
              <a:ext cx="1101090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3A66B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3" name="Google Shape;143;g304ead4efc0_0_104"/>
            <p:cNvSpPr/>
            <p:nvPr/>
          </p:nvSpPr>
          <p:spPr>
            <a:xfrm>
              <a:off x="0" y="2668465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304ead4efc0_0_104"/>
            <p:cNvSpPr txBox="1"/>
            <p:nvPr/>
          </p:nvSpPr>
          <p:spPr>
            <a:xfrm>
              <a:off x="0" y="2668465"/>
              <a:ext cx="11010900" cy="13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 New"/>
                <a:buNone/>
              </a:pPr>
              <a:r>
                <a:rPr b="1" i="0" lang="pt-BR" sz="20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JOptionPane.showMessageDialog(null, "Nome é "+ nome);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pt-BR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janela com saída dos dados (componente  e objeto)</a:t>
              </a:r>
              <a:endParaRPr b="0" i="0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 de interface</a:t>
            </a:r>
            <a:endParaRPr/>
          </a:p>
        </p:txBody>
      </p:sp>
      <p:sp>
        <p:nvSpPr>
          <p:cNvPr id="303" name="Google Shape;303;p23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1239" y="3424239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, Aplicativo, Word&#10;&#10;Descrição gerada automaticamente" id="305" name="Google Shape;30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80" y="935276"/>
            <a:ext cx="12192000" cy="6378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Executando a interface</a:t>
            </a:r>
            <a:endParaRPr/>
          </a:p>
        </p:txBody>
      </p:sp>
      <p:sp>
        <p:nvSpPr>
          <p:cNvPr id="312" name="Google Shape;312;p24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1239" y="3424239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, Aplicativo, Word&#10;&#10;Descrição gerada automaticamente" id="314" name="Google Shape;31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761" y="713318"/>
            <a:ext cx="12192000" cy="650299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4"/>
          <p:cNvSpPr/>
          <p:nvPr/>
        </p:nvSpPr>
        <p:spPr>
          <a:xfrm>
            <a:off x="3799536" y="1149886"/>
            <a:ext cx="214313" cy="28575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4"/>
          <p:cNvCxnSpPr/>
          <p:nvPr/>
        </p:nvCxnSpPr>
        <p:spPr>
          <a:xfrm>
            <a:off x="3962514" y="1427183"/>
            <a:ext cx="2842897" cy="131356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17" name="Google Shape;31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5412" y="1008284"/>
            <a:ext cx="4749969" cy="2783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Executando a interface</a:t>
            </a:r>
            <a:endParaRPr/>
          </a:p>
        </p:txBody>
      </p:sp>
      <p:sp>
        <p:nvSpPr>
          <p:cNvPr id="324" name="Google Shape;324;p25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Execute normalmente. Run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Porém, se houver um main em uma classe principal, é necessário chamar: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pt-BR" sz="2667">
                <a:latin typeface="Courier New"/>
                <a:ea typeface="Courier New"/>
                <a:cs typeface="Courier New"/>
                <a:sym typeface="Courier New"/>
              </a:rPr>
              <a:t>//Gráfica é o nome do .java onde está o código gráfico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Grafica g =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new Grafica();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g.setVisible(true);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ou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new Grafica().setVisible(true);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5" name="Google Shape;32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1239" y="3424239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6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Sobre os componentes</a:t>
            </a:r>
            <a:endParaRPr/>
          </a:p>
        </p:txBody>
      </p:sp>
      <p:sp>
        <p:nvSpPr>
          <p:cNvPr id="332" name="Google Shape;332;p26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JFrame</a:t>
            </a:r>
            <a:endParaRPr/>
          </a:p>
        </p:txBody>
      </p:sp>
      <p:sp>
        <p:nvSpPr>
          <p:cNvPr id="338" name="Google Shape;338;p27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Representa uma janela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pt-BR" sz="2800">
                <a:latin typeface="Arial"/>
                <a:ea typeface="Arial"/>
                <a:cs typeface="Arial"/>
                <a:sym typeface="Arial"/>
              </a:rPr>
              <a:t>Métodos: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b="1" i="1" lang="pt-BR" sz="2267">
                <a:latin typeface="Arial"/>
                <a:ea typeface="Arial"/>
                <a:cs typeface="Arial"/>
                <a:sym typeface="Arial"/>
              </a:rPr>
              <a:t>setTitle(titulo)</a:t>
            </a:r>
            <a:r>
              <a:rPr lang="pt-BR" sz="2267">
                <a:latin typeface="Arial"/>
                <a:ea typeface="Arial"/>
                <a:cs typeface="Arial"/>
                <a:sym typeface="Arial"/>
              </a:rPr>
              <a:t>: altera o título da janela;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8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b="1" i="1" lang="pt-BR" sz="2267">
                <a:latin typeface="Arial"/>
                <a:ea typeface="Arial"/>
                <a:cs typeface="Arial"/>
                <a:sym typeface="Arial"/>
              </a:rPr>
              <a:t>setDefaultCloseOperation(constante)</a:t>
            </a:r>
            <a:r>
              <a:rPr lang="pt-BR" sz="2267">
                <a:latin typeface="Arial"/>
                <a:ea typeface="Arial"/>
                <a:cs typeface="Arial"/>
                <a:sym typeface="Arial"/>
              </a:rPr>
              <a:t>: indica o que fazer ao </a:t>
            </a:r>
            <a:r>
              <a:rPr b="1" lang="pt-BR" sz="2267" u="sng">
                <a:latin typeface="Arial"/>
                <a:ea typeface="Arial"/>
                <a:cs typeface="Arial"/>
                <a:sym typeface="Arial"/>
              </a:rPr>
              <a:t>fechar</a:t>
            </a:r>
            <a:r>
              <a:rPr lang="pt-BR" sz="2267">
                <a:latin typeface="Arial"/>
                <a:ea typeface="Arial"/>
                <a:cs typeface="Arial"/>
                <a:sym typeface="Arial"/>
              </a:rPr>
              <a:t> a janela;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8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b="1" i="1" lang="pt-BR" sz="2267">
                <a:latin typeface="Arial"/>
                <a:ea typeface="Arial"/>
                <a:cs typeface="Arial"/>
                <a:sym typeface="Arial"/>
              </a:rPr>
              <a:t>setSize(largura, altura)</a:t>
            </a:r>
            <a:r>
              <a:rPr lang="pt-BR" sz="2267">
                <a:latin typeface="Arial"/>
                <a:ea typeface="Arial"/>
                <a:cs typeface="Arial"/>
                <a:sym typeface="Arial"/>
              </a:rPr>
              <a:t>: redimensiona a janela (todas as medidas são em pixels);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8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b="1" i="1" lang="pt-BR" sz="2267">
                <a:latin typeface="Arial"/>
                <a:ea typeface="Arial"/>
                <a:cs typeface="Arial"/>
                <a:sym typeface="Arial"/>
              </a:rPr>
              <a:t>setVisible(true/false)</a:t>
            </a:r>
            <a:r>
              <a:rPr lang="pt-BR" sz="2267">
                <a:latin typeface="Arial"/>
                <a:ea typeface="Arial"/>
                <a:cs typeface="Arial"/>
                <a:sym typeface="Arial"/>
              </a:rPr>
              <a:t>: exibe ou esconde a janela.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JFrame</a:t>
            </a:r>
            <a:endParaRPr/>
          </a:p>
        </p:txBody>
      </p:sp>
      <p:sp>
        <p:nvSpPr>
          <p:cNvPr id="344" name="Google Shape;344;p28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pt-BR" sz="2667">
                <a:latin typeface="Arial"/>
                <a:ea typeface="Arial"/>
                <a:cs typeface="Arial"/>
                <a:sym typeface="Arial"/>
              </a:rPr>
              <a:t>Constantes para </a:t>
            </a:r>
            <a:r>
              <a:rPr b="1" lang="pt-BR" sz="2667">
                <a:latin typeface="Arial"/>
                <a:ea typeface="Arial"/>
                <a:cs typeface="Arial"/>
                <a:sym typeface="Arial"/>
              </a:rPr>
              <a:t>setDefaultCloseOperation()</a:t>
            </a:r>
            <a:r>
              <a:rPr lang="pt-BR" sz="2667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DISPOSE_ON_CLOSE – Destrói a janela (libera recursos usados pela janela)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DO_NOTHING_ON_CLOSE - Desabilita opção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HIDE_ON_CLOSE - Apenas esconde a janela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EXIT_ON_CLOSE - Encerra a aplicação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Componentes Swing</a:t>
            </a:r>
            <a:endParaRPr/>
          </a:p>
        </p:txBody>
      </p:sp>
      <p:sp>
        <p:nvSpPr>
          <p:cNvPr id="350" name="Google Shape;350;p29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JLabel – rótulos que exibem textos e/ou ícones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Campos de Textos – entrada de dados do usuário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Podem também mostrar texto não-editável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simples (JTextField)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de senha(JPasswordField)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ou de múltiplas linhas (JTextArea)</a:t>
            </a:r>
            <a:endParaRPr/>
          </a:p>
        </p:txBody>
      </p:sp>
      <p:pic>
        <p:nvPicPr>
          <p:cNvPr id="351" name="Google Shape;35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1321" y="1085590"/>
            <a:ext cx="3360737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5563" y="3667031"/>
            <a:ext cx="4032251" cy="21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JLabel</a:t>
            </a:r>
            <a:endParaRPr/>
          </a:p>
        </p:txBody>
      </p:sp>
      <p:sp>
        <p:nvSpPr>
          <p:cNvPr id="359" name="Google Shape;359;p30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Representa qualquer texto “Estático” dentro de uma janela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No momento que um JLabel é colocado no Janela (Frame) é possível com um click alterar o texto de um Jlabel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Principais métodos: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pt-BR">
                <a:latin typeface="Arial"/>
                <a:ea typeface="Arial"/>
                <a:cs typeface="Arial"/>
                <a:sym typeface="Arial"/>
              </a:rPr>
              <a:t>setText(String)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: atribui valor ao label;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pt-BR">
                <a:latin typeface="Arial"/>
                <a:ea typeface="Arial"/>
                <a:cs typeface="Arial"/>
                <a:sym typeface="Arial"/>
              </a:rPr>
              <a:t>setVisible(true/false)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: exibe ou esconde o label;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JTextField</a:t>
            </a:r>
            <a:endParaRPr/>
          </a:p>
        </p:txBody>
      </p: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6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667">
                <a:latin typeface="Arial"/>
                <a:ea typeface="Arial"/>
                <a:cs typeface="Arial"/>
                <a:sym typeface="Arial"/>
              </a:rPr>
              <a:t>Caixa de Texto onde o usuário pode digitar um texto qualquer</a:t>
            </a:r>
            <a:endParaRPr/>
          </a:p>
          <a:p>
            <a:pPr indent="-7200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67">
              <a:latin typeface="Arial"/>
              <a:ea typeface="Arial"/>
              <a:cs typeface="Arial"/>
              <a:sym typeface="Arial"/>
            </a:endParaRPr>
          </a:p>
          <a:p>
            <a:pPr indent="-22866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667">
                <a:latin typeface="Arial"/>
                <a:ea typeface="Arial"/>
                <a:cs typeface="Arial"/>
                <a:sym typeface="Arial"/>
              </a:rPr>
              <a:t>Durante a execução da aplicação o usuário pode digitar e alterar qualquer texto dentro de JTextField. O programado utiliza o método getText () para obter o texto digitado pelo usuário.</a:t>
            </a:r>
            <a:endParaRPr/>
          </a:p>
          <a:p>
            <a:pPr indent="-7200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67">
              <a:latin typeface="Arial"/>
              <a:ea typeface="Arial"/>
              <a:cs typeface="Arial"/>
              <a:sym typeface="Arial"/>
            </a:endParaRPr>
          </a:p>
          <a:p>
            <a:pPr indent="-22866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667">
                <a:latin typeface="Arial"/>
                <a:ea typeface="Arial"/>
                <a:cs typeface="Arial"/>
                <a:sym typeface="Arial"/>
              </a:rPr>
              <a:t>Métodos:</a:t>
            </a:r>
            <a:endParaRPr/>
          </a:p>
          <a:p>
            <a:pPr indent="-22860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pt-BR" sz="2133">
                <a:latin typeface="Arial"/>
                <a:ea typeface="Arial"/>
                <a:cs typeface="Arial"/>
                <a:sym typeface="Arial"/>
              </a:rPr>
              <a:t>setText(String)</a:t>
            </a:r>
            <a:r>
              <a:rPr lang="pt-BR" sz="2133">
                <a:latin typeface="Arial"/>
                <a:ea typeface="Arial"/>
                <a:cs typeface="Arial"/>
                <a:sym typeface="Arial"/>
              </a:rPr>
              <a:t>: atribui valor ao JTextField;</a:t>
            </a:r>
            <a:endParaRPr/>
          </a:p>
          <a:p>
            <a:pPr indent="-22860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pt-BR" sz="2133">
                <a:latin typeface="Arial"/>
                <a:ea typeface="Arial"/>
                <a:cs typeface="Arial"/>
                <a:sym typeface="Arial"/>
              </a:rPr>
              <a:t>String getText( )</a:t>
            </a:r>
            <a:r>
              <a:rPr lang="pt-BR" sz="2133">
                <a:latin typeface="Arial"/>
                <a:ea typeface="Arial"/>
                <a:cs typeface="Arial"/>
                <a:sym typeface="Arial"/>
              </a:rPr>
              <a:t>: resgata valor contido no JTextField;</a:t>
            </a:r>
            <a:endParaRPr/>
          </a:p>
          <a:p>
            <a:pPr indent="-22860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pt-BR" sz="2133">
                <a:latin typeface="Arial"/>
                <a:ea typeface="Arial"/>
                <a:cs typeface="Arial"/>
                <a:sym typeface="Arial"/>
              </a:rPr>
              <a:t>setVisible (true/false)</a:t>
            </a:r>
            <a:r>
              <a:rPr lang="pt-BR" sz="2133">
                <a:latin typeface="Arial"/>
                <a:ea typeface="Arial"/>
                <a:cs typeface="Arial"/>
                <a:sym typeface="Arial"/>
              </a:rPr>
              <a:t>: exibe ou esconde o JTextField;</a:t>
            </a:r>
            <a:endParaRPr/>
          </a:p>
          <a:p>
            <a:pPr indent="-22860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pt-BR" sz="2133">
                <a:latin typeface="Arial"/>
                <a:ea typeface="Arial"/>
                <a:cs typeface="Arial"/>
                <a:sym typeface="Arial"/>
              </a:rPr>
              <a:t>setEditable(true/false)</a:t>
            </a:r>
            <a:r>
              <a:rPr lang="pt-BR" sz="2133">
                <a:latin typeface="Arial"/>
                <a:ea typeface="Arial"/>
                <a:cs typeface="Arial"/>
                <a:sym typeface="Arial"/>
              </a:rPr>
              <a:t>: torna o JTextField editável ou não;</a:t>
            </a:r>
            <a:endParaRPr/>
          </a:p>
          <a:p>
            <a:pPr indent="-22860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pt-BR" sz="2133">
                <a:latin typeface="Arial"/>
                <a:ea typeface="Arial"/>
                <a:cs typeface="Arial"/>
                <a:sym typeface="Arial"/>
              </a:rPr>
              <a:t>boolean isEditable()</a:t>
            </a:r>
            <a:r>
              <a:rPr lang="pt-BR" sz="2133">
                <a:latin typeface="Arial"/>
                <a:ea typeface="Arial"/>
                <a:cs typeface="Arial"/>
                <a:sym typeface="Arial"/>
              </a:rPr>
              <a:t>: retorna se o JTextField é editável ou não;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133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JPasswordField</a:t>
            </a:r>
            <a:endParaRPr/>
          </a:p>
        </p:txBody>
      </p:sp>
      <p:sp>
        <p:nvSpPr>
          <p:cNvPr id="372" name="Google Shape;372;p32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pt-BR" sz="3200">
                <a:latin typeface="Arial"/>
                <a:ea typeface="Arial"/>
                <a:cs typeface="Arial"/>
                <a:sym typeface="Arial"/>
              </a:rPr>
              <a:t>char[] getPassword( )</a:t>
            </a:r>
            <a:r>
              <a:rPr lang="pt-BR" sz="32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retorna cada caracter da senha digitada no JPasswordField (necessário guardar em uma String – alterando nome do field para pass, por exemplo);</a:t>
            </a:r>
            <a:endParaRPr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pt-BR" sz="2667">
                <a:latin typeface="Courier New"/>
                <a:ea typeface="Courier New"/>
                <a:cs typeface="Courier New"/>
                <a:sym typeface="Courier New"/>
              </a:rPr>
              <a:t>if (new String (pass.getPassword()).equals(“teste1”))</a:t>
            </a:r>
            <a:endParaRPr sz="2133"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4ead4efc0_0_121"/>
          <p:cNvSpPr txBox="1"/>
          <p:nvPr>
            <p:ph type="title"/>
          </p:nvPr>
        </p:nvSpPr>
        <p:spPr>
          <a:xfrm>
            <a:off x="742946" y="419780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/>
              <a:t>Implementando Joption</a:t>
            </a:r>
            <a:r>
              <a:rPr lang="pt-BR"/>
              <a:t>Pane</a:t>
            </a:r>
            <a:endParaRPr/>
          </a:p>
        </p:txBody>
      </p:sp>
      <p:sp>
        <p:nvSpPr>
          <p:cNvPr id="150" name="Google Shape;150;g304ead4efc0_0_121"/>
          <p:cNvSpPr txBox="1"/>
          <p:nvPr>
            <p:ph idx="1" type="body"/>
          </p:nvPr>
        </p:nvSpPr>
        <p:spPr>
          <a:xfrm>
            <a:off x="275771" y="1538514"/>
            <a:ext cx="11742000" cy="4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String nome, outronome;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nome=JOptionPane.showInputDialog(</a:t>
            </a: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"Qual seu nome?", "Digite seu nome aqui"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);      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outronome=JOptionPane.showInputDialog(</a:t>
            </a: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null, "Qual o outro nome?", "Entrada de dados", JOptionPane.PLAIN_MESSAGE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JOptionPane.showMessageDialog(</a:t>
            </a: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null, "Nome é "+ nome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JOptionPane.showMessageDialog(</a:t>
            </a:r>
            <a:r>
              <a:rPr b="1" lang="pt-BR" sz="1900">
                <a:latin typeface="Courier New"/>
                <a:ea typeface="Courier New"/>
                <a:cs typeface="Courier New"/>
                <a:sym typeface="Courier New"/>
              </a:rPr>
              <a:t>null, "O outro nome é "+ outronome</a:t>
            </a: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Componentes Swing</a:t>
            </a:r>
            <a:endParaRPr/>
          </a:p>
        </p:txBody>
      </p:sp>
      <p:sp>
        <p:nvSpPr>
          <p:cNvPr id="378" name="Google Shape;378;p33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JButton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ativar ações através de cliques do usuário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JCheckBox / JRadioButton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Caixas de marcação e botões de rádio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Especificam opções que podem ou não ser selecionadas (marcadas)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4179" y="1825626"/>
            <a:ext cx="2495551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4178" y="4379572"/>
            <a:ext cx="2495551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JButton</a:t>
            </a:r>
            <a:endParaRPr/>
          </a:p>
        </p:txBody>
      </p:sp>
      <p:sp>
        <p:nvSpPr>
          <p:cNvPr id="387" name="Google Shape;387;p34"/>
          <p:cNvSpPr txBox="1"/>
          <p:nvPr>
            <p:ph idx="1" type="body"/>
          </p:nvPr>
        </p:nvSpPr>
        <p:spPr>
          <a:xfrm>
            <a:off x="742946" y="1690689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Representa um botão na interface gráfica</a:t>
            </a:r>
            <a:endParaRPr/>
          </a:p>
          <a:p>
            <a:pPr indent="-7747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Utilizado para iniciar uma ação dentro do programa</a:t>
            </a:r>
            <a:endParaRPr/>
          </a:p>
          <a:p>
            <a:pPr indent="-7747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Esta ação está associada ao evento de clicar no botão.</a:t>
            </a:r>
            <a:endParaRPr/>
          </a:p>
          <a:p>
            <a:pPr indent="-7747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Método Importante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85206"/>
              <a:buChar char="•"/>
            </a:pPr>
            <a:r>
              <a:rPr b="1" lang="pt-BR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actionPerformed (...)</a:t>
            </a:r>
            <a:endParaRPr b="1" sz="2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600">
                <a:latin typeface="Arial"/>
                <a:ea typeface="Arial"/>
                <a:cs typeface="Arial"/>
                <a:sym typeface="Arial"/>
              </a:rPr>
              <a:t> define a ação que será executada no momento que o usuário clica no botão.</a:t>
            </a:r>
            <a:endParaRPr/>
          </a:p>
          <a:p>
            <a:pPr indent="-16383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Com um clique sobre o componente JButton é possível definir o rótulo deste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JButton</a:t>
            </a:r>
            <a:endParaRPr/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pt-BR">
                <a:latin typeface="Arial"/>
                <a:ea typeface="Arial"/>
                <a:cs typeface="Arial"/>
                <a:sym typeface="Arial"/>
              </a:rPr>
              <a:t>setText(String)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: atribui valor ao JButton;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pt-BR">
                <a:latin typeface="Arial"/>
                <a:ea typeface="Arial"/>
                <a:cs typeface="Arial"/>
                <a:sym typeface="Arial"/>
              </a:rPr>
              <a:t>setVisible (true/false)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: exibe ou esconde o JButton;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JCheckBox</a:t>
            </a:r>
            <a:endParaRPr/>
          </a:p>
        </p:txBody>
      </p:sp>
      <p:sp>
        <p:nvSpPr>
          <p:cNvPr id="399" name="Google Shape;399;p36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Representa uma caixa de combinação.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Métodos: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b="1" i="1" lang="pt-BR" sz="2667">
                <a:latin typeface="Arial"/>
                <a:ea typeface="Arial"/>
                <a:cs typeface="Arial"/>
                <a:sym typeface="Arial"/>
              </a:rPr>
              <a:t>setText(String)</a:t>
            </a:r>
            <a:r>
              <a:rPr lang="pt-BR" sz="2667">
                <a:latin typeface="Arial"/>
                <a:ea typeface="Arial"/>
                <a:cs typeface="Arial"/>
                <a:sym typeface="Arial"/>
              </a:rPr>
              <a:t>: atribui valor ao JCheckbox;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b="1" i="1" lang="pt-BR" sz="2667">
                <a:latin typeface="Arial"/>
                <a:ea typeface="Arial"/>
                <a:cs typeface="Arial"/>
                <a:sym typeface="Arial"/>
              </a:rPr>
              <a:t>boolean isSelected() </a:t>
            </a:r>
            <a:r>
              <a:rPr lang="pt-BR" sz="2667">
                <a:latin typeface="Arial"/>
                <a:ea typeface="Arial"/>
                <a:cs typeface="Arial"/>
                <a:sym typeface="Arial"/>
              </a:rPr>
              <a:t>: verifica se o JCheckBox está selecionando ou não;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JRadioButton</a:t>
            </a:r>
            <a:endParaRPr/>
          </a:p>
        </p:txBody>
      </p:sp>
      <p:sp>
        <p:nvSpPr>
          <p:cNvPr id="405" name="Google Shape;405;p37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Representa um botão de seleção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b="1" i="1" lang="pt-BR" sz="28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72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pt-BR" sz="2267">
                <a:latin typeface="Arial"/>
                <a:ea typeface="Arial"/>
                <a:cs typeface="Arial"/>
                <a:sym typeface="Arial"/>
              </a:rPr>
              <a:t>setText(String)</a:t>
            </a:r>
            <a:r>
              <a:rPr lang="pt-BR" sz="2267">
                <a:latin typeface="Arial"/>
                <a:ea typeface="Arial"/>
                <a:cs typeface="Arial"/>
                <a:sym typeface="Arial"/>
              </a:rPr>
              <a:t>: atribui valor ao JRadioButton;</a:t>
            </a:r>
            <a:endParaRPr/>
          </a:p>
          <a:p>
            <a:pPr indent="-22872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pt-BR" sz="2267">
                <a:latin typeface="Arial"/>
                <a:ea typeface="Arial"/>
                <a:cs typeface="Arial"/>
                <a:sym typeface="Arial"/>
              </a:rPr>
              <a:t>boolean isSelected() </a:t>
            </a:r>
            <a:r>
              <a:rPr lang="pt-BR" sz="2267">
                <a:latin typeface="Arial"/>
                <a:ea typeface="Arial"/>
                <a:cs typeface="Arial"/>
                <a:sym typeface="Arial"/>
              </a:rPr>
              <a:t>: verifica se o JRadioButton está selecionando ou não;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É necessário </a:t>
            </a:r>
            <a:r>
              <a:rPr b="1" lang="pt-BR" sz="2800">
                <a:latin typeface="Arial"/>
                <a:ea typeface="Arial"/>
                <a:cs typeface="Arial"/>
                <a:sym typeface="Arial"/>
              </a:rPr>
              <a:t>agrupar</a:t>
            </a:r>
            <a:r>
              <a:rPr lang="pt-BR" sz="2800">
                <a:latin typeface="Arial"/>
                <a:ea typeface="Arial"/>
                <a:cs typeface="Arial"/>
                <a:sym typeface="Arial"/>
              </a:rPr>
              <a:t> os radios para ter apenas </a:t>
            </a:r>
            <a:r>
              <a:rPr b="1" lang="pt-BR" sz="2800"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pt-BR" sz="2800">
                <a:latin typeface="Arial"/>
                <a:ea typeface="Arial"/>
                <a:cs typeface="Arial"/>
                <a:sym typeface="Arial"/>
              </a:rPr>
              <a:t> seleção!!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ButtonGroup grupo = new ButtonGroup();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grupo.add(rbtnFem);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2400">
                <a:latin typeface="Arial"/>
                <a:ea typeface="Arial"/>
                <a:cs typeface="Arial"/>
                <a:sym typeface="Arial"/>
              </a:rPr>
              <a:t>grupo.add(rbtnMasc);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Componentes Swing</a:t>
            </a:r>
            <a:endParaRPr/>
          </a:p>
        </p:txBody>
      </p:sp>
      <p:sp>
        <p:nvSpPr>
          <p:cNvPr id="411" name="Google Shape;411;p38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Char char="•"/>
            </a:pPr>
            <a:r>
              <a:rPr b="1" lang="pt-BR" sz="2933">
                <a:latin typeface="Arial"/>
                <a:ea typeface="Arial"/>
                <a:cs typeface="Arial"/>
                <a:sym typeface="Arial"/>
              </a:rPr>
              <a:t>JComboBox</a:t>
            </a:r>
            <a:r>
              <a:rPr lang="pt-BR" sz="2933">
                <a:latin typeface="Arial"/>
                <a:ea typeface="Arial"/>
                <a:cs typeface="Arial"/>
                <a:sym typeface="Arial"/>
              </a:rPr>
              <a:t> - Caixas de combinação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33"/>
              <a:buChar char="•"/>
            </a:pPr>
            <a:r>
              <a:rPr lang="pt-BR" sz="2933">
                <a:latin typeface="Arial"/>
                <a:ea typeface="Arial"/>
                <a:cs typeface="Arial"/>
                <a:sym typeface="Arial"/>
              </a:rPr>
              <a:t>permitem que o usuário selecione uma opção qualquer</a:t>
            </a:r>
            <a:endParaRPr/>
          </a:p>
          <a:p>
            <a:pPr indent="-4235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33"/>
              <a:buNone/>
            </a:pPr>
            <a:r>
              <a:t/>
            </a:r>
            <a:endParaRPr sz="2933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33"/>
              <a:buChar char="•"/>
            </a:pPr>
            <a:r>
              <a:rPr b="1" lang="pt-BR" sz="2933">
                <a:latin typeface="Arial"/>
                <a:ea typeface="Arial"/>
                <a:cs typeface="Arial"/>
                <a:sym typeface="Arial"/>
              </a:rPr>
              <a:t>JList</a:t>
            </a:r>
            <a:r>
              <a:rPr lang="pt-BR" sz="2933">
                <a:latin typeface="Arial"/>
                <a:ea typeface="Arial"/>
                <a:cs typeface="Arial"/>
                <a:sym typeface="Arial"/>
              </a:rPr>
              <a:t> - Listas exibem opções e permitem que sejam selecionado um ou vários itens</a:t>
            </a:r>
            <a:endParaRPr/>
          </a:p>
        </p:txBody>
      </p:sp>
      <p:pic>
        <p:nvPicPr>
          <p:cNvPr id="412" name="Google Shape;4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3975" y="4236358"/>
            <a:ext cx="4211639" cy="22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JComboBox</a:t>
            </a:r>
            <a:endParaRPr/>
          </a:p>
        </p:txBody>
      </p:sp>
      <p:sp>
        <p:nvSpPr>
          <p:cNvPr id="418" name="Google Shape;418;p39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pt-BR">
                <a:latin typeface="Arial"/>
                <a:ea typeface="Arial"/>
                <a:cs typeface="Arial"/>
                <a:sym typeface="Arial"/>
              </a:rPr>
              <a:t>addItem(Object)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: Insere item a item ao Combo;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Pode utilizar um vetor de String com os itens e construir o Combo passando o vetor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String itens[] = {"Selecione um item...","São Paulo","Rio de Janeiro","Paraná","Mato Grosso","Rio Grande do Sul"};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jComboBox1 =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JComboBox(itens);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JComboBox</a:t>
            </a:r>
            <a:endParaRPr/>
          </a:p>
        </p:txBody>
      </p:sp>
      <p:sp>
        <p:nvSpPr>
          <p:cNvPr id="424" name="Google Shape;424;p40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pt-BR" sz="2800">
                <a:latin typeface="Arial"/>
                <a:ea typeface="Arial"/>
                <a:cs typeface="Arial"/>
                <a:sym typeface="Arial"/>
              </a:rPr>
              <a:t>Object getSelectedItem( )</a:t>
            </a:r>
            <a:r>
              <a:rPr lang="pt-BR" sz="2800">
                <a:latin typeface="Arial"/>
                <a:ea typeface="Arial"/>
                <a:cs typeface="Arial"/>
                <a:sym typeface="Arial"/>
              </a:rPr>
              <a:t>: retorna um object do item (</a:t>
            </a:r>
            <a:r>
              <a:rPr b="1" i="1" lang="pt-BR" sz="2800"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lang="pt-BR" sz="2800">
                <a:latin typeface="Arial"/>
                <a:ea typeface="Arial"/>
                <a:cs typeface="Arial"/>
                <a:sym typeface="Arial"/>
              </a:rPr>
              <a:t>) selecionado no Combo. Necessário converter para String;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US = </a:t>
            </a:r>
            <a:r>
              <a:rPr b="1" i="1" lang="pt-BR" sz="2400">
                <a:latin typeface="Arial"/>
                <a:ea typeface="Arial"/>
                <a:cs typeface="Arial"/>
                <a:sym typeface="Arial"/>
              </a:rPr>
              <a:t>(String)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getSelectedItem();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pt-BR" sz="2800">
                <a:latin typeface="Arial"/>
                <a:ea typeface="Arial"/>
                <a:cs typeface="Arial"/>
                <a:sym typeface="Arial"/>
              </a:rPr>
              <a:t>Object getMaximumRowCount (int): </a:t>
            </a:r>
            <a:r>
              <a:rPr lang="pt-BR" sz="2800">
                <a:latin typeface="Arial"/>
                <a:ea typeface="Arial"/>
                <a:cs typeface="Arial"/>
                <a:sym typeface="Arial"/>
              </a:rPr>
              <a:t>indica a quantidade de linhas a serem exibidas no Combo;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pt-BR" sz="2800">
                <a:latin typeface="Arial"/>
                <a:ea typeface="Arial"/>
                <a:cs typeface="Arial"/>
                <a:sym typeface="Arial"/>
              </a:rPr>
              <a:t>int getSelectedIndex( )</a:t>
            </a:r>
            <a:r>
              <a:rPr lang="pt-BR" sz="2800">
                <a:latin typeface="Arial"/>
                <a:ea typeface="Arial"/>
                <a:cs typeface="Arial"/>
                <a:sym typeface="Arial"/>
              </a:rPr>
              <a:t>: retorna o índice do item selecionado no Combo;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JList</a:t>
            </a:r>
            <a:endParaRPr/>
          </a:p>
        </p:txBody>
      </p:sp>
      <p:sp>
        <p:nvSpPr>
          <p:cNvPr id="430" name="Google Shape;430;p41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Inserir um JScrollPane (</a:t>
            </a:r>
            <a:r>
              <a:rPr i="1" lang="pt-BR">
                <a:latin typeface="Arial"/>
                <a:ea typeface="Arial"/>
                <a:cs typeface="Arial"/>
                <a:sym typeface="Arial"/>
              </a:rPr>
              <a:t>swing containers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 no Frame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Dentro do JScrollPane inserir um jList (</a:t>
            </a:r>
            <a:r>
              <a:rPr i="1" lang="pt-BR">
                <a:latin typeface="Arial"/>
                <a:ea typeface="Arial"/>
                <a:cs typeface="Arial"/>
                <a:sym typeface="Arial"/>
              </a:rPr>
              <a:t>swing components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Métodos: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pt-BR">
                <a:latin typeface="Arial"/>
                <a:ea typeface="Arial"/>
                <a:cs typeface="Arial"/>
                <a:sym typeface="Arial"/>
              </a:rPr>
              <a:t>setListaData(String [])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: insere um vetor de String no JList;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JTextArea</a:t>
            </a:r>
            <a:endParaRPr/>
          </a:p>
        </p:txBody>
      </p:sp>
      <p:sp>
        <p:nvSpPr>
          <p:cNvPr id="436" name="Google Shape;436;p42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pt-BR" sz="2667">
                <a:latin typeface="Arial"/>
                <a:ea typeface="Arial"/>
                <a:cs typeface="Arial"/>
                <a:sym typeface="Arial"/>
              </a:rPr>
              <a:t>Representa um campo texto que permite um armazenamento maior de texto (linhas e colunas).</a:t>
            </a:r>
            <a:endParaRPr/>
          </a:p>
          <a:p>
            <a:pPr indent="-5924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t/>
            </a:r>
            <a:endParaRPr sz="2667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pt-BR" sz="2667">
                <a:latin typeface="Arial"/>
                <a:ea typeface="Arial"/>
                <a:cs typeface="Arial"/>
                <a:sym typeface="Arial"/>
              </a:rPr>
              <a:t>Métodos: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b="1" i="1" lang="pt-BR" sz="2133">
                <a:latin typeface="Arial"/>
                <a:ea typeface="Arial"/>
                <a:cs typeface="Arial"/>
                <a:sym typeface="Arial"/>
              </a:rPr>
              <a:t>setText(String)</a:t>
            </a:r>
            <a:r>
              <a:rPr lang="pt-BR" sz="2133">
                <a:latin typeface="Arial"/>
                <a:ea typeface="Arial"/>
                <a:cs typeface="Arial"/>
                <a:sym typeface="Arial"/>
              </a:rPr>
              <a:t>: atribui valor ao JTextField;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b="1" i="1" lang="pt-BR" sz="2133">
                <a:latin typeface="Arial"/>
                <a:ea typeface="Arial"/>
                <a:cs typeface="Arial"/>
                <a:sym typeface="Arial"/>
              </a:rPr>
              <a:t>String getText( )</a:t>
            </a:r>
            <a:r>
              <a:rPr lang="pt-BR" sz="2133">
                <a:latin typeface="Arial"/>
                <a:ea typeface="Arial"/>
                <a:cs typeface="Arial"/>
                <a:sym typeface="Arial"/>
              </a:rPr>
              <a:t>: resgata valor contido no JTextField;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b="1" i="1" lang="pt-BR" sz="2133">
                <a:latin typeface="Arial"/>
                <a:ea typeface="Arial"/>
                <a:cs typeface="Arial"/>
                <a:sym typeface="Arial"/>
              </a:rPr>
              <a:t>setVisible (true/false)</a:t>
            </a:r>
            <a:r>
              <a:rPr lang="pt-BR" sz="2133">
                <a:latin typeface="Arial"/>
                <a:ea typeface="Arial"/>
                <a:cs typeface="Arial"/>
                <a:sym typeface="Arial"/>
              </a:rPr>
              <a:t>: exibe ou esconde o JTextField;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b="1" i="1" lang="pt-BR" sz="2133">
                <a:latin typeface="Arial"/>
                <a:ea typeface="Arial"/>
                <a:cs typeface="Arial"/>
                <a:sym typeface="Arial"/>
              </a:rPr>
              <a:t>setEditable(true/false)</a:t>
            </a:r>
            <a:r>
              <a:rPr lang="pt-BR" sz="2133">
                <a:latin typeface="Arial"/>
                <a:ea typeface="Arial"/>
                <a:cs typeface="Arial"/>
                <a:sym typeface="Arial"/>
              </a:rPr>
              <a:t>: torna o JTextField editável ou não;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b="1" i="1" lang="pt-BR" sz="2133">
                <a:latin typeface="Arial"/>
                <a:ea typeface="Arial"/>
                <a:cs typeface="Arial"/>
                <a:sym typeface="Arial"/>
              </a:rPr>
              <a:t>boolean isEditable()</a:t>
            </a:r>
            <a:r>
              <a:rPr lang="pt-BR" sz="2133">
                <a:latin typeface="Arial"/>
                <a:ea typeface="Arial"/>
                <a:cs typeface="Arial"/>
                <a:sym typeface="Arial"/>
              </a:rPr>
              <a:t>: retorna se o JTextField é editável ou não;</a:t>
            </a:r>
            <a:endParaRPr sz="1533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Interface Gráfica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/>
              <a:t>GUI – Graphical User Interface</a:t>
            </a:r>
            <a:endParaRPr sz="3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/>
              <a:t>Facilitar a interação entre o usuário e a aplicação, sendo mais amigável que uma interface texto (console)</a:t>
            </a:r>
            <a:endParaRPr sz="3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/>
              <a:t>Amigável, Usabilidade, Simplicidade.</a:t>
            </a:r>
            <a:endParaRPr sz="3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pt-BR" sz="2700"/>
              <a:t>Construção GUI em Java</a:t>
            </a:r>
            <a:endParaRPr sz="31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 u="sng"/>
              <a:t>Swing</a:t>
            </a:r>
            <a:r>
              <a:rPr lang="pt-BR" sz="2300"/>
              <a:t> </a:t>
            </a:r>
            <a:endParaRPr sz="2700"/>
          </a:p>
          <a:p>
            <a:pPr indent="-2476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pt-BR" sz="2300"/>
              <a:t>...</a:t>
            </a:r>
            <a:endParaRPr sz="27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f5515b16d1_0_6"/>
          <p:cNvSpPr txBox="1"/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Array de objetos e</a:t>
            </a:r>
            <a:endParaRPr/>
          </a:p>
        </p:txBody>
      </p:sp>
      <p:sp>
        <p:nvSpPr>
          <p:cNvPr id="443" name="Google Shape;443;g1f5515b16d1_0_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f5515b16d1_0_1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Um pouco mais de for ...</a:t>
            </a:r>
            <a:endParaRPr/>
          </a:p>
        </p:txBody>
      </p:sp>
      <p:sp>
        <p:nvSpPr>
          <p:cNvPr id="450" name="Google Shape;450;g1f5515b16d1_0_12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Usado para repetir trechos de código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/>
              <a:t>Array:</a:t>
            </a:r>
            <a:r>
              <a:rPr lang="pt-BR"/>
              <a:t> é usado para iterar sobre um conjunto de dados</a:t>
            </a:r>
            <a:endParaRPr/>
          </a:p>
        </p:txBody>
      </p:sp>
      <p:sp>
        <p:nvSpPr>
          <p:cNvPr id="451" name="Google Shape;451;g1f5515b16d1_0_1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2" name="Google Shape;452;g1f5515b16d1_0_12"/>
          <p:cNvSpPr/>
          <p:nvPr/>
        </p:nvSpPr>
        <p:spPr>
          <a:xfrm>
            <a:off x="2302934" y="3203944"/>
            <a:ext cx="7059300" cy="3138600"/>
          </a:xfrm>
          <a:prstGeom prst="roundRect">
            <a:avLst>
              <a:gd fmla="val 1021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vetor[] = {1,2,3,4,5,6,7,8,9,10};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somatorio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i = 0; i &lt; vetor.length; i++){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somatorio += vetor[i];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System.out.println(somatorio);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f5515b16d1_0_20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O foreach</a:t>
            </a:r>
            <a:endParaRPr/>
          </a:p>
        </p:txBody>
      </p:sp>
      <p:sp>
        <p:nvSpPr>
          <p:cNvPr id="459" name="Google Shape;459;g1f5515b16d1_0_20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4475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Char char="•"/>
            </a:pPr>
            <a:r>
              <a:rPr lang="pt-BR" sz="3333"/>
              <a:t>Essa estrutura é caracterizada por promover uma forma mais limpa de realizar uma iteração sobre uma collection em Java.</a:t>
            </a:r>
            <a:endParaRPr/>
          </a:p>
          <a:p>
            <a:pPr indent="-32829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33"/>
              <a:buNone/>
            </a:pPr>
            <a:r>
              <a:t/>
            </a:r>
            <a:endParaRPr sz="3333"/>
          </a:p>
          <a:p>
            <a:pPr indent="-24447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33"/>
              <a:buChar char="•"/>
            </a:pPr>
            <a:r>
              <a:rPr lang="pt-BR" sz="3333"/>
              <a:t>Não é necessário manter um inteiro contador para setar a posição ou chamar o método hasNext() para verificar se existem mais elementos na collection.</a:t>
            </a:r>
            <a:endParaRPr/>
          </a:p>
          <a:p>
            <a:pPr indent="-32829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33"/>
              <a:buNone/>
            </a:pPr>
            <a:r>
              <a:t/>
            </a:r>
            <a:endParaRPr sz="3333"/>
          </a:p>
          <a:p>
            <a:pPr indent="-24447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33"/>
              <a:buChar char="•"/>
            </a:pPr>
            <a:r>
              <a:rPr lang="pt-BR" sz="3333"/>
              <a:t>essa estrutura pode usar qualquer Objeto Java que implemente a interface java.lang.Iterable. </a:t>
            </a:r>
            <a:endParaRPr/>
          </a:p>
        </p:txBody>
      </p:sp>
      <p:sp>
        <p:nvSpPr>
          <p:cNvPr id="460" name="Google Shape;460;g1f5515b16d1_0_2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f5515b16d1_0_27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O foreach</a:t>
            </a:r>
            <a:endParaRPr/>
          </a:p>
        </p:txBody>
      </p:sp>
      <p:sp>
        <p:nvSpPr>
          <p:cNvPr id="467" name="Google Shape;467;g1f5515b16d1_0_27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Char char="•"/>
            </a:pPr>
            <a:r>
              <a:rPr lang="pt-BR" sz="3333"/>
              <a:t>foreach – itera sobre coleções de maneira simples e direta</a:t>
            </a:r>
            <a:endParaRPr/>
          </a:p>
        </p:txBody>
      </p:sp>
      <p:sp>
        <p:nvSpPr>
          <p:cNvPr id="468" name="Google Shape;468;g1f5515b16d1_0_27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9" name="Google Shape;469;g1f5515b16d1_0_27"/>
          <p:cNvSpPr/>
          <p:nvPr/>
        </p:nvSpPr>
        <p:spPr>
          <a:xfrm>
            <a:off x="6150360" y="3137264"/>
            <a:ext cx="5933100" cy="3288900"/>
          </a:xfrm>
          <a:prstGeom prst="roundRect">
            <a:avLst>
              <a:gd fmla="val 1021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vetor[] = {1,2,3,4,5,6,7,8,9,10};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somatorio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valor : vetor){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somatorio += valor;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System.out.println(somatorio);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f5515b16d1_0_27"/>
          <p:cNvSpPr/>
          <p:nvPr/>
        </p:nvSpPr>
        <p:spPr>
          <a:xfrm>
            <a:off x="157208" y="3274829"/>
            <a:ext cx="5933100" cy="1672800"/>
          </a:xfrm>
          <a:prstGeom prst="roundRect">
            <a:avLst>
              <a:gd fmla="val 1021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(tipo variavel</a:t>
            </a:r>
            <a:r>
              <a:rPr b="1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seuArray 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//corpo do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1f5515b16d1_0_27"/>
          <p:cNvSpPr txBox="1"/>
          <p:nvPr/>
        </p:nvSpPr>
        <p:spPr>
          <a:xfrm>
            <a:off x="157210" y="2782388"/>
            <a:ext cx="13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Sintaxe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f5515b16d1_0_37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Vetor de Objetos</a:t>
            </a:r>
            <a:endParaRPr/>
          </a:p>
        </p:txBody>
      </p:sp>
      <p:sp>
        <p:nvSpPr>
          <p:cNvPr id="477" name="Google Shape;477;g1f5515b16d1_0_37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São vetores de tipos não primitivos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Armazenam referências de objetos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/>
              <a:t>Declaração: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Tipo variavel[] = new Tipo[TAM];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/>
              <a:t>Dada a classe Pessoa, criar um vetor de pessoas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Pessoa pessoas[] = new Pessoa[5];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8" name="Google Shape;478;g1f5515b16d1_0_37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f5515b16d1_0_43"/>
          <p:cNvSpPr/>
          <p:nvPr/>
        </p:nvSpPr>
        <p:spPr>
          <a:xfrm>
            <a:off x="650552" y="-130629"/>
            <a:ext cx="5445300" cy="6858000"/>
          </a:xfrm>
          <a:prstGeom prst="roundRect">
            <a:avLst>
              <a:gd fmla="val 422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4" name="Google Shape;484;g1f5515b16d1_0_43"/>
          <p:cNvSpPr/>
          <p:nvPr/>
        </p:nvSpPr>
        <p:spPr>
          <a:xfrm>
            <a:off x="6385308" y="-130628"/>
            <a:ext cx="5445300" cy="6858000"/>
          </a:xfrm>
          <a:prstGeom prst="roundRect">
            <a:avLst>
              <a:gd fmla="val 422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g1f5515b16d1_0_43"/>
          <p:cNvSpPr/>
          <p:nvPr/>
        </p:nvSpPr>
        <p:spPr>
          <a:xfrm>
            <a:off x="561563" y="79664"/>
            <a:ext cx="5875500" cy="6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class PessoaA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1867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//atributos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String nome;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int idade;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private char sexo;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PessoaA(String nome, int 					idade, char sexo){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this.nome = nome;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this.idade = idade;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this.sexo = sexo;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getNome(){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nome;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setNome(String nome){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this.nome = nome;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g1f5515b16d1_0_43"/>
          <p:cNvSpPr/>
          <p:nvPr/>
        </p:nvSpPr>
        <p:spPr>
          <a:xfrm>
            <a:off x="6061692" y="-55804"/>
            <a:ext cx="5844300" cy="6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int getIdade(){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idade;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setIdade(int idade){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this.idade = idade;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char getSexo()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sexo;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setSexo(char sexo)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this.sexo = sexo;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pt-BR" sz="1867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//status os dados da PessoaA</a:t>
            </a:r>
            <a:endParaRPr b="0" i="0" sz="1867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status(){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"Nome: "+nome+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"\nIdade: "+idade+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"\nSexo: "+sexo;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5515b16d1_0_50"/>
          <p:cNvSpPr txBox="1"/>
          <p:nvPr>
            <p:ph idx="12" type="sldNum"/>
          </p:nvPr>
        </p:nvSpPr>
        <p:spPr>
          <a:xfrm>
            <a:off x="8938918" y="6231253"/>
            <a:ext cx="295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2" name="Google Shape;492;g1f5515b16d1_0_50"/>
          <p:cNvSpPr/>
          <p:nvPr/>
        </p:nvSpPr>
        <p:spPr>
          <a:xfrm>
            <a:off x="420914" y="-89134"/>
            <a:ext cx="11435100" cy="6771000"/>
          </a:xfrm>
          <a:prstGeom prst="roundRect">
            <a:avLst>
              <a:gd fmla="val 422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3" name="Google Shape;493;g1f5515b16d1_0_50"/>
          <p:cNvSpPr/>
          <p:nvPr/>
        </p:nvSpPr>
        <p:spPr>
          <a:xfrm>
            <a:off x="566171" y="0"/>
            <a:ext cx="11470500" cy="7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AppPessoaA{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String nome;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int idade;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char sexo;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pt-BR" sz="1867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//cria um vetor de objetos do tipo Pessoa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Pessoa vPessoas[] = new PessoaA[5];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for (int i = 0; i &lt; vPessoas.length;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nome = JOptionPane.showInputDialog("Nome:");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sexo = JOptionPane.showInputDialog("Sexo: (F/M)?").charAt(0);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idade = Integer.parseInt(JOptionPane.showInputDialog("Idade:"));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pt-BR" sz="1867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//instancia um objeto Pessoa em uma dada posição do vetor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vPessoas[i] = new PessoaA(nome, idade, sexo);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1" i="0" lang="pt-BR" sz="1867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1" i="0" lang="pt-BR" sz="1867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//mostra as pessoas inseridas no vetor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for (PessoaA p : vPessoas)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JOptionPane.showMessageDialog(null, p.status());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16d0b11a8_0_0"/>
          <p:cNvSpPr txBox="1"/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Interface Gráfica</a:t>
            </a:r>
            <a:endParaRPr/>
          </a:p>
        </p:txBody>
      </p:sp>
      <p:sp>
        <p:nvSpPr>
          <p:cNvPr id="500" name="Google Shape;500;g1e16d0b11a8_0_0"/>
          <p:cNvSpPr txBox="1"/>
          <p:nvPr>
            <p:ph idx="1" type="body"/>
          </p:nvPr>
        </p:nvSpPr>
        <p:spPr>
          <a:xfrm>
            <a:off x="831851" y="4718057"/>
            <a:ext cx="105156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pt-BR"/>
              <a:t>Parte 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501" name="Google Shape;501;g1e16d0b11a8_0_0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Vamos fazer?</a:t>
            </a:r>
            <a:endParaRPr/>
          </a:p>
        </p:txBody>
      </p:sp>
      <p:sp>
        <p:nvSpPr>
          <p:cNvPr id="508" name="Google Shape;508;p43"/>
          <p:cNvSpPr txBox="1"/>
          <p:nvPr>
            <p:ph idx="1" type="body"/>
          </p:nvPr>
        </p:nvSpPr>
        <p:spPr>
          <a:xfrm>
            <a:off x="742947" y="1690689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Desenhe a interface gráfica no NetBeans para aplicação abaixo com base nas informações sobre os componentes</a:t>
            </a:r>
            <a:endParaRPr/>
          </a:p>
        </p:txBody>
      </p:sp>
      <p:pic>
        <p:nvPicPr>
          <p:cNvPr id="509" name="Google Shape;5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3496" y="2700341"/>
            <a:ext cx="7289800" cy="43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6"/>
          <p:cNvSpPr/>
          <p:nvPr/>
        </p:nvSpPr>
        <p:spPr>
          <a:xfrm>
            <a:off x="217120" y="335843"/>
            <a:ext cx="11974880" cy="6186313"/>
          </a:xfrm>
          <a:prstGeom prst="roundRect">
            <a:avLst>
              <a:gd fmla="val 422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6" name="Google Shape;516;p46"/>
          <p:cNvSpPr txBox="1"/>
          <p:nvPr>
            <p:ph type="title"/>
          </p:nvPr>
        </p:nvSpPr>
        <p:spPr>
          <a:xfrm>
            <a:off x="590550" y="-50799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Classe Pessoa</a:t>
            </a:r>
            <a:endParaRPr/>
          </a:p>
        </p:txBody>
      </p:sp>
      <p:sp>
        <p:nvSpPr>
          <p:cNvPr id="517" name="Google Shape;517;p46"/>
          <p:cNvSpPr txBox="1"/>
          <p:nvPr>
            <p:ph idx="1" type="body"/>
          </p:nvPr>
        </p:nvSpPr>
        <p:spPr>
          <a:xfrm>
            <a:off x="217125" y="305725"/>
            <a:ext cx="11384400" cy="5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public class Pessoa {    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    //atributos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private String nome;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private int idade;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private String sexo;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private String profissao;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private String receberEmail;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public String getNome(){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    return nome;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public void setNome(String nome){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    this.nome = nome;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public int getIdade(){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    return idade;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public void setIdade(int idade){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    this.idade = idade;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3300"/>
          </a:p>
        </p:txBody>
      </p:sp>
      <p:sp>
        <p:nvSpPr>
          <p:cNvPr id="518" name="Google Shape;518;p46"/>
          <p:cNvSpPr txBox="1"/>
          <p:nvPr/>
        </p:nvSpPr>
        <p:spPr>
          <a:xfrm>
            <a:off x="6229325" y="228600"/>
            <a:ext cx="6292500" cy="6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getSexo()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sexo;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setSexo(String sexo)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this.sexo = sexo;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public String getProfissao()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profissao;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setProfissao(String profissao)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this.profissao = profissao;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String getReceberEmail()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receberEmail;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setReceberEmail(String receberEmail)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this.receberEmail = receberEmail;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String status(){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"Nome: "+nome+"\nIdade: "+idade+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"\nSexo: "+sexo;           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Swing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Biblioteca: </a:t>
            </a:r>
            <a:r>
              <a:rPr b="1" lang="pt-BR"/>
              <a:t>javax.swing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Padrão no Java (JFC - Java Foundation Classes).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Aplicações possuem a mesma interface em diferentes plataformas.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/>
          <p:nvPr/>
        </p:nvSpPr>
        <p:spPr>
          <a:xfrm>
            <a:off x="108559" y="335843"/>
            <a:ext cx="11974880" cy="6186313"/>
          </a:xfrm>
          <a:prstGeom prst="roundRect">
            <a:avLst>
              <a:gd fmla="val 422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5" name="Google Shape;525;p47"/>
          <p:cNvSpPr txBox="1"/>
          <p:nvPr>
            <p:ph type="title"/>
          </p:nvPr>
        </p:nvSpPr>
        <p:spPr>
          <a:xfrm>
            <a:off x="590550" y="-504826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Classe AppPessoas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7"/>
          <p:cNvSpPr txBox="1"/>
          <p:nvPr>
            <p:ph idx="1" type="body"/>
          </p:nvPr>
        </p:nvSpPr>
        <p:spPr>
          <a:xfrm>
            <a:off x="21475" y="335843"/>
            <a:ext cx="1241727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import java.util.ArrayList;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t/>
            </a:r>
            <a:endParaRPr sz="186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public class AppPessoa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  private ArrayList &lt;Pessoa&gt;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     listaPessoa = new ArrayList();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 public ArrayList&lt;Pessoa&gt;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    getListaPessoa()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       return listaPessoa;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pt-BR" sz="1867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//get do listaPessoa</a:t>
            </a:r>
            <a:endParaRPr sz="1867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public void setListaPessoa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  (ArrayList&lt;Pessoa&gt; listaPessoa){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     this.listaPessoa = listaPessoa;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r>
              <a:rPr lang="pt-BR" sz="1867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//set do listaPessoa</a:t>
            </a:r>
            <a:endParaRPr sz="1867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pt-BR" sz="1867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t/>
            </a:r>
            <a:endParaRPr sz="186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t/>
            </a:r>
            <a:endParaRPr/>
          </a:p>
        </p:txBody>
      </p:sp>
      <p:sp>
        <p:nvSpPr>
          <p:cNvPr id="527" name="Google Shape;527;p47"/>
          <p:cNvSpPr txBox="1"/>
          <p:nvPr/>
        </p:nvSpPr>
        <p:spPr>
          <a:xfrm>
            <a:off x="5990700" y="784275"/>
            <a:ext cx="6201300" cy="5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inserePessoa (Pessoa p){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listaPessoa.add(p);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String listarPessoas(){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String saida = " ";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(listaPessoa.isEmpty()){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saida = "Nenhuma pessoa cadastrada";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}else{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for(Pessoa p: listaPessoa){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saida = saida + p.status()+ "\n";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saida;    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b="0" i="0" lang="pt-BR" sz="18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8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534" name="Google Shape;534;p48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 programação em GUI trabalha com o conceito de evento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Evento é qualquer ação do usuário na interface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clicar em um botão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clicar em um texto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apertar &lt;ENTER&gt; em uma caixa de texto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arrastar um mouse sobre um botão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9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541" name="Google Shape;541;p49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Para cada componente da interface podemos definir comportamentos (trechos de código) para cada evento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Ex: imprimir um texto na janela quando o usuário clica no botão</a:t>
            </a:r>
            <a:endParaRPr/>
          </a:p>
          <a:p>
            <a:pPr indent="-228600" lvl="1" marL="68580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 É possível definir um comportamento para cada evento de interface que gostaríamos de tratar</a:t>
            </a:r>
            <a:endParaRPr/>
          </a:p>
          <a:p>
            <a:pPr indent="-228600" lvl="2" marL="114300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 isto depende do objetivo de nossa aplicação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0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548" name="Google Shape;548;p50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Como a aplicação descobre que um botão foi clicado?</a:t>
            </a:r>
            <a:endParaRPr/>
          </a:p>
          <a:p>
            <a:pPr indent="-228600" lvl="1" marL="685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latin typeface="Arial"/>
                <a:ea typeface="Arial"/>
                <a:cs typeface="Arial"/>
                <a:sym typeface="Arial"/>
              </a:rPr>
              <a:t> através do </a:t>
            </a:r>
            <a:r>
              <a:rPr b="1" lang="pt-BR" sz="2800">
                <a:latin typeface="Arial"/>
                <a:ea typeface="Arial"/>
                <a:cs typeface="Arial"/>
                <a:sym typeface="Arial"/>
              </a:rPr>
              <a:t>listener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é um objeto em java associado a um determinado componente de interface que fica verificando a ocorrência de um evento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 caso o respectivo evento ocorra, o listener dispara a ação definida para aquele evento (tratamento do evento)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51"/>
          <p:cNvPicPr preferRelativeResize="0"/>
          <p:nvPr/>
        </p:nvPicPr>
        <p:blipFill rotWithShape="1">
          <a:blip r:embed="rId3">
            <a:alphaModFix/>
          </a:blip>
          <a:srcRect b="2023" l="0" r="1089" t="2117"/>
          <a:stretch/>
        </p:blipFill>
        <p:spPr>
          <a:xfrm>
            <a:off x="1944915" y="958980"/>
            <a:ext cx="10003403" cy="5763179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1"/>
          <p:cNvSpPr txBox="1"/>
          <p:nvPr>
            <p:ph type="title"/>
          </p:nvPr>
        </p:nvSpPr>
        <p:spPr>
          <a:xfrm>
            <a:off x="627327" y="412785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/>
              <a:t>Tratamento de Evento</a:t>
            </a:r>
            <a:endParaRPr/>
          </a:p>
        </p:txBody>
      </p:sp>
      <p:sp>
        <p:nvSpPr>
          <p:cNvPr id="556" name="Google Shape;556;p51"/>
          <p:cNvSpPr/>
          <p:nvPr/>
        </p:nvSpPr>
        <p:spPr>
          <a:xfrm rot="-5400000">
            <a:off x="5903700" y="5291808"/>
            <a:ext cx="296758" cy="161395"/>
          </a:xfrm>
          <a:prstGeom prst="leftArrow">
            <a:avLst>
              <a:gd fmla="val 50000" name="adj1"/>
              <a:gd fmla="val 71227" name="adj2"/>
            </a:avLst>
          </a:prstGeom>
          <a:solidFill>
            <a:srgbClr val="3333FF"/>
          </a:solidFill>
          <a:ln cap="flat" cmpd="sng" w="9525">
            <a:solidFill>
              <a:srgbClr val="33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p51"/>
          <p:cNvCxnSpPr/>
          <p:nvPr/>
        </p:nvCxnSpPr>
        <p:spPr>
          <a:xfrm flipH="1">
            <a:off x="4059575" y="5471887"/>
            <a:ext cx="1290704" cy="184882"/>
          </a:xfrm>
          <a:prstGeom prst="straightConnector1">
            <a:avLst/>
          </a:prstGeom>
          <a:noFill/>
          <a:ln cap="flat" cmpd="sng" w="19050">
            <a:solidFill>
              <a:srgbClr val="3333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558" name="Google Shape;558;p51"/>
          <p:cNvSpPr txBox="1"/>
          <p:nvPr/>
        </p:nvSpPr>
        <p:spPr>
          <a:xfrm>
            <a:off x="5015637" y="5129507"/>
            <a:ext cx="11178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Noto Sans Symbols"/>
              <a:buNone/>
            </a:pPr>
            <a:r>
              <a:rPr b="1" i="0" lang="pt-BR" sz="2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9" name="Google Shape;559;p51"/>
          <p:cNvCxnSpPr/>
          <p:nvPr/>
        </p:nvCxnSpPr>
        <p:spPr>
          <a:xfrm>
            <a:off x="4102076" y="6608396"/>
            <a:ext cx="6652394" cy="0"/>
          </a:xfrm>
          <a:prstGeom prst="straightConnector1">
            <a:avLst/>
          </a:prstGeom>
          <a:noFill/>
          <a:ln cap="flat" cmpd="sng" w="19050">
            <a:solidFill>
              <a:srgbClr val="3333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0" name="Google Shape;560;p51"/>
          <p:cNvSpPr txBox="1"/>
          <p:nvPr/>
        </p:nvSpPr>
        <p:spPr>
          <a:xfrm>
            <a:off x="10968157" y="6104834"/>
            <a:ext cx="10770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b="1" i="0" lang="pt-BR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p51"/>
          <p:cNvCxnSpPr/>
          <p:nvPr/>
        </p:nvCxnSpPr>
        <p:spPr>
          <a:xfrm rot="10800000">
            <a:off x="8369971" y="4227049"/>
            <a:ext cx="2511679" cy="109989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Homem com as mãos no rosto&#10;&#10;Descrição gerada automaticamente com confiança baixa" id="562" name="Google Shape;56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9998" y="5362443"/>
            <a:ext cx="1219055" cy="1601089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1"/>
          <p:cNvSpPr txBox="1"/>
          <p:nvPr/>
        </p:nvSpPr>
        <p:spPr>
          <a:xfrm>
            <a:off x="4203831" y="6122126"/>
            <a:ext cx="13707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1" i="0" lang="pt-BR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listener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m de desenho animado&#10;&#10;Descrição gerada automaticamente com confiança média" id="564" name="Google Shape;564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58621" y="5139864"/>
            <a:ext cx="1112726" cy="108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2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Criando um evento para o Botão</a:t>
            </a:r>
            <a:endParaRPr/>
          </a:p>
        </p:txBody>
      </p:sp>
      <p:sp>
        <p:nvSpPr>
          <p:cNvPr id="571" name="Google Shape;571;p52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Em nossa aplicação queremos que quando o usuário clique no botão Salvar  os dados da pessoa sejam armazenados no ArrayList e exibidos no JList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7470" lvl="0" marL="228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Para isto basta clicar com o botão direito no botão (JButton) e escolher a opção </a:t>
            </a:r>
            <a:endParaRPr/>
          </a:p>
          <a:p>
            <a:pPr indent="-228600" lvl="1" marL="68580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Eventos🡪 action 🡪 actionPerformed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7470" lvl="0" marL="228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seguinte trecho de código será mostrado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Diálogos de Confirmações</a:t>
            </a:r>
            <a:endParaRPr/>
          </a:p>
        </p:txBody>
      </p:sp>
      <p:sp>
        <p:nvSpPr>
          <p:cNvPr id="577" name="Google Shape;577;p54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JOptionPane.showConfirmDialog(pos, pA)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JOptionPane.showConfirmDialog(pos, pA, pB, pC)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JOptionPane.showConfirmDialog(pos, pA, pB, pC, pD)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Parâmetros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pos (Objeto): posição da janela (usar </a:t>
            </a:r>
            <a:r>
              <a:rPr i="1" lang="pt-BR" sz="2400"/>
              <a:t>null</a:t>
            </a:r>
            <a:r>
              <a:rPr lang="pt-BR" sz="2400"/>
              <a:t> para centro da tela).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pA (String): Mensagem solicitando informação.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pB (String): Título da janela.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pC (int): tipo de confirmação.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pD (int): tipo do ícone 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578" name="Google Shape;578;p54"/>
          <p:cNvSpPr txBox="1"/>
          <p:nvPr/>
        </p:nvSpPr>
        <p:spPr>
          <a:xfrm>
            <a:off x="1905001" y="1719071"/>
            <a:ext cx="8763001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/>
          <p:nvPr>
            <p:ph type="title"/>
          </p:nvPr>
        </p:nvSpPr>
        <p:spPr>
          <a:xfrm>
            <a:off x="590550" y="-291420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Criando um evento para o Botão</a:t>
            </a:r>
            <a:endParaRPr/>
          </a:p>
        </p:txBody>
      </p:sp>
      <p:sp>
        <p:nvSpPr>
          <p:cNvPr id="585" name="Google Shape;585;p53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86" name="Google Shape;58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213406"/>
            <a:ext cx="12192001" cy="61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5"/>
          <p:cNvSpPr txBox="1"/>
          <p:nvPr>
            <p:ph type="title"/>
          </p:nvPr>
        </p:nvSpPr>
        <p:spPr>
          <a:xfrm>
            <a:off x="792090" y="176303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Tipos de Confirmação</a:t>
            </a:r>
            <a:endParaRPr/>
          </a:p>
        </p:txBody>
      </p:sp>
      <p:sp>
        <p:nvSpPr>
          <p:cNvPr id="592" name="Google Shape;592;p55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JOptionPane.DEFAULT_OPTION 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JOptionPane.YES_NO_OPTION 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JOptionPane.YES_NO_CANCEL_OPTION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JOptionPane.OK_CANCEL_OPTION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593" name="Google Shape;593;p55"/>
          <p:cNvSpPr txBox="1"/>
          <p:nvPr/>
        </p:nvSpPr>
        <p:spPr>
          <a:xfrm>
            <a:off x="1937547" y="1542259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4" name="Google Shape;59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9341" y="4012973"/>
            <a:ext cx="2647951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216026"/>
            <a:ext cx="2647951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1024" y="2614500"/>
            <a:ext cx="2647951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1024" y="5501864"/>
            <a:ext cx="2647951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6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Diálogos de Confirmações</a:t>
            </a:r>
            <a:endParaRPr/>
          </a:p>
        </p:txBody>
      </p:sp>
      <p:sp>
        <p:nvSpPr>
          <p:cNvPr id="603" name="Google Shape;603;p56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04" name="Google Shape;604;p56"/>
          <p:cNvSpPr txBox="1"/>
          <p:nvPr/>
        </p:nvSpPr>
        <p:spPr>
          <a:xfrm>
            <a:off x="1905001" y="1719071"/>
            <a:ext cx="8763001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5" name="Google Shape;60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32" y="98123"/>
            <a:ext cx="11836400" cy="6599952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6"/>
          <p:cNvSpPr/>
          <p:nvPr/>
        </p:nvSpPr>
        <p:spPr>
          <a:xfrm>
            <a:off x="637756" y="461520"/>
            <a:ext cx="11193000" cy="27000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6"/>
          <p:cNvSpPr txBox="1"/>
          <p:nvPr/>
        </p:nvSpPr>
        <p:spPr>
          <a:xfrm>
            <a:off x="4772986" y="674112"/>
            <a:ext cx="62985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rPr b="0" i="0" lang="pt-BR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posição,  Mensagem,          título da janela,       tipo de confirmação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GUI - Windows</a:t>
            </a:r>
            <a:endParaRPr/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4357" y="2298722"/>
            <a:ext cx="4554331" cy="2981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Retorno da Confirmação</a:t>
            </a:r>
            <a:endParaRPr/>
          </a:p>
        </p:txBody>
      </p:sp>
      <p:sp>
        <p:nvSpPr>
          <p:cNvPr id="613" name="Google Shape;613;p57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Sempre do tipo </a:t>
            </a:r>
            <a:r>
              <a:rPr b="1" lang="pt-BR"/>
              <a:t>int</a:t>
            </a:r>
            <a:r>
              <a:rPr lang="pt-BR"/>
              <a:t>.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Opções: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JOptionPane.YES_OPTION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JOptionPane.NO_OPTION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JOptionPane.CANCEL_OPTION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JOptionPane.OK_OPTION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JOptionPane.CLOSED_OPTION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8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Diálogos de Confirmações</a:t>
            </a:r>
            <a:endParaRPr/>
          </a:p>
        </p:txBody>
      </p:sp>
      <p:sp>
        <p:nvSpPr>
          <p:cNvPr id="619" name="Google Shape;619;p58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20" name="Google Shape;620;p58"/>
          <p:cNvSpPr txBox="1"/>
          <p:nvPr/>
        </p:nvSpPr>
        <p:spPr>
          <a:xfrm>
            <a:off x="1905001" y="1719071"/>
            <a:ext cx="8763001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1" name="Google Shape;62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32" y="98123"/>
            <a:ext cx="11836400" cy="6599952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8"/>
          <p:cNvSpPr/>
          <p:nvPr/>
        </p:nvSpPr>
        <p:spPr>
          <a:xfrm>
            <a:off x="637757" y="959360"/>
            <a:ext cx="7053740" cy="27000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58"/>
          <p:cNvSpPr/>
          <p:nvPr/>
        </p:nvSpPr>
        <p:spPr>
          <a:xfrm>
            <a:off x="637755" y="6142276"/>
            <a:ext cx="7053740" cy="27000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32" y="98123"/>
            <a:ext cx="11836400" cy="6599952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9"/>
          <p:cNvSpPr/>
          <p:nvPr/>
        </p:nvSpPr>
        <p:spPr>
          <a:xfrm>
            <a:off x="637756" y="1502164"/>
            <a:ext cx="3550992" cy="25494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9"/>
          <p:cNvSpPr txBox="1"/>
          <p:nvPr/>
        </p:nvSpPr>
        <p:spPr>
          <a:xfrm>
            <a:off x="4188748" y="1467373"/>
            <a:ext cx="3056350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67"/>
              <a:buFont typeface="Noto Sans Symbols"/>
              <a:buNone/>
            </a:pPr>
            <a:r>
              <a:rPr b="0" i="0" lang="pt-BR" sz="1867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Resgata valores JTextField</a:t>
            </a:r>
            <a:endParaRPr b="0" i="0" sz="1867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9"/>
          <p:cNvSpPr/>
          <p:nvPr/>
        </p:nvSpPr>
        <p:spPr>
          <a:xfrm>
            <a:off x="605902" y="4910861"/>
            <a:ext cx="3068369" cy="28575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9"/>
          <p:cNvSpPr txBox="1"/>
          <p:nvPr/>
        </p:nvSpPr>
        <p:spPr>
          <a:xfrm>
            <a:off x="4139013" y="1187507"/>
            <a:ext cx="4962203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67"/>
              <a:buFont typeface="Noto Sans Symbols"/>
              <a:buNone/>
            </a:pPr>
            <a:r>
              <a:rPr b="0" i="0" lang="pt-BR" sz="1867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Cria objeto da classe Pessoa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9"/>
          <p:cNvSpPr/>
          <p:nvPr/>
        </p:nvSpPr>
        <p:spPr>
          <a:xfrm>
            <a:off x="637757" y="1232862"/>
            <a:ext cx="3566348" cy="25494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9"/>
          <p:cNvSpPr txBox="1"/>
          <p:nvPr/>
        </p:nvSpPr>
        <p:spPr>
          <a:xfrm>
            <a:off x="3655127" y="4820289"/>
            <a:ext cx="3960956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67"/>
              <a:buFont typeface="Noto Sans Symbols"/>
              <a:buNone/>
            </a:pPr>
            <a:r>
              <a:rPr b="0" i="0" lang="pt-BR" sz="1867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Insere o objeto Pessoa no ArrayList</a:t>
            </a:r>
            <a:endParaRPr b="0" i="0" sz="1867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9"/>
          <p:cNvSpPr/>
          <p:nvPr/>
        </p:nvSpPr>
        <p:spPr>
          <a:xfrm>
            <a:off x="596330" y="5198999"/>
            <a:ext cx="3858575" cy="26724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9"/>
          <p:cNvSpPr/>
          <p:nvPr/>
        </p:nvSpPr>
        <p:spPr>
          <a:xfrm>
            <a:off x="628585" y="1770973"/>
            <a:ext cx="6053087" cy="2544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9"/>
          <p:cNvSpPr txBox="1"/>
          <p:nvPr/>
        </p:nvSpPr>
        <p:spPr>
          <a:xfrm>
            <a:off x="4204104" y="2727559"/>
            <a:ext cx="4369722" cy="66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67"/>
              <a:buFont typeface="Noto Sans Symbols"/>
              <a:buNone/>
            </a:pPr>
            <a:r>
              <a:rPr b="0" i="0" lang="pt-BR" sz="1867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Verifica o botão de radio selecionado 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67"/>
              <a:buFont typeface="Noto Sans Symbols"/>
              <a:buNone/>
            </a:pPr>
            <a:r>
              <a:rPr b="0" i="0" lang="pt-BR" sz="1867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armazena a String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9"/>
          <p:cNvSpPr/>
          <p:nvPr/>
        </p:nvSpPr>
        <p:spPr>
          <a:xfrm>
            <a:off x="596329" y="5466246"/>
            <a:ext cx="5815760" cy="96089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9"/>
          <p:cNvSpPr txBox="1"/>
          <p:nvPr/>
        </p:nvSpPr>
        <p:spPr>
          <a:xfrm>
            <a:off x="6412090" y="5249408"/>
            <a:ext cx="5103898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67"/>
              <a:buFont typeface="Noto Sans Symbols"/>
              <a:buNone/>
            </a:pPr>
            <a:r>
              <a:rPr b="0" i="0" lang="pt-BR" sz="1867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Insere o nome da Pessoa no Vector </a:t>
            </a:r>
            <a:r>
              <a:rPr b="0" i="0" lang="pt-BR" sz="1867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*declarar*</a:t>
            </a:r>
            <a:endParaRPr b="0" i="0" sz="1867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9"/>
          <p:cNvSpPr txBox="1"/>
          <p:nvPr/>
        </p:nvSpPr>
        <p:spPr>
          <a:xfrm>
            <a:off x="6462074" y="5809633"/>
            <a:ext cx="4280339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67"/>
              <a:buFont typeface="Noto Sans Symbols"/>
              <a:buNone/>
            </a:pPr>
            <a:r>
              <a:rPr b="0" i="0" lang="pt-BR" sz="1867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Insere os nomes das Pessoas no JList</a:t>
            </a:r>
            <a:endParaRPr b="0" i="0" sz="1867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9"/>
          <p:cNvSpPr/>
          <p:nvPr/>
        </p:nvSpPr>
        <p:spPr>
          <a:xfrm>
            <a:off x="605901" y="2732334"/>
            <a:ext cx="3582848" cy="31058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9"/>
          <p:cNvSpPr txBox="1"/>
          <p:nvPr/>
        </p:nvSpPr>
        <p:spPr>
          <a:xfrm>
            <a:off x="6681671" y="1745606"/>
            <a:ext cx="4381439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67"/>
              <a:buFont typeface="Noto Sans Symbols"/>
              <a:buNone/>
            </a:pPr>
            <a:r>
              <a:rPr b="0" i="0" lang="pt-BR" sz="1867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Obtém o item selecionado do Combo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Texto, Aplicativo, Email&#10;&#10;Descrição gerada automaticamente" id="649" name="Google Shape;64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881" y="1334511"/>
            <a:ext cx="7957824" cy="4003323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60"/>
          <p:cNvSpPr txBox="1"/>
          <p:nvPr/>
        </p:nvSpPr>
        <p:spPr>
          <a:xfrm>
            <a:off x="5002381" y="3501781"/>
            <a:ext cx="4962203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67"/>
              <a:buFont typeface="Noto Sans Symbols"/>
              <a:buNone/>
            </a:pPr>
            <a:r>
              <a:rPr b="0" i="0" lang="pt-BR" sz="1867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Cria objeto da classe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60"/>
          <p:cNvSpPr/>
          <p:nvPr/>
        </p:nvSpPr>
        <p:spPr>
          <a:xfrm>
            <a:off x="2203432" y="3555822"/>
            <a:ext cx="2798949" cy="25494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0"/>
          <p:cNvSpPr/>
          <p:nvPr/>
        </p:nvSpPr>
        <p:spPr>
          <a:xfrm>
            <a:off x="2813032" y="4741810"/>
            <a:ext cx="3589171" cy="25494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60"/>
          <p:cNvSpPr txBox="1"/>
          <p:nvPr/>
        </p:nvSpPr>
        <p:spPr>
          <a:xfrm>
            <a:off x="6492513" y="4664099"/>
            <a:ext cx="4962203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67"/>
              <a:buFont typeface="Noto Sans Symbols"/>
              <a:buNone/>
            </a:pPr>
            <a:r>
              <a:rPr b="0" i="0" lang="pt-BR" sz="1867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instancia objeto da classe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60"/>
          <p:cNvSpPr/>
          <p:nvPr/>
        </p:nvSpPr>
        <p:spPr>
          <a:xfrm>
            <a:off x="2203432" y="3300872"/>
            <a:ext cx="2798949" cy="25494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60"/>
          <p:cNvSpPr txBox="1"/>
          <p:nvPr/>
        </p:nvSpPr>
        <p:spPr>
          <a:xfrm>
            <a:off x="5002381" y="3214747"/>
            <a:ext cx="4962203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67"/>
              <a:buFont typeface="Noto Sans Symbols"/>
              <a:buNone/>
            </a:pPr>
            <a:r>
              <a:rPr b="0" i="0" lang="pt-BR" sz="1867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Cria objeto da classe Gerencia Pessoa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0"/>
          <p:cNvSpPr txBox="1"/>
          <p:nvPr>
            <p:ph type="title"/>
          </p:nvPr>
        </p:nvSpPr>
        <p:spPr>
          <a:xfrm>
            <a:off x="728432" y="380099"/>
            <a:ext cx="11010899" cy="839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Escopo na classe Gráfica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1"/>
          <p:cNvSpPr txBox="1"/>
          <p:nvPr>
            <p:ph type="title"/>
          </p:nvPr>
        </p:nvSpPr>
        <p:spPr>
          <a:xfrm>
            <a:off x="590550" y="59029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Resultado Final </a:t>
            </a:r>
            <a:endParaRPr/>
          </a:p>
        </p:txBody>
      </p:sp>
      <p:sp>
        <p:nvSpPr>
          <p:cNvPr id="663" name="Google Shape;663;p61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64" name="Google Shape;664;p61"/>
          <p:cNvPicPr preferRelativeResize="0"/>
          <p:nvPr/>
        </p:nvPicPr>
        <p:blipFill rotWithShape="1">
          <a:blip r:embed="rId3">
            <a:alphaModFix/>
          </a:blip>
          <a:srcRect b="2023" l="0" r="1089" t="2117"/>
          <a:stretch/>
        </p:blipFill>
        <p:spPr>
          <a:xfrm>
            <a:off x="1463866" y="1369718"/>
            <a:ext cx="9337823" cy="5379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p61"/>
          <p:cNvCxnSpPr/>
          <p:nvPr/>
        </p:nvCxnSpPr>
        <p:spPr>
          <a:xfrm flipH="1">
            <a:off x="4741330" y="1068681"/>
            <a:ext cx="1670759" cy="40640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6" name="Google Shape;666;p61"/>
          <p:cNvSpPr txBox="1"/>
          <p:nvPr/>
        </p:nvSpPr>
        <p:spPr>
          <a:xfrm>
            <a:off x="6412088" y="892646"/>
            <a:ext cx="5313304" cy="379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7"/>
              <a:buFont typeface="Noto Sans Symbols"/>
              <a:buNone/>
            </a:pPr>
            <a:r>
              <a:rPr b="0" i="0" lang="pt-BR" sz="1867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Pode alterar o título da Jframe em propriedades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Exercício 1</a:t>
            </a:r>
            <a:endParaRPr/>
          </a:p>
        </p:txBody>
      </p:sp>
      <p:sp>
        <p:nvSpPr>
          <p:cNvPr id="672" name="Google Shape;672;p62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667"/>
              <a:t>Criar a interface gráfica do exercício da aula anterior:</a:t>
            </a:r>
            <a:endParaRPr/>
          </a:p>
          <a:p>
            <a:pPr indent="-2286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667"/>
              <a:t>uma classe representar um trapézio. </a:t>
            </a:r>
            <a:endParaRPr/>
          </a:p>
          <a:p>
            <a:pPr indent="-2286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667"/>
              <a:t>Definir um método para calcular a área do trapézio. </a:t>
            </a:r>
            <a:endParaRPr/>
          </a:p>
          <a:p>
            <a:pPr indent="-2286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667"/>
              <a:t>Sabe-se que:</a:t>
            </a:r>
            <a:endParaRPr/>
          </a:p>
          <a:p>
            <a:pPr indent="-8470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6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133">
              <a:solidFill>
                <a:srgbClr val="005A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133">
              <a:solidFill>
                <a:srgbClr val="005A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133">
              <a:solidFill>
                <a:srgbClr val="005A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133">
              <a:solidFill>
                <a:srgbClr val="005A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133">
              <a:solidFill>
                <a:srgbClr val="005A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133">
              <a:solidFill>
                <a:srgbClr val="005A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133">
              <a:solidFill>
                <a:srgbClr val="005A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133">
              <a:solidFill>
                <a:srgbClr val="005A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133">
              <a:solidFill>
                <a:srgbClr val="005A54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54"/>
              </a:buClr>
              <a:buSzPct val="100000"/>
              <a:buNone/>
            </a:pPr>
            <a:r>
              <a:rPr b="1" lang="pt-BR" sz="2133">
                <a:solidFill>
                  <a:srgbClr val="005A54"/>
                </a:solidFill>
              </a:rPr>
              <a:t>Obs.: Faça a entrada pelo teclado (utilize a classe Scanner)</a:t>
            </a:r>
            <a:endParaRPr/>
          </a:p>
        </p:txBody>
      </p:sp>
      <p:sp>
        <p:nvSpPr>
          <p:cNvPr id="673" name="Google Shape;673;p62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4" name="Google Shape;67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209" y="1690689"/>
            <a:ext cx="4235344" cy="2823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3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680" name="Google Shape;680;p63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667"/>
              <a:t>Criar a interface gráfica do Desafio da aula anterior :</a:t>
            </a:r>
            <a:endParaRPr/>
          </a:p>
          <a:p>
            <a:pPr indent="-22866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667"/>
              <a:t>Criar a classe </a:t>
            </a:r>
            <a:r>
              <a:rPr b="1" lang="pt-BR" sz="2667"/>
              <a:t>RoboSimples</a:t>
            </a:r>
            <a:r>
              <a:rPr lang="pt-BR" sz="2667"/>
              <a:t> que permite um robô ser navegado pelas direções: ’N’, ’S’, ’L’ ou ’O’ (imprime na tela a direção que ele está indo)</a:t>
            </a:r>
            <a:endParaRPr/>
          </a:p>
          <a:p>
            <a:pPr indent="-7200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67"/>
          </a:p>
          <a:p>
            <a:pPr indent="-22866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667"/>
              <a:t>A </a:t>
            </a:r>
            <a:r>
              <a:rPr b="1" lang="pt-BR" sz="2667" u="sng"/>
              <a:t>direção</a:t>
            </a:r>
            <a:r>
              <a:rPr lang="pt-BR" sz="2667"/>
              <a:t> é o único atributo da classe (char)</a:t>
            </a:r>
            <a:endParaRPr/>
          </a:p>
          <a:p>
            <a:pPr indent="-7200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67"/>
          </a:p>
          <a:p>
            <a:pPr indent="-22866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667"/>
              <a:t>A classe deve verificar se a direção é válida, caso não seja, considerar a direção como sendo ’N’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A validação deve ser realizada no método </a:t>
            </a:r>
            <a:r>
              <a:rPr b="1" lang="pt-BR" sz="2400"/>
              <a:t>setDirecao()</a:t>
            </a:r>
            <a:r>
              <a:rPr lang="pt-BR" sz="2400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A repetição acaba quando o usuário digitar q ou Q.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sp>
        <p:nvSpPr>
          <p:cNvPr id="681" name="Google Shape;681;p63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Exercício 3</a:t>
            </a:r>
            <a:endParaRPr/>
          </a:p>
        </p:txBody>
      </p:sp>
      <p:sp>
        <p:nvSpPr>
          <p:cNvPr id="687" name="Google Shape;687;p64"/>
          <p:cNvSpPr txBox="1"/>
          <p:nvPr>
            <p:ph idx="1" type="body"/>
          </p:nvPr>
        </p:nvSpPr>
        <p:spPr>
          <a:xfrm>
            <a:off x="200625" y="1825625"/>
            <a:ext cx="11553300" cy="4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pt-BR" sz="2667"/>
              <a:t>Criar a interface gráfica e a solução para o seguinte problema:</a:t>
            </a:r>
            <a:endParaRPr/>
          </a:p>
          <a:p>
            <a:pPr indent="-16402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pt-BR" sz="2667"/>
              <a:t>Criar uma classe que encapsule uma carta de baralho, com um valor que represente o valor da carta de um (ás) a treze (rei) e outro correspondente ao naipe (1 = paus (♣), 2 = ouros (♦), 3 = copas (♥) e 4 = espadas (♠) )</a:t>
            </a:r>
            <a:endParaRPr/>
          </a:p>
          <a:p>
            <a:pPr indent="-15811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</a:pPr>
            <a:r>
              <a:rPr lang="pt-BR" sz="2667"/>
              <a:t>A classe deve ter o método mostrarCarta() que retorne o nome da carta por extenso – usar o switch</a:t>
            </a:r>
            <a:endParaRPr/>
          </a:p>
          <a:p>
            <a:pPr indent="-72008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t/>
            </a:r>
            <a:endParaRPr sz="2667"/>
          </a:p>
          <a:p>
            <a:pPr indent="0" lvl="1" marL="60958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600"/>
              <a:buNone/>
            </a:pPr>
            <a:r>
              <a:rPr lang="pt-BR" sz="2700">
                <a:solidFill>
                  <a:srgbClr val="FF0000"/>
                </a:solidFill>
              </a:rPr>
              <a:t>Dica -Pesquisar unicode para representar os naipes</a:t>
            </a:r>
            <a:endParaRPr sz="2500"/>
          </a:p>
          <a:p>
            <a:pPr indent="0" lvl="2" marL="106677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700"/>
              <a:buNone/>
            </a:pPr>
            <a:r>
              <a:rPr lang="pt-BR" sz="21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http://w3.unpocodetodo.info/utiles/glyphs.php</a:t>
            </a:r>
            <a:endParaRPr sz="2100">
              <a:solidFill>
                <a:srgbClr val="FF0000"/>
              </a:solidFill>
            </a:endParaRPr>
          </a:p>
          <a:p>
            <a:pPr indent="0" lvl="2" marL="106677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700"/>
              <a:buNone/>
            </a:pPr>
            <a:r>
              <a:rPr lang="pt-BR" sz="2100">
                <a:solidFill>
                  <a:srgbClr val="FF0000"/>
                </a:solidFill>
              </a:rPr>
              <a:t>System.out.println(" \u266c ");</a:t>
            </a:r>
            <a:endParaRPr sz="2400"/>
          </a:p>
        </p:txBody>
      </p:sp>
      <p:sp>
        <p:nvSpPr>
          <p:cNvPr id="688" name="Google Shape;688;p6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GUI – Linux (Ubuntu)</a:t>
            </a:r>
            <a:endParaRPr/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7361" y="1701210"/>
            <a:ext cx="5003208" cy="3274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GUI</a:t>
            </a:r>
            <a:endParaRPr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Facilitar a interação entre o usuário e a aplicação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Mais amigável que uma interface texto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Construção de GUI em JAVA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Utilizam classes pré-definidas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 através da utilização de herança e criação de objetos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1239" y="3424239"/>
            <a:ext cx="9525" cy="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GUI - Graphical User Interface</a:t>
            </a:r>
            <a:endParaRPr/>
          </a:p>
        </p:txBody>
      </p:sp>
      <p:sp>
        <p:nvSpPr>
          <p:cNvPr id="188" name="Google Shape;188;p13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Conjunto de Janelas e controles que compõem uma interface mais amigável com o usuário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Classe Swing:	</a:t>
            </a:r>
            <a:r>
              <a:rPr b="1" lang="pt-BR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javax.swing.*;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Pacote que contem os elementos básicos para a criação de uma GUI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Principal componente </a:t>
            </a:r>
            <a:r>
              <a:rPr b="1" lang="pt-BR">
                <a:latin typeface="Arial"/>
                <a:ea typeface="Arial"/>
                <a:cs typeface="Arial"/>
                <a:sym typeface="Arial"/>
              </a:rPr>
              <a:t>JFrame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Cria a janela contendo todos os controles para uma aplicação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lo senai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2019-03-15T12:32:34Z</dcterms:created>
  <dc:creator>Samuel Ferreira dos Reis</dc:creator>
</cp:coreProperties>
</file>