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dFyvvUOnw+9zPpLKNWyltXKhX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eb37355b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1deb37355b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deb37355bd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1deb37355bd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4246559" y="-1677987"/>
            <a:ext cx="4003675" cy="11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solidFill>
          <a:srgbClr val="E8E8E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>
            <a:off x="108560" y="1085590"/>
            <a:ext cx="12083440" cy="540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397954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indent="-36404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9" name="Google Shape;89;p37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">
  <p:cSld name="Cinza">
    <p:bg>
      <p:bgPr>
        <a:solidFill>
          <a:srgbClr val="E8E8E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SóTítulo">
  <p:cSld name="conteúdoSóTítulo">
    <p:bg>
      <p:bgPr>
        <a:solidFill>
          <a:srgbClr val="E8E8EA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9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5" name="Google Shape;95;p39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39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103" y="4659683"/>
            <a:ext cx="2015605" cy="219831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0"/>
          <p:cNvSpPr txBox="1"/>
          <p:nvPr>
            <p:ph type="ctrTitle"/>
          </p:nvPr>
        </p:nvSpPr>
        <p:spPr>
          <a:xfrm>
            <a:off x="3540691" y="2560339"/>
            <a:ext cx="8593620" cy="20106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0" name="Google Shape;100;p40"/>
          <p:cNvCxnSpPr/>
          <p:nvPr/>
        </p:nvCxnSpPr>
        <p:spPr>
          <a:xfrm>
            <a:off x="3540691" y="2471797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40"/>
          <p:cNvCxnSpPr/>
          <p:nvPr/>
        </p:nvCxnSpPr>
        <p:spPr>
          <a:xfrm>
            <a:off x="3540691" y="4659683"/>
            <a:ext cx="1519907" cy="0"/>
          </a:xfrm>
          <a:prstGeom prst="straightConnector1">
            <a:avLst/>
          </a:prstGeom>
          <a:noFill/>
          <a:ln cap="flat" cmpd="sng" w="12700">
            <a:solidFill>
              <a:srgbClr val="515256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40"/>
          <p:cNvSpPr txBox="1"/>
          <p:nvPr>
            <p:ph idx="12" type="sldNum"/>
          </p:nvPr>
        </p:nvSpPr>
        <p:spPr>
          <a:xfrm>
            <a:off x="8534401" y="6492874"/>
            <a:ext cx="2822532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1851" y="4718057"/>
            <a:ext cx="10515600" cy="66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3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12192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presentação power point1" id="16" name="Google Shape;16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52439"/>
            <a:ext cx="12192000" cy="7542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None/>
            </a:pPr>
            <a:r>
              <a:rPr lang="pt-BR" sz="3733"/>
              <a:t>Vetores e matrizes</a:t>
            </a:r>
            <a:endParaRPr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Vetor – exemplo da utilização do vetor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145143" y="1898198"/>
            <a:ext cx="11843657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Scanner ler = new Scanner(System.in);</a:t>
            </a:r>
            <a:endParaRPr/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pt-BR" sz="2200">
                <a:latin typeface="Courier New"/>
                <a:ea typeface="Courier New"/>
                <a:cs typeface="Courier New"/>
                <a:sym typeface="Courier New"/>
              </a:rPr>
              <a:t>//entrada de dados em vetor com Scanner</a:t>
            </a:r>
            <a:endParaRPr b="1"/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   for (i = 0; i &lt; n; i++) {</a:t>
            </a:r>
            <a:endParaRPr/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      System.out.printf("Informe o %dº  valor de %d: ", (i+1), n);</a:t>
            </a:r>
            <a:endParaRPr/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      vetor1[i] = ler.nextInt();</a:t>
            </a:r>
            <a:endParaRPr/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Vetor – Saída</a:t>
            </a:r>
            <a:endParaRPr/>
          </a:p>
        </p:txBody>
      </p:sp>
      <p:sp>
        <p:nvSpPr>
          <p:cNvPr id="170" name="Google Shape;170;p10"/>
          <p:cNvSpPr/>
          <p:nvPr/>
        </p:nvSpPr>
        <p:spPr>
          <a:xfrm>
            <a:off x="370110" y="2493758"/>
            <a:ext cx="11756571" cy="2339498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System.out.println("O vetor completo:");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n;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System.out.println("Vetor[" + i + "] = " + vetor1[i]);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217715" y="459231"/>
            <a:ext cx="11469402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r>
              <a:rPr lang="pt-BR" sz="2667"/>
              <a:t>Desenvolva um algoritmo, utilizando vetor, que armazene a idade de 5 pessoas (as idades deverão ser solicitadas ao usuário) e calcule a média de idades.</a:t>
            </a:r>
            <a:endParaRPr/>
          </a:p>
        </p:txBody>
      </p:sp>
      <p:sp>
        <p:nvSpPr>
          <p:cNvPr id="176" name="Google Shape;176;p11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217714" y="1640115"/>
            <a:ext cx="11640457" cy="4637314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idade[] = new int[5];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ler = 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float media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(i = 0; i &lt;= 4;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System.out.printf("Informe a idade:");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idade[i] = ler.nextInt();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media = media + idade[i];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media = (float) (media / 5.0);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System.out.printf("Média das idades é = %.2f", media);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676216" y="390976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r>
              <a:rPr lang="pt-BR" sz="2667"/>
              <a:t>Faça um algoritmo que declare e receba um vetor de inteiros com 10 elementos, com números fornecidos pelo usuário e depois exiba as posições e seus valores armazenados</a:t>
            </a:r>
            <a:endParaRPr/>
          </a:p>
        </p:txBody>
      </p:sp>
      <p:sp>
        <p:nvSpPr>
          <p:cNvPr id="183" name="Google Shape;183;p12"/>
          <p:cNvSpPr/>
          <p:nvPr/>
        </p:nvSpPr>
        <p:spPr>
          <a:xfrm>
            <a:off x="676216" y="1631340"/>
            <a:ext cx="11062128" cy="3826032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v[] = new int[10];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ler = 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for (i = 0; i &lt; 10;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System.out.println("Informe V["+i+"]=");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v[i] = ler.nextInt();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for (i = 0; i &lt; 10; i++) {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System.out.println("Vetor["+i+"] = "+v[i]);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373957" y="477837"/>
            <a:ext cx="11405503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</a:pPr>
            <a:r>
              <a:rPr lang="pt-BR" sz="2667"/>
              <a:t>Faça um algoritmo que insira dados em um vetor A, com 5 números inteiros digitados pelo usuário. Na </a:t>
            </a:r>
            <a:r>
              <a:rPr lang="pt-BR" sz="2667"/>
              <a:t>sequência</a:t>
            </a:r>
            <a:r>
              <a:rPr lang="pt-BR" sz="2667"/>
              <a:t>, copie os dados do vetor A,multiplicando por 2 cada elemento, armazenando em um vetor B.</a:t>
            </a:r>
            <a:endParaRPr/>
          </a:p>
        </p:txBody>
      </p:sp>
      <p:sp>
        <p:nvSpPr>
          <p:cNvPr id="189" name="Google Shape;189;p13"/>
          <p:cNvSpPr/>
          <p:nvPr/>
        </p:nvSpPr>
        <p:spPr>
          <a:xfrm>
            <a:off x="438144" y="1554163"/>
            <a:ext cx="11399371" cy="4840514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	 i;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Scanner ler = new Scanner(System.in);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A[] = new int[5];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B[] = new int[5];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System.out.println("Digite 5 números para guardar no vetor:");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 = 0; i &lt;5;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A[i] = ler.nextInt();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B[i]=2*A[i];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System.out.println(" Os 5 números de A copiados para B foram:");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 = 0; i &lt;5; i++)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System.out.println("B["+i+"] = "+B[i]);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	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Desafio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Faça um algoritmo que insira </a:t>
            </a:r>
            <a:r>
              <a:rPr lang="pt-BR"/>
              <a:t>5</a:t>
            </a:r>
            <a:r>
              <a:rPr lang="pt-BR" sz="2800"/>
              <a:t> dados numéricos inteiros (quaisquer) em dois vetores e depois insira-os, de forma intercalada, em um terceiro vetor.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eb37355bd_0_8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01" name="Google Shape;201;g1deb37355bd_0_8"/>
          <p:cNvSpPr txBox="1"/>
          <p:nvPr>
            <p:ph idx="1" type="body"/>
          </p:nvPr>
        </p:nvSpPr>
        <p:spPr>
          <a:xfrm>
            <a:off x="742946" y="1825626"/>
            <a:ext cx="110109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900"/>
              <a:t>Criar um programa que leia 30 nomes e suas 30 notas da turma do ADS 24. Calcular e exibir a média das notas da turma e em seguida, apresentar os  nomes dos alunos e alunas que conseguiram atingir a média.</a:t>
            </a:r>
            <a:endParaRPr sz="29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900"/>
              <a:t>Criar um programa que procure um valor dentro de um vetor e imprima na tela.</a:t>
            </a:r>
            <a:endParaRPr sz="2900"/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810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2900"/>
              <a:t>Criar um programa que leia 2 vetores de 15 posições. Compare e apresente as posições que sejam iguais.</a:t>
            </a:r>
            <a:endParaRPr sz="2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Estruturas homogênea – matriz </a:t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595086" y="1825626"/>
            <a:ext cx="1115876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É uma variável homogênea multidimensional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 conjunto de variáveis do mesmo tipo, que possuem o mesmo identificador (nome) e são alocadas sequencialmente na memória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Uma matriz precisa de um índice para cada uma de suas dimensões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 tratamento de uma matriz multidimensional difere, em alguns pontos, de uma matriz unidimensional. Uma matriz bidimensional é uma matriz unidimensional cujos elementos são matrizes também unidimensionais.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Estruturas homogênea – matriz </a:t>
            </a:r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742946" y="1625149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É uma variável homogênea multidimensional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Um conjunto de variáveis do mesmo tipo, que possuem o mesmo identificador (nome) e são alocadas sequencialmente na memória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Uma matriz precisa de um índice para cada uma de suas dimensões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Calendário&#10;&#10;Descrição gerada automaticamente" id="216" name="Google Shape;2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114" y="3429000"/>
            <a:ext cx="2864060" cy="29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Estruturas homogênea – matriz </a:t>
            </a:r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Qual o tamanho dessa matriz?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Quantos elementos pode armazenar?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6060" y="1825626"/>
            <a:ext cx="31623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991" y="5008563"/>
            <a:ext cx="11454809" cy="1135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Estruturas homogênea -vetor 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Vetores o Estrutura de Dados Homogênea e Estática o Unidimensional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Exemplo: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Prédio com um apartamento por andar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Conjunto habitacional com apenas uma rua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Todos os elementos pertencentes ao mesmo tipo de dado;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Matriz – sintaxe</a:t>
            </a:r>
            <a:endParaRPr/>
          </a:p>
        </p:txBody>
      </p:sp>
      <p:sp>
        <p:nvSpPr>
          <p:cNvPr id="231" name="Google Shape;231;p18"/>
          <p:cNvSpPr txBox="1"/>
          <p:nvPr>
            <p:ph idx="1" type="body"/>
          </p:nvPr>
        </p:nvSpPr>
        <p:spPr>
          <a:xfrm>
            <a:off x="348343" y="1825626"/>
            <a:ext cx="11713028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500">
                <a:latin typeface="Courier New"/>
                <a:ea typeface="Courier New"/>
                <a:cs typeface="Courier New"/>
                <a:sym typeface="Courier New"/>
              </a:rPr>
              <a:t>Sintaxe</a:t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&lt;tipo&gt;&lt;nomeVariavel&gt;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[][] = new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&lt;tipo&gt;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&lt;linha&gt;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] [</a:t>
            </a:r>
            <a:r>
              <a:rPr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&lt;coluna&gt;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Exemplo: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Courier New"/>
                <a:ea typeface="Courier New"/>
                <a:cs typeface="Courier New"/>
                <a:sym typeface="Courier New"/>
              </a:rPr>
              <a:t> 	int num[][] = new int[3][4];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Matriz – </a:t>
            </a:r>
            <a:r>
              <a:rPr lang="pt-BR" sz="3733"/>
              <a:t>Entrada de Dados</a:t>
            </a:r>
            <a:br>
              <a:rPr lang="pt-BR" sz="3733"/>
            </a:br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406400" y="1825626"/>
            <a:ext cx="11347446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São necessários dois laços aninhados, um para as linhas e outro para as colunas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pt-BR" sz="2667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for( i = 0; i &lt; 3; i++){ //percorre linhas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	for( j = 0; j &lt; 4; j ++){ //percorre colunas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	 System.out.printf("Informe o valor:");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     num[i][j] = ler.nextInt();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Matriz – </a:t>
            </a:r>
            <a:r>
              <a:rPr lang="pt-BR" sz="3733"/>
              <a:t>Saída de Dados</a:t>
            </a:r>
            <a:br>
              <a:rPr lang="pt-BR" sz="3733"/>
            </a:br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Também são necessários dois laços aninhados, um para as linhas e outro para as colunas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</a:pPr>
            <a:r>
              <a:rPr lang="pt-BR" sz="2667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for( i = 0; i &lt; 3; i++){ //percorre linhas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	for( j = 0; j &lt; 4; j ++){ //percorre colunas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		 System.out.println(num[i][j]);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	 }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Matriz  - Exemplo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Char char="•"/>
            </a:pPr>
            <a:r>
              <a:rPr lang="pt-BR" sz="2933"/>
              <a:t>Criar uma matriz de inteiros 2 × 2.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33"/>
              <a:buChar char="•"/>
            </a:pPr>
            <a:r>
              <a:rPr lang="pt-BR" sz="2933"/>
              <a:t>Armazenar os dados na matriz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33"/>
              <a:buChar char="•"/>
            </a:pPr>
            <a:r>
              <a:rPr lang="pt-BR" sz="2933"/>
              <a:t>Calcular e imprimir o somatório dos elementos de cada linha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33"/>
              <a:buChar char="•"/>
            </a:pPr>
            <a:r>
              <a:rPr lang="pt-BR" sz="2933"/>
              <a:t>Calcular e imprimir o somatório de todos os elementos da matriz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33"/>
              <a:buChar char="•"/>
            </a:pPr>
            <a:r>
              <a:rPr lang="pt-BR" sz="2933"/>
              <a:t>Imprimir os elementos da matriz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 sz="3200"/>
              <a:t>	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738192" y="1904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pt-BR" sz="2800"/>
              <a:t>Matriz  – Código do desafio</a:t>
            </a:r>
            <a:endParaRPr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>
            <a:off x="193687" y="841830"/>
            <a:ext cx="11896800" cy="5734500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num[][] = new int[2][2];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 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Scanner ler = new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total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somaLinhas;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 = 0; i &lt; 2; i++)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somaLinhas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(j = 0; j &lt; 2; j++)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System.out.printf("Digite o valor:");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num[i][j] = ler.nextInt();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somaLinhas = somaLinhas + num[i][j];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/>
          </a:p>
          <a:p>
            <a:pPr indent="0" lvl="0" marL="2619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System.out.println("A soma da linha "+i+" é = "+somaLinhas);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total += somaLinhas;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}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System.out.printf("A soma total é = %2d\n", total);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63" name="Google Shape;263;p2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pt-BR"/>
              <a:t>Criar e ler uma matriz 4 × 4, contar e imprimir quantos valores maiores ou iguais a 10 ela possui. Imprimir os elementos da matriz no final.</a:t>
            </a:r>
            <a:endParaRPr sz="32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2.  Declare uma matriz 5 × 5. Gere uma matriz identidade, ou seja, preencha com 1 a diagonal principal e com 0 os demais elementos. Imprimir a matriz identidade no final.</a:t>
            </a:r>
            <a:endParaRPr sz="32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270" name="Google Shape;270;p24"/>
          <p:cNvSpPr txBox="1"/>
          <p:nvPr>
            <p:ph idx="1" type="body"/>
          </p:nvPr>
        </p:nvSpPr>
        <p:spPr>
          <a:xfrm>
            <a:off x="742946" y="1427162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3.   Para cada conjunto de valores abaixo, escreva o programa, usando laço(s), que preencha um array com os valores: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4.   Gere uma matriz de 100x100 elementos inteiros positivos menores ou iguais a 100.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Imprimir a matriz gerada.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Percorrer e matriz e substituir os elementos ímpares por -1 e os pares por 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Imprimir a matriz após a substituição.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6641" y="1931622"/>
            <a:ext cx="4148583" cy="2414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Estruturas homogênea -vetor 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Estrutura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Todo vetor tem um tipo pré-definido e somente recebe dados desse tipo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Todo vetor possui um índice (número da posição do dado)</a:t>
            </a: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962" y="3870614"/>
            <a:ext cx="8667751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Vetor – exemplo da sintaxe</a:t>
            </a:r>
            <a:endParaRPr/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537175" y="1825625"/>
            <a:ext cx="112167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800">
                <a:latin typeface="Courier New"/>
                <a:ea typeface="Courier New"/>
                <a:cs typeface="Courier New"/>
                <a:sym typeface="Courier New"/>
              </a:rPr>
              <a:t>Sintaxe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&lt;tipo&gt;&lt;nomeVariavel&gt;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[] = new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&lt;tipo&gt;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pt-BR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&lt;tamanho&gt;</a:t>
            </a: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>
                <a:latin typeface="Courier New"/>
                <a:ea typeface="Courier New"/>
                <a:cs typeface="Courier New"/>
                <a:sym typeface="Courier New"/>
              </a:rPr>
              <a:t>Exemplo:</a:t>
            </a:r>
            <a:endParaRPr/>
          </a:p>
          <a:p>
            <a:pPr indent="0" lvl="0" marL="4492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 vetor1[] = new int[10]; // alocar espaço para o vetor        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Vetores de vários tipos de dados</a:t>
            </a:r>
            <a:endParaRPr/>
          </a:p>
        </p:txBody>
      </p:sp>
      <p:sp>
        <p:nvSpPr>
          <p:cNvPr id="133" name="Google Shape;133;p5"/>
          <p:cNvSpPr txBox="1"/>
          <p:nvPr>
            <p:ph idx="1" type="body"/>
          </p:nvPr>
        </p:nvSpPr>
        <p:spPr>
          <a:xfrm>
            <a:off x="742946" y="2612571"/>
            <a:ext cx="11010900" cy="321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 vetor2[] = new int[10]; // declaração combinada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double salarios[] = new double[100]; // vetor de double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String mes[] = new String[12];//vetor de strings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eb37355bd_0_3"/>
          <p:cNvSpPr txBox="1"/>
          <p:nvPr>
            <p:ph type="title"/>
          </p:nvPr>
        </p:nvSpPr>
        <p:spPr>
          <a:xfrm>
            <a:off x="742947" y="681037"/>
            <a:ext cx="110109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Vetor – exemplo da utilização do vetor</a:t>
            </a:r>
            <a:endParaRPr/>
          </a:p>
        </p:txBody>
      </p:sp>
      <p:sp>
        <p:nvSpPr>
          <p:cNvPr id="139" name="Google Shape;139;g1deb37355bd_0_3"/>
          <p:cNvSpPr txBox="1"/>
          <p:nvPr>
            <p:ph idx="1" type="body"/>
          </p:nvPr>
        </p:nvSpPr>
        <p:spPr>
          <a:xfrm>
            <a:off x="480325" y="1898200"/>
            <a:ext cx="112314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//inserção direta</a:t>
            </a:r>
            <a:endParaRPr b="1"/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 vetorLost[]  = {4, 8, 15, 16, 23, 42};</a:t>
            </a:r>
            <a:endParaRPr/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String nome[] = {"Juca", "teco", "pepe"};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590550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Vetor – EXEMPLO: inserção direta no vetor</a:t>
            </a:r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33892" l="0" r="0" t="0"/>
          <a:stretch/>
        </p:blipFill>
        <p:spPr>
          <a:xfrm>
            <a:off x="2064052" y="1995376"/>
            <a:ext cx="7680480" cy="55700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/>
          <p:nvPr/>
        </p:nvSpPr>
        <p:spPr>
          <a:xfrm>
            <a:off x="464458" y="2857071"/>
            <a:ext cx="10879668" cy="2440417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pt-BR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	 i 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 num[]={15,23,40,12,37};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(i = 0; i &lt;=4; i++){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System.out.println("Vetor[" + i + "] = " + num[i]);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Vetor – exemplo da utilização do vetor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286500" y="1898200"/>
            <a:ext cx="114252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//inserção direta de outro vetor…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int	 i 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		int  num[]={15,23,40,12,37};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		int vetor1[] = new int[10];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		for (i = 0; i &lt;5; i++){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      vetor1[i]=num[i];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 		System.out.println("Vetor1[" + i + "] = " + vetor1[i]);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300">
                <a:latin typeface="Courier New"/>
                <a:ea typeface="Courier New"/>
                <a:cs typeface="Courier New"/>
                <a:sym typeface="Courier New"/>
              </a:rPr>
              <a:t>  	}</a:t>
            </a:r>
            <a:endParaRPr b="1"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Vetor – exemplo da utilização do vetor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480330" y="1898198"/>
            <a:ext cx="1123134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pt-BR" sz="2400">
                <a:latin typeface="Courier New"/>
                <a:ea typeface="Courier New"/>
                <a:cs typeface="Courier New"/>
                <a:sym typeface="Courier New"/>
              </a:rPr>
              <a:t>//inserindo o índice na posição</a:t>
            </a:r>
            <a:endParaRPr b="1"/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int i, n = 10; // índice ou posição</a:t>
            </a:r>
            <a:endParaRPr/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for (i = 0; i &lt; n; i++) {</a:t>
            </a:r>
            <a:endParaRPr/>
          </a:p>
          <a:p>
            <a:pPr indent="0" lvl="0" marL="10747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vetor1[i] = i; </a:t>
            </a:r>
            <a:endParaRPr/>
          </a:p>
          <a:p>
            <a:pPr indent="0" lvl="0" marL="10747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System.out.println("Vetor[" + i + "] = " + vetor1[i]);</a:t>
            </a:r>
            <a:endParaRPr/>
          </a:p>
          <a:p>
            <a:pPr indent="0" lvl="0" marL="36353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ourier New"/>
                <a:ea typeface="Courier New"/>
                <a:cs typeface="Courier New"/>
                <a:sym typeface="Courier New"/>
              </a:rPr>
              <a:t>}	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2019-03-15T12:32:34Z</dcterms:created>
  <dc:creator>Samuel Ferreira dos Reis</dc:creator>
</cp:coreProperties>
</file>