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4"/>
  </p:notesMasterIdLst>
  <p:handoutMasterIdLst>
    <p:handoutMasterId r:id="rId65"/>
  </p:handoutMasterIdLst>
  <p:sldIdLst>
    <p:sldId id="12136" r:id="rId5"/>
    <p:sldId id="12171" r:id="rId6"/>
    <p:sldId id="12271" r:id="rId7"/>
    <p:sldId id="12272" r:id="rId8"/>
    <p:sldId id="12273" r:id="rId9"/>
    <p:sldId id="12274" r:id="rId10"/>
    <p:sldId id="12275" r:id="rId11"/>
    <p:sldId id="12280" r:id="rId12"/>
    <p:sldId id="12281" r:id="rId13"/>
    <p:sldId id="12282" r:id="rId14"/>
    <p:sldId id="12283" r:id="rId15"/>
    <p:sldId id="12284" r:id="rId16"/>
    <p:sldId id="12276" r:id="rId17"/>
    <p:sldId id="12286" r:id="rId18"/>
    <p:sldId id="12287" r:id="rId19"/>
    <p:sldId id="12288" r:id="rId20"/>
    <p:sldId id="12289" r:id="rId21"/>
    <p:sldId id="12290" r:id="rId22"/>
    <p:sldId id="12292" r:id="rId23"/>
    <p:sldId id="12291" r:id="rId24"/>
    <p:sldId id="12293" r:id="rId25"/>
    <p:sldId id="12294" r:id="rId26"/>
    <p:sldId id="12295" r:id="rId27"/>
    <p:sldId id="12297" r:id="rId28"/>
    <p:sldId id="12298" r:id="rId29"/>
    <p:sldId id="12296" r:id="rId30"/>
    <p:sldId id="12301" r:id="rId31"/>
    <p:sldId id="12299" r:id="rId32"/>
    <p:sldId id="12303" r:id="rId33"/>
    <p:sldId id="12304" r:id="rId34"/>
    <p:sldId id="12305" r:id="rId35"/>
    <p:sldId id="12306" r:id="rId36"/>
    <p:sldId id="12307" r:id="rId37"/>
    <p:sldId id="12302" r:id="rId38"/>
    <p:sldId id="12308" r:id="rId39"/>
    <p:sldId id="12309" r:id="rId40"/>
    <p:sldId id="12310" r:id="rId41"/>
    <p:sldId id="12311" r:id="rId42"/>
    <p:sldId id="12312" r:id="rId43"/>
    <p:sldId id="12314" r:id="rId44"/>
    <p:sldId id="12313" r:id="rId45"/>
    <p:sldId id="12315" r:id="rId46"/>
    <p:sldId id="12316" r:id="rId47"/>
    <p:sldId id="12317" r:id="rId48"/>
    <p:sldId id="12318" r:id="rId49"/>
    <p:sldId id="12319" r:id="rId50"/>
    <p:sldId id="12320" r:id="rId51"/>
    <p:sldId id="12321" r:id="rId52"/>
    <p:sldId id="12322" r:id="rId53"/>
    <p:sldId id="12324" r:id="rId54"/>
    <p:sldId id="12325" r:id="rId55"/>
    <p:sldId id="12326" r:id="rId56"/>
    <p:sldId id="12327" r:id="rId57"/>
    <p:sldId id="12328" r:id="rId58"/>
    <p:sldId id="12329" r:id="rId59"/>
    <p:sldId id="12300" r:id="rId60"/>
    <p:sldId id="12277" r:id="rId61"/>
    <p:sldId id="12285" r:id="rId62"/>
    <p:sldId id="12270" r:id="rId6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E3C"/>
    <a:srgbClr val="C1272D"/>
    <a:srgbClr val="E56429"/>
    <a:srgbClr val="E4804A"/>
    <a:srgbClr val="34A0CE"/>
    <a:srgbClr val="A322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49701A-9F4B-23E1-99BB-BA6BAB20B7DA}" v="62" dt="2022-12-19T11:02:26.266"/>
    <p1510:client id="{8D610D35-97D3-4BA6-9A9B-0619CA74D38E}" v="911" dt="2022-12-21T18:01:31.6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242" autoAdjust="0"/>
  </p:normalViewPr>
  <p:slideViewPr>
    <p:cSldViewPr snapToGrid="0" snapToObjects="1">
      <p:cViewPr varScale="1">
        <p:scale>
          <a:sx n="107" d="100"/>
          <a:sy n="107" d="100"/>
        </p:scale>
        <p:origin x="576" y="114"/>
      </p:cViewPr>
      <p:guideLst/>
    </p:cSldViewPr>
  </p:slideViewPr>
  <p:outlineViewPr>
    <p:cViewPr>
      <p:scale>
        <a:sx n="33" d="100"/>
        <a:sy n="33" d="100"/>
      </p:scale>
      <p:origin x="0" y="-193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03DD183E-4837-4118-8EF5-F08FFFDC69A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3E1486-C2FA-49A2-BC79-F51188D208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9ABDF-28B8-4122-97E6-A3E9079289B7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A71A6C-2D65-4B5F-912F-97C5D773740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3D76EB2-8BC1-440D-A16F-D33B64AFAA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3773-6B26-48E6-8B77-7712F55D0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42636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3A1DF-988C-DD47-A2FC-66E8BC3ADC5C}" type="datetimeFigureOut">
              <a:rPr lang="pt-BR" smtClean="0"/>
              <a:t>05/03/2023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pt-BR"/>
              <a:t>Editar estilos de texto Mestre
Segundo nível
Terceiro nível
Quarto nível
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6F525-BAAF-C84F-B813-5FFD2F2D03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646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824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783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0228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59311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726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7481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76F525-BAAF-C84F-B813-5FFD2F2D0355}" type="slidenum">
              <a:rPr lang="pt-BR" smtClean="0"/>
              <a:t>55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5455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785060" y="2074736"/>
            <a:ext cx="8915514" cy="7078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2B77ECB5-455F-48E1-AC6C-CB94B5AD6A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85060" y="31659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84350" y="3686175"/>
            <a:ext cx="8323263" cy="899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2CD3EFA3-E8FF-4777-8F73-3A0ED7F42E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419601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8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D4967DCA-7669-49F9-A658-8E70FD0991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52800" y="1713600"/>
            <a:ext cx="6105600" cy="3448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26989E0A-3159-456E-8FF7-4A7FA0348C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7" name="Espaço Reservado para Texto 14">
            <a:extLst>
              <a:ext uri="{FF2B5EF4-FFF2-40B4-BE49-F238E27FC236}">
                <a16:creationId xmlns:a16="http://schemas.microsoft.com/office/drawing/2014/main" id="{D14B1311-0417-45F1-9983-D3ECF2644E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09462" y="2833431"/>
            <a:ext cx="3607643" cy="8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8" name="Espaço Reservado para Texto 16">
            <a:extLst>
              <a:ext uri="{FF2B5EF4-FFF2-40B4-BE49-F238E27FC236}">
                <a16:creationId xmlns:a16="http://schemas.microsoft.com/office/drawing/2014/main" id="{34CD557F-3E3F-43FE-AAD8-486BF7897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9462" y="3955431"/>
            <a:ext cx="3496729" cy="262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817470E-A528-433B-BD72-A4E57D729F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08888" y="4235210"/>
            <a:ext cx="3608217" cy="9423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 err="1">
                <a:latin typeface="Montserrat" panose="00000500000000000000" pitchFamily="2" charset="0"/>
              </a:rPr>
              <a:t>Mondwd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jqwod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dsoa</a:t>
            </a:r>
            <a:r>
              <a:rPr lang="pt-BR" dirty="0">
                <a:latin typeface="Montserrat" panose="00000500000000000000" pitchFamily="2" charset="0"/>
              </a:rPr>
              <a:t> os </a:t>
            </a:r>
            <a:r>
              <a:rPr lang="pt-BR" dirty="0" err="1">
                <a:latin typeface="Montserrat" panose="00000500000000000000" pitchFamily="2" charset="0"/>
              </a:rPr>
              <a:t>wdwo</a:t>
            </a:r>
            <a:r>
              <a:rPr lang="pt-BR" dirty="0">
                <a:latin typeface="Montserrat" panose="00000500000000000000" pitchFamily="2" charset="0"/>
              </a:rPr>
              <a:t> das </a:t>
            </a:r>
            <a:r>
              <a:rPr lang="pt-BR" dirty="0" err="1">
                <a:latin typeface="Montserrat" panose="00000500000000000000" pitchFamily="2" charset="0"/>
              </a:rPr>
              <a:t>oswo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szoas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osaowo</a:t>
            </a:r>
            <a:r>
              <a:rPr lang="pt-BR" dirty="0">
                <a:latin typeface="Montserrat" panose="00000500000000000000" pitchFamily="2" charset="0"/>
              </a:rPr>
              <a:t> soas </a:t>
            </a:r>
            <a:r>
              <a:rPr lang="pt-BR" dirty="0" err="1">
                <a:latin typeface="Montserrat" panose="00000500000000000000" pitchFamily="2" charset="0"/>
              </a:rPr>
              <a:t>dsaso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owq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215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1322F5-93ED-4D68-A8FF-9359DF6E751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53078" y="220998"/>
            <a:ext cx="9678900" cy="707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4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19" name="Espaço Reservado para Texto 18">
            <a:extLst>
              <a:ext uri="{FF2B5EF4-FFF2-40B4-BE49-F238E27FC236}">
                <a16:creationId xmlns:a16="http://schemas.microsoft.com/office/drawing/2014/main" id="{94A25BC8-06B9-4702-900E-C725EC8984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3078" y="1134167"/>
            <a:ext cx="9678900" cy="460161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/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dignissimos</a:t>
            </a:r>
            <a:endParaRPr lang="pt-BR" sz="2000" dirty="0">
              <a:solidFill>
                <a:schemeClr val="tx1">
                  <a:lumMod val="65000"/>
                  <a:lumOff val="35000"/>
                </a:schemeClr>
              </a:solidFill>
              <a:latin typeface="Montserrat" pitchFamily="2" charset="77"/>
            </a:endParaRPr>
          </a:p>
          <a:p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9234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94384EF9-9F88-3F44-960E-23228F2B7B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16800" y="1"/>
            <a:ext cx="46752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91D4AD5-11DD-4E82-960B-C503F0BDD1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E8B551AC-1062-45BF-8F6C-49BD2028664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A0D0365B-6FD1-4482-BC3D-ADA16531721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E0957A65-0BA6-4042-A566-FBBCD4E11B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  <p:sp>
        <p:nvSpPr>
          <p:cNvPr id="15" name="Espaço Reservado para Texto 20">
            <a:extLst>
              <a:ext uri="{FF2B5EF4-FFF2-40B4-BE49-F238E27FC236}">
                <a16:creationId xmlns:a16="http://schemas.microsoft.com/office/drawing/2014/main" id="{D769B9D2-9F94-480A-B9CA-79C5B8EC80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</p:spTree>
    <p:extLst>
      <p:ext uri="{BB962C8B-B14F-4D97-AF65-F5344CB8AC3E}">
        <p14:creationId xmlns:p14="http://schemas.microsoft.com/office/powerpoint/2010/main" val="1513852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0">
            <a:extLst>
              <a:ext uri="{FF2B5EF4-FFF2-40B4-BE49-F238E27FC236}">
                <a16:creationId xmlns:a16="http://schemas.microsoft.com/office/drawing/2014/main" id="{28CAF223-2313-4CD7-91B6-501139C3D33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7757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2019</a:t>
            </a:r>
          </a:p>
        </p:txBody>
      </p:sp>
      <p:sp>
        <p:nvSpPr>
          <p:cNvPr id="12" name="Espaço Reservado para Texto 14">
            <a:extLst>
              <a:ext uri="{FF2B5EF4-FFF2-40B4-BE49-F238E27FC236}">
                <a16:creationId xmlns:a16="http://schemas.microsoft.com/office/drawing/2014/main" id="{960D71C8-8756-424E-9251-B869DC4BD8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1" y="2295927"/>
            <a:ext cx="8661274" cy="18162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3" name="Espaço Reservado para Texto 16">
            <a:extLst>
              <a:ext uri="{FF2B5EF4-FFF2-40B4-BE49-F238E27FC236}">
                <a16:creationId xmlns:a16="http://schemas.microsoft.com/office/drawing/2014/main" id="{985EDE45-596F-455F-8CFD-3A4E052868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1946038"/>
            <a:ext cx="6010507" cy="3193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1742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7">
            <a:extLst>
              <a:ext uri="{FF2B5EF4-FFF2-40B4-BE49-F238E27FC236}">
                <a16:creationId xmlns:a16="http://schemas.microsoft.com/office/drawing/2014/main" id="{B8881B08-C114-41E0-A225-495C930B29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11200" y="1"/>
            <a:ext cx="8080800" cy="685800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17" name="Espaço Reservado para Texto 20">
            <a:extLst>
              <a:ext uri="{FF2B5EF4-FFF2-40B4-BE49-F238E27FC236}">
                <a16:creationId xmlns:a16="http://schemas.microsoft.com/office/drawing/2014/main" id="{D162C169-6ADC-4BE6-8F66-076EE57B47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973741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8" name="Espaço Reservado para Texto 14">
            <a:extLst>
              <a:ext uri="{FF2B5EF4-FFF2-40B4-BE49-F238E27FC236}">
                <a16:creationId xmlns:a16="http://schemas.microsoft.com/office/drawing/2014/main" id="{1954C29C-77FC-4A9B-89A4-F058AC1802F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65189" y="2063631"/>
            <a:ext cx="3040877" cy="10000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D851C657-C4B4-42FD-80F9-BE66B0D5DD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65189" y="3429000"/>
            <a:ext cx="2981286" cy="11732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At vero </a:t>
            </a:r>
            <a:r>
              <a:rPr lang="pt-BR" dirty="0" err="1"/>
              <a:t>eos</a:t>
            </a:r>
            <a:r>
              <a:rPr lang="pt-BR" dirty="0"/>
              <a:t> et </a:t>
            </a:r>
            <a:r>
              <a:rPr lang="pt-BR" dirty="0" err="1"/>
              <a:t>accus</a:t>
            </a:r>
            <a:r>
              <a:rPr lang="pt-BR" dirty="0"/>
              <a:t> </a:t>
            </a:r>
            <a:r>
              <a:rPr lang="pt-BR" dirty="0" err="1"/>
              <a:t>amus</a:t>
            </a:r>
            <a:r>
              <a:rPr lang="pt-BR" dirty="0"/>
              <a:t> et </a:t>
            </a:r>
            <a:r>
              <a:rPr lang="pt-BR" dirty="0" err="1"/>
              <a:t>iusto</a:t>
            </a:r>
            <a:r>
              <a:rPr lang="pt-BR" dirty="0"/>
              <a:t> </a:t>
            </a:r>
            <a:r>
              <a:rPr lang="pt-BR" dirty="0" err="1"/>
              <a:t>djanl</a:t>
            </a:r>
            <a:r>
              <a:rPr lang="pt-BR" dirty="0"/>
              <a:t> </a:t>
            </a:r>
            <a:r>
              <a:rPr lang="pt-BR" dirty="0" err="1"/>
              <a:t>kdepoe</a:t>
            </a:r>
            <a:r>
              <a:rPr lang="pt-BR" dirty="0"/>
              <a:t> p </a:t>
            </a:r>
            <a:r>
              <a:rPr lang="pt-BR" dirty="0" err="1"/>
              <a:t>kdpe</a:t>
            </a:r>
            <a:r>
              <a:rPr lang="pt-BR" dirty="0"/>
              <a:t> </a:t>
            </a:r>
            <a:r>
              <a:rPr lang="pt-BR" dirty="0" err="1"/>
              <a:t>poe</a:t>
            </a:r>
            <a:r>
              <a:rPr lang="pt-BR" dirty="0"/>
              <a:t> </a:t>
            </a:r>
            <a:r>
              <a:rPr lang="pt-BR" dirty="0" err="1"/>
              <a:t>dekpepd</a:t>
            </a:r>
            <a:r>
              <a:rPr lang="pt-BR" dirty="0"/>
              <a:t> </a:t>
            </a:r>
            <a:r>
              <a:rPr lang="pt-BR" dirty="0" err="1"/>
              <a:t>dkep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ACA8FCE-2A40-4A5E-8EDF-17CAC0C73E61}"/>
              </a:ext>
            </a:extLst>
          </p:cNvPr>
          <p:cNvSpPr/>
          <p:nvPr userDrawn="1"/>
        </p:nvSpPr>
        <p:spPr>
          <a:xfrm>
            <a:off x="4111200" y="0"/>
            <a:ext cx="80808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46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292629F-8599-4F92-A11D-198792AE74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544954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D6232B5F-98D9-4309-9DC0-CCF0ABEE97C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1C1E4346-AF9D-4723-AC91-8D1439E715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7296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520EFA0-1772-403D-A062-E6DD5F2BB24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FFA5671-E4C1-4C02-9619-5D3BBC96BA0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4AD7BF10-3B9A-4CAF-A211-E259F6A5860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C9666645-D8A0-4DFC-AED3-612867001E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  <p:sp>
        <p:nvSpPr>
          <p:cNvPr id="13" name="Espaço Reservado para Texto 20">
            <a:extLst>
              <a:ext uri="{FF2B5EF4-FFF2-40B4-BE49-F238E27FC236}">
                <a16:creationId xmlns:a16="http://schemas.microsoft.com/office/drawing/2014/main" id="{B08148B9-3BB7-4F2F-B353-8B1E8ACDC3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54008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</p:spTree>
    <p:extLst>
      <p:ext uri="{BB962C8B-B14F-4D97-AF65-F5344CB8AC3E}">
        <p14:creationId xmlns:p14="http://schemas.microsoft.com/office/powerpoint/2010/main" val="4050657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9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Imagem 7">
            <a:extLst>
              <a:ext uri="{FF2B5EF4-FFF2-40B4-BE49-F238E27FC236}">
                <a16:creationId xmlns:a16="http://schemas.microsoft.com/office/drawing/2014/main" id="{5B078085-CFB3-474A-8AB2-6057F166766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9200" y="892800"/>
            <a:ext cx="3247200" cy="50832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0" name="Espaço Reservado para Texto 20">
            <a:extLst>
              <a:ext uri="{FF2B5EF4-FFF2-40B4-BE49-F238E27FC236}">
                <a16:creationId xmlns:a16="http://schemas.microsoft.com/office/drawing/2014/main" id="{2EA6C8C7-5399-4A1E-86C0-1D1FD1BFB46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691537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tx1">
                    <a:lumMod val="50000"/>
                    <a:lumOff val="50000"/>
                  </a:schemeClr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1" name="Espaço Reservado para Texto 14">
            <a:extLst>
              <a:ext uri="{FF2B5EF4-FFF2-40B4-BE49-F238E27FC236}">
                <a16:creationId xmlns:a16="http://schemas.microsoft.com/office/drawing/2014/main" id="{00C13B46-ABB9-4116-865F-2BE6FE1A470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34452" y="2472844"/>
            <a:ext cx="4547502" cy="9561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0000500000000000000" pitchFamily="2" charset="0"/>
              </a:defRPr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pt-BR" dirty="0"/>
              <a:t>Digitar seu título aqui nesse campo</a:t>
            </a:r>
          </a:p>
        </p:txBody>
      </p:sp>
      <p:sp>
        <p:nvSpPr>
          <p:cNvPr id="12" name="Espaço Reservado para Texto 16">
            <a:extLst>
              <a:ext uri="{FF2B5EF4-FFF2-40B4-BE49-F238E27FC236}">
                <a16:creationId xmlns:a16="http://schemas.microsoft.com/office/drawing/2014/main" id="{98DB5B05-5EC5-4378-B425-3F331258D7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4452" y="2109725"/>
            <a:ext cx="3496729" cy="341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>
                <a:solidFill>
                  <a:srgbClr val="E51E3C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Digitar seu subtítulo aqui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2225EEEF-C35B-4BE1-9090-F3515CBF38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33743" y="3783198"/>
            <a:ext cx="4848358" cy="101914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 vero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eos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accusamus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et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iusto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odio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digníssimos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praesentium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voluptatum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deleniti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 </a:t>
            </a:r>
            <a:r>
              <a:rPr lang="pt-BR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atque</a:t>
            </a:r>
            <a:r>
              <a:rPr 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Montserrat" pitchFamily="2" charset="77"/>
              </a:rPr>
              <a:t>.</a:t>
            </a:r>
          </a:p>
          <a:p>
            <a:pPr lvl="0"/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534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7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7">
            <a:extLst>
              <a:ext uri="{FF2B5EF4-FFF2-40B4-BE49-F238E27FC236}">
                <a16:creationId xmlns:a16="http://schemas.microsoft.com/office/drawing/2014/main" id="{27491348-2904-4E3C-976D-C9D70E984E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941022-81D3-45E0-90AF-0C893CAC7D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21485" y="5652000"/>
            <a:ext cx="1783316" cy="600900"/>
          </a:xfrm>
          <a:prstGeom prst="rect">
            <a:avLst/>
          </a:prstGeom>
        </p:spPr>
      </p:pic>
      <p:sp>
        <p:nvSpPr>
          <p:cNvPr id="14" name="Espaço Reservado para Texto 20">
            <a:extLst>
              <a:ext uri="{FF2B5EF4-FFF2-40B4-BE49-F238E27FC236}">
                <a16:creationId xmlns:a16="http://schemas.microsoft.com/office/drawing/2014/main" id="{E170FF94-C7C6-416D-A6D7-0E6AAF9DB8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16200000">
            <a:off x="-195445" y="2708495"/>
            <a:ext cx="1367759" cy="224055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050" b="0">
                <a:solidFill>
                  <a:schemeClr val="bg1"/>
                </a:solidFill>
                <a:latin typeface="Montserrat Medium" panose="00000600000000000000" pitchFamily="2" charset="0"/>
              </a:defRPr>
            </a:lvl1pPr>
          </a:lstStyle>
          <a:p>
            <a:pPr lvl="0"/>
            <a:r>
              <a:rPr lang="pt-BR" dirty="0"/>
              <a:t>JANEIRO 2020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F336D416-E3A3-4C43-A714-47FF94D554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49643" y="2324513"/>
            <a:ext cx="8822865" cy="18845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2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/>
              <a:t>Loren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Daef</a:t>
            </a:r>
            <a:endParaRPr lang="pt-BR" dirty="0"/>
          </a:p>
        </p:txBody>
      </p:sp>
      <p:sp>
        <p:nvSpPr>
          <p:cNvPr id="16" name="Espaço Reservado para Texto 16">
            <a:extLst>
              <a:ext uri="{FF2B5EF4-FFF2-40B4-BE49-F238E27FC236}">
                <a16:creationId xmlns:a16="http://schemas.microsoft.com/office/drawing/2014/main" id="{74F99CB3-0673-4FF3-9B85-3B8440FFC6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49643" y="1880046"/>
            <a:ext cx="7308850" cy="30211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pt-BR" dirty="0">
                <a:latin typeface="Montserrat" panose="00000500000000000000" pitchFamily="2" charset="0"/>
              </a:rPr>
              <a:t>Et vero et </a:t>
            </a:r>
            <a:r>
              <a:rPr lang="pt-BR" dirty="0" err="1">
                <a:latin typeface="Montserrat" panose="00000500000000000000" pitchFamily="2" charset="0"/>
              </a:rPr>
              <a:t>iusto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efsd</a:t>
            </a:r>
            <a:r>
              <a:rPr lang="pt-BR" dirty="0">
                <a:latin typeface="Montserrat" panose="00000500000000000000" pitchFamily="2" charset="0"/>
              </a:rPr>
              <a:t> </a:t>
            </a:r>
            <a:r>
              <a:rPr lang="pt-BR" dirty="0" err="1">
                <a:latin typeface="Montserrat" panose="00000500000000000000" pitchFamily="2" charset="0"/>
              </a:rPr>
              <a:t>apae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9885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3908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svg"/><Relationship Id="rId42" Type="http://schemas.openxmlformats.org/officeDocument/2006/relationships/image" Target="../media/image52.svg"/><Relationship Id="rId47" Type="http://schemas.openxmlformats.org/officeDocument/2006/relationships/image" Target="../media/image5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6.sv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32" Type="http://schemas.openxmlformats.org/officeDocument/2006/relationships/image" Target="../media/image42.svg"/><Relationship Id="rId37" Type="http://schemas.openxmlformats.org/officeDocument/2006/relationships/image" Target="../media/image47.png"/><Relationship Id="rId40" Type="http://schemas.openxmlformats.org/officeDocument/2006/relationships/image" Target="../media/image50.svg"/><Relationship Id="rId45" Type="http://schemas.openxmlformats.org/officeDocument/2006/relationships/image" Target="../media/image55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36" Type="http://schemas.openxmlformats.org/officeDocument/2006/relationships/image" Target="../media/image46.sv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4" Type="http://schemas.openxmlformats.org/officeDocument/2006/relationships/image" Target="../media/image54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Relationship Id="rId30" Type="http://schemas.openxmlformats.org/officeDocument/2006/relationships/image" Target="../media/image40.sv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svg"/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svg"/><Relationship Id="rId46" Type="http://schemas.openxmlformats.org/officeDocument/2006/relationships/image" Target="../media/image56.svg"/><Relationship Id="rId20" Type="http://schemas.openxmlformats.org/officeDocument/2006/relationships/image" Target="../media/image30.svg"/><Relationship Id="rId41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svg"/><Relationship Id="rId42" Type="http://schemas.openxmlformats.org/officeDocument/2006/relationships/image" Target="../media/image52.svg"/><Relationship Id="rId47" Type="http://schemas.openxmlformats.org/officeDocument/2006/relationships/image" Target="../media/image5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sv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32" Type="http://schemas.openxmlformats.org/officeDocument/2006/relationships/image" Target="../media/image42.svg"/><Relationship Id="rId37" Type="http://schemas.openxmlformats.org/officeDocument/2006/relationships/image" Target="../media/image47.png"/><Relationship Id="rId40" Type="http://schemas.openxmlformats.org/officeDocument/2006/relationships/image" Target="../media/image50.svg"/><Relationship Id="rId45" Type="http://schemas.openxmlformats.org/officeDocument/2006/relationships/image" Target="../media/image55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36" Type="http://schemas.openxmlformats.org/officeDocument/2006/relationships/image" Target="../media/image46.sv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4" Type="http://schemas.openxmlformats.org/officeDocument/2006/relationships/image" Target="../media/image54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Relationship Id="rId30" Type="http://schemas.openxmlformats.org/officeDocument/2006/relationships/image" Target="../media/image40.sv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svg"/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svg"/><Relationship Id="rId46" Type="http://schemas.openxmlformats.org/officeDocument/2006/relationships/image" Target="../media/image56.svg"/><Relationship Id="rId20" Type="http://schemas.openxmlformats.org/officeDocument/2006/relationships/image" Target="../media/image30.svg"/><Relationship Id="rId41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svg"/><Relationship Id="rId26" Type="http://schemas.openxmlformats.org/officeDocument/2006/relationships/image" Target="../media/image36.svg"/><Relationship Id="rId39" Type="http://schemas.openxmlformats.org/officeDocument/2006/relationships/image" Target="../media/image49.png"/><Relationship Id="rId21" Type="http://schemas.openxmlformats.org/officeDocument/2006/relationships/image" Target="../media/image31.png"/><Relationship Id="rId34" Type="http://schemas.openxmlformats.org/officeDocument/2006/relationships/image" Target="../media/image44.svg"/><Relationship Id="rId42" Type="http://schemas.openxmlformats.org/officeDocument/2006/relationships/image" Target="../media/image52.svg"/><Relationship Id="rId47" Type="http://schemas.openxmlformats.org/officeDocument/2006/relationships/image" Target="../media/image57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sv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24" Type="http://schemas.openxmlformats.org/officeDocument/2006/relationships/image" Target="../media/image34.svg"/><Relationship Id="rId32" Type="http://schemas.openxmlformats.org/officeDocument/2006/relationships/image" Target="../media/image42.svg"/><Relationship Id="rId37" Type="http://schemas.openxmlformats.org/officeDocument/2006/relationships/image" Target="../media/image47.png"/><Relationship Id="rId40" Type="http://schemas.openxmlformats.org/officeDocument/2006/relationships/image" Target="../media/image50.svg"/><Relationship Id="rId45" Type="http://schemas.openxmlformats.org/officeDocument/2006/relationships/image" Target="../media/image55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svg"/><Relationship Id="rId36" Type="http://schemas.openxmlformats.org/officeDocument/2006/relationships/image" Target="../media/image46.svg"/><Relationship Id="rId10" Type="http://schemas.openxmlformats.org/officeDocument/2006/relationships/image" Target="../media/image20.sv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4" Type="http://schemas.openxmlformats.org/officeDocument/2006/relationships/image" Target="../media/image54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Relationship Id="rId14" Type="http://schemas.openxmlformats.org/officeDocument/2006/relationships/image" Target="../media/image24.svg"/><Relationship Id="rId22" Type="http://schemas.openxmlformats.org/officeDocument/2006/relationships/image" Target="../media/image32.svg"/><Relationship Id="rId27" Type="http://schemas.openxmlformats.org/officeDocument/2006/relationships/image" Target="../media/image37.png"/><Relationship Id="rId30" Type="http://schemas.openxmlformats.org/officeDocument/2006/relationships/image" Target="../media/image40.svg"/><Relationship Id="rId35" Type="http://schemas.openxmlformats.org/officeDocument/2006/relationships/image" Target="../media/image45.png"/><Relationship Id="rId43" Type="http://schemas.openxmlformats.org/officeDocument/2006/relationships/image" Target="../media/image53.png"/><Relationship Id="rId48" Type="http://schemas.openxmlformats.org/officeDocument/2006/relationships/image" Target="../media/image58.svg"/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12" Type="http://schemas.openxmlformats.org/officeDocument/2006/relationships/image" Target="../media/image22.sv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38" Type="http://schemas.openxmlformats.org/officeDocument/2006/relationships/image" Target="../media/image48.svg"/><Relationship Id="rId46" Type="http://schemas.openxmlformats.org/officeDocument/2006/relationships/image" Target="../media/image56.svg"/><Relationship Id="rId20" Type="http://schemas.openxmlformats.org/officeDocument/2006/relationships/image" Target="../media/image30.svg"/><Relationship Id="rId41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svg"/><Relationship Id="rId21" Type="http://schemas.openxmlformats.org/officeDocument/2006/relationships/image" Target="../media/image36.sv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41" Type="http://schemas.openxmlformats.org/officeDocument/2006/relationships/image" Target="../media/image5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svg"/><Relationship Id="rId40" Type="http://schemas.openxmlformats.org/officeDocument/2006/relationships/image" Target="../media/image55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31" Type="http://schemas.openxmlformats.org/officeDocument/2006/relationships/image" Target="../media/image4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45.png"/><Relationship Id="rId35" Type="http://schemas.openxmlformats.org/officeDocument/2006/relationships/image" Target="../media/image50.svg"/><Relationship Id="rId43" Type="http://schemas.openxmlformats.org/officeDocument/2006/relationships/image" Target="../media/image58.svg"/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33" Type="http://schemas.openxmlformats.org/officeDocument/2006/relationships/image" Target="../media/image48.svg"/><Relationship Id="rId38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svg"/><Relationship Id="rId21" Type="http://schemas.openxmlformats.org/officeDocument/2006/relationships/image" Target="../media/image36.sv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41" Type="http://schemas.openxmlformats.org/officeDocument/2006/relationships/image" Target="../media/image5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svg"/><Relationship Id="rId40" Type="http://schemas.openxmlformats.org/officeDocument/2006/relationships/image" Target="../media/image55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31" Type="http://schemas.openxmlformats.org/officeDocument/2006/relationships/image" Target="../media/image4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45.png"/><Relationship Id="rId35" Type="http://schemas.openxmlformats.org/officeDocument/2006/relationships/image" Target="../media/image50.svg"/><Relationship Id="rId43" Type="http://schemas.openxmlformats.org/officeDocument/2006/relationships/image" Target="../media/image58.svg"/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33" Type="http://schemas.openxmlformats.org/officeDocument/2006/relationships/image" Target="../media/image48.svg"/><Relationship Id="rId38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svg"/><Relationship Id="rId21" Type="http://schemas.openxmlformats.org/officeDocument/2006/relationships/image" Target="../media/image36.sv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41" Type="http://schemas.openxmlformats.org/officeDocument/2006/relationships/image" Target="../media/image5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svg"/><Relationship Id="rId40" Type="http://schemas.openxmlformats.org/officeDocument/2006/relationships/image" Target="../media/image55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31" Type="http://schemas.openxmlformats.org/officeDocument/2006/relationships/image" Target="../media/image4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45.png"/><Relationship Id="rId35" Type="http://schemas.openxmlformats.org/officeDocument/2006/relationships/image" Target="../media/image50.svg"/><Relationship Id="rId43" Type="http://schemas.openxmlformats.org/officeDocument/2006/relationships/image" Target="../media/image58.svg"/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33" Type="http://schemas.openxmlformats.org/officeDocument/2006/relationships/image" Target="../media/image48.svg"/><Relationship Id="rId38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svg"/><Relationship Id="rId21" Type="http://schemas.openxmlformats.org/officeDocument/2006/relationships/image" Target="../media/image36.sv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41" Type="http://schemas.openxmlformats.org/officeDocument/2006/relationships/image" Target="../media/image5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svg"/><Relationship Id="rId40" Type="http://schemas.openxmlformats.org/officeDocument/2006/relationships/image" Target="../media/image55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31" Type="http://schemas.openxmlformats.org/officeDocument/2006/relationships/image" Target="../media/image4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45.png"/><Relationship Id="rId35" Type="http://schemas.openxmlformats.org/officeDocument/2006/relationships/image" Target="../media/image50.svg"/><Relationship Id="rId43" Type="http://schemas.openxmlformats.org/officeDocument/2006/relationships/image" Target="../media/image58.svg"/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33" Type="http://schemas.openxmlformats.org/officeDocument/2006/relationships/image" Target="../media/image48.svg"/><Relationship Id="rId38" Type="http://schemas.openxmlformats.org/officeDocument/2006/relationships/image" Target="../media/image5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svg"/><Relationship Id="rId21" Type="http://schemas.openxmlformats.org/officeDocument/2006/relationships/image" Target="../media/image36.sv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41" Type="http://schemas.openxmlformats.org/officeDocument/2006/relationships/image" Target="../media/image5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svg"/><Relationship Id="rId40" Type="http://schemas.openxmlformats.org/officeDocument/2006/relationships/image" Target="../media/image55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31" Type="http://schemas.openxmlformats.org/officeDocument/2006/relationships/image" Target="../media/image4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45.png"/><Relationship Id="rId35" Type="http://schemas.openxmlformats.org/officeDocument/2006/relationships/image" Target="../media/image50.svg"/><Relationship Id="rId43" Type="http://schemas.openxmlformats.org/officeDocument/2006/relationships/image" Target="../media/image58.svg"/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33" Type="http://schemas.openxmlformats.org/officeDocument/2006/relationships/image" Target="../media/image48.svg"/><Relationship Id="rId38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svg"/><Relationship Id="rId21" Type="http://schemas.openxmlformats.org/officeDocument/2006/relationships/image" Target="../media/image36.sv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41" Type="http://schemas.openxmlformats.org/officeDocument/2006/relationships/image" Target="../media/image5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svg"/><Relationship Id="rId40" Type="http://schemas.openxmlformats.org/officeDocument/2006/relationships/image" Target="../media/image55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31" Type="http://schemas.openxmlformats.org/officeDocument/2006/relationships/image" Target="../media/image4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45.png"/><Relationship Id="rId35" Type="http://schemas.openxmlformats.org/officeDocument/2006/relationships/image" Target="../media/image50.svg"/><Relationship Id="rId43" Type="http://schemas.openxmlformats.org/officeDocument/2006/relationships/image" Target="../media/image58.svg"/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33" Type="http://schemas.openxmlformats.org/officeDocument/2006/relationships/image" Target="../media/image48.svg"/><Relationship Id="rId38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svg"/><Relationship Id="rId21" Type="http://schemas.openxmlformats.org/officeDocument/2006/relationships/image" Target="../media/image36.sv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41" Type="http://schemas.openxmlformats.org/officeDocument/2006/relationships/image" Target="../media/image5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svg"/><Relationship Id="rId40" Type="http://schemas.openxmlformats.org/officeDocument/2006/relationships/image" Target="../media/image55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31" Type="http://schemas.openxmlformats.org/officeDocument/2006/relationships/image" Target="../media/image4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45.png"/><Relationship Id="rId35" Type="http://schemas.openxmlformats.org/officeDocument/2006/relationships/image" Target="../media/image50.svg"/><Relationship Id="rId43" Type="http://schemas.openxmlformats.org/officeDocument/2006/relationships/image" Target="../media/image58.svg"/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33" Type="http://schemas.openxmlformats.org/officeDocument/2006/relationships/image" Target="../media/image48.svg"/><Relationship Id="rId38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svg"/><Relationship Id="rId21" Type="http://schemas.openxmlformats.org/officeDocument/2006/relationships/image" Target="../media/image36.sv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29" Type="http://schemas.openxmlformats.org/officeDocument/2006/relationships/image" Target="../media/image44.svg"/><Relationship Id="rId41" Type="http://schemas.openxmlformats.org/officeDocument/2006/relationships/image" Target="../media/image5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sv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svg"/><Relationship Id="rId40" Type="http://schemas.openxmlformats.org/officeDocument/2006/relationships/image" Target="../media/image55.png"/><Relationship Id="rId5" Type="http://schemas.openxmlformats.org/officeDocument/2006/relationships/image" Target="../media/image20.svg"/><Relationship Id="rId15" Type="http://schemas.openxmlformats.org/officeDocument/2006/relationships/image" Target="../media/image30.svg"/><Relationship Id="rId23" Type="http://schemas.openxmlformats.org/officeDocument/2006/relationships/image" Target="../media/image38.sv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31" Type="http://schemas.openxmlformats.org/officeDocument/2006/relationships/image" Target="../media/image46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svg"/><Relationship Id="rId30" Type="http://schemas.openxmlformats.org/officeDocument/2006/relationships/image" Target="../media/image45.png"/><Relationship Id="rId35" Type="http://schemas.openxmlformats.org/officeDocument/2006/relationships/image" Target="../media/image50.svg"/><Relationship Id="rId43" Type="http://schemas.openxmlformats.org/officeDocument/2006/relationships/image" Target="../media/image58.svg"/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5" Type="http://schemas.openxmlformats.org/officeDocument/2006/relationships/image" Target="../media/image40.svg"/><Relationship Id="rId33" Type="http://schemas.openxmlformats.org/officeDocument/2006/relationships/image" Target="../media/image48.svg"/><Relationship Id="rId38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42.svg"/><Relationship Id="rId39" Type="http://schemas.openxmlformats.org/officeDocument/2006/relationships/image" Target="../media/image55.png"/><Relationship Id="rId21" Type="http://schemas.openxmlformats.org/officeDocument/2006/relationships/image" Target="../media/image35.png"/><Relationship Id="rId34" Type="http://schemas.openxmlformats.org/officeDocument/2006/relationships/image" Target="../media/image50.svg"/><Relationship Id="rId42" Type="http://schemas.openxmlformats.org/officeDocument/2006/relationships/image" Target="../media/image58.sv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29" Type="http://schemas.openxmlformats.org/officeDocument/2006/relationships/image" Target="../media/image45.png"/><Relationship Id="rId41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24" Type="http://schemas.openxmlformats.org/officeDocument/2006/relationships/image" Target="../media/image38.svg"/><Relationship Id="rId32" Type="http://schemas.openxmlformats.org/officeDocument/2006/relationships/image" Target="../media/image48.svg"/><Relationship Id="rId37" Type="http://schemas.openxmlformats.org/officeDocument/2006/relationships/image" Target="../media/image53.png"/><Relationship Id="rId40" Type="http://schemas.openxmlformats.org/officeDocument/2006/relationships/image" Target="../media/image56.sv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4.svg"/><Relationship Id="rId36" Type="http://schemas.openxmlformats.org/officeDocument/2006/relationships/image" Target="../media/image52.svg"/><Relationship Id="rId10" Type="http://schemas.openxmlformats.org/officeDocument/2006/relationships/image" Target="../media/image24.svg"/><Relationship Id="rId19" Type="http://schemas.openxmlformats.org/officeDocument/2006/relationships/image" Target="../media/image33.png"/><Relationship Id="rId31" Type="http://schemas.openxmlformats.org/officeDocument/2006/relationships/image" Target="../media/image47.png"/><Relationship Id="rId44" Type="http://schemas.openxmlformats.org/officeDocument/2006/relationships/image" Target="../media/image40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36.svg"/><Relationship Id="rId27" Type="http://schemas.openxmlformats.org/officeDocument/2006/relationships/image" Target="../media/image43.png"/><Relationship Id="rId30" Type="http://schemas.openxmlformats.org/officeDocument/2006/relationships/image" Target="../media/image46.svg"/><Relationship Id="rId35" Type="http://schemas.openxmlformats.org/officeDocument/2006/relationships/image" Target="../media/image51.png"/><Relationship Id="rId43" Type="http://schemas.openxmlformats.org/officeDocument/2006/relationships/image" Target="../media/image39.png"/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5" Type="http://schemas.openxmlformats.org/officeDocument/2006/relationships/image" Target="../media/image41.png"/><Relationship Id="rId33" Type="http://schemas.openxmlformats.org/officeDocument/2006/relationships/image" Target="../media/image49.png"/><Relationship Id="rId38" Type="http://schemas.openxmlformats.org/officeDocument/2006/relationships/image" Target="../media/image54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26" Type="http://schemas.openxmlformats.org/officeDocument/2006/relationships/image" Target="../media/image50.svg"/><Relationship Id="rId39" Type="http://schemas.openxmlformats.org/officeDocument/2006/relationships/image" Target="../media/image17.png"/><Relationship Id="rId21" Type="http://schemas.openxmlformats.org/officeDocument/2006/relationships/image" Target="../media/image41.png"/><Relationship Id="rId34" Type="http://schemas.openxmlformats.org/officeDocument/2006/relationships/image" Target="../media/image58.svg"/><Relationship Id="rId42" Type="http://schemas.openxmlformats.org/officeDocument/2006/relationships/image" Target="../media/image36.sv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svg"/><Relationship Id="rId20" Type="http://schemas.openxmlformats.org/officeDocument/2006/relationships/image" Target="../media/image38.svg"/><Relationship Id="rId29" Type="http://schemas.openxmlformats.org/officeDocument/2006/relationships/image" Target="../media/image5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25.png"/><Relationship Id="rId24" Type="http://schemas.openxmlformats.org/officeDocument/2006/relationships/image" Target="../media/image46.svg"/><Relationship Id="rId32" Type="http://schemas.openxmlformats.org/officeDocument/2006/relationships/image" Target="../media/image56.svg"/><Relationship Id="rId37" Type="http://schemas.openxmlformats.org/officeDocument/2006/relationships/image" Target="../media/image43.png"/><Relationship Id="rId40" Type="http://schemas.openxmlformats.org/officeDocument/2006/relationships/image" Target="../media/image18.svg"/><Relationship Id="rId5" Type="http://schemas.openxmlformats.org/officeDocument/2006/relationships/image" Target="../media/image47.png"/><Relationship Id="rId15" Type="http://schemas.openxmlformats.org/officeDocument/2006/relationships/image" Target="../media/image29.png"/><Relationship Id="rId23" Type="http://schemas.openxmlformats.org/officeDocument/2006/relationships/image" Target="../media/image45.png"/><Relationship Id="rId28" Type="http://schemas.openxmlformats.org/officeDocument/2006/relationships/image" Target="../media/image52.svg"/><Relationship Id="rId36" Type="http://schemas.openxmlformats.org/officeDocument/2006/relationships/image" Target="../media/image40.svg"/><Relationship Id="rId10" Type="http://schemas.openxmlformats.org/officeDocument/2006/relationships/image" Target="../media/image24.svg"/><Relationship Id="rId19" Type="http://schemas.openxmlformats.org/officeDocument/2006/relationships/image" Target="../media/image37.png"/><Relationship Id="rId31" Type="http://schemas.openxmlformats.org/officeDocument/2006/relationships/image" Target="../media/image55.png"/><Relationship Id="rId4" Type="http://schemas.openxmlformats.org/officeDocument/2006/relationships/image" Target="../media/image34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Relationship Id="rId22" Type="http://schemas.openxmlformats.org/officeDocument/2006/relationships/image" Target="../media/image42.svg"/><Relationship Id="rId27" Type="http://schemas.openxmlformats.org/officeDocument/2006/relationships/image" Target="../media/image51.png"/><Relationship Id="rId30" Type="http://schemas.openxmlformats.org/officeDocument/2006/relationships/image" Target="../media/image54.svg"/><Relationship Id="rId35" Type="http://schemas.openxmlformats.org/officeDocument/2006/relationships/image" Target="../media/image39.png"/><Relationship Id="rId8" Type="http://schemas.openxmlformats.org/officeDocument/2006/relationships/image" Target="../media/image20.svg"/><Relationship Id="rId3" Type="http://schemas.openxmlformats.org/officeDocument/2006/relationships/image" Target="../media/image33.png"/><Relationship Id="rId12" Type="http://schemas.openxmlformats.org/officeDocument/2006/relationships/image" Target="../media/image26.svg"/><Relationship Id="rId17" Type="http://schemas.openxmlformats.org/officeDocument/2006/relationships/image" Target="../media/image31.png"/><Relationship Id="rId25" Type="http://schemas.openxmlformats.org/officeDocument/2006/relationships/image" Target="../media/image49.png"/><Relationship Id="rId33" Type="http://schemas.openxmlformats.org/officeDocument/2006/relationships/image" Target="../media/image57.png"/><Relationship Id="rId38" Type="http://schemas.openxmlformats.org/officeDocument/2006/relationships/image" Target="../media/image44.sv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76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svg"/><Relationship Id="rId7" Type="http://schemas.openxmlformats.org/officeDocument/2006/relationships/image" Target="../media/image84.sv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86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8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87.pn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89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90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91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90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91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90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91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90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91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90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91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90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91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90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91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1.svg"/><Relationship Id="rId18" Type="http://schemas.openxmlformats.org/officeDocument/2006/relationships/image" Target="../media/image90.png"/><Relationship Id="rId3" Type="http://schemas.openxmlformats.org/officeDocument/2006/relationships/image" Target="../media/image61.svg"/><Relationship Id="rId7" Type="http://schemas.openxmlformats.org/officeDocument/2006/relationships/image" Target="../media/image65.svg"/><Relationship Id="rId12" Type="http://schemas.openxmlformats.org/officeDocument/2006/relationships/image" Target="../media/image70.png"/><Relationship Id="rId17" Type="http://schemas.openxmlformats.org/officeDocument/2006/relationships/image" Target="../media/image75.svg"/><Relationship Id="rId2" Type="http://schemas.openxmlformats.org/officeDocument/2006/relationships/image" Target="../media/image60.png"/><Relationship Id="rId16" Type="http://schemas.openxmlformats.org/officeDocument/2006/relationships/image" Target="../media/image74.png"/><Relationship Id="rId20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svg"/><Relationship Id="rId5" Type="http://schemas.openxmlformats.org/officeDocument/2006/relationships/image" Target="../media/image63.svg"/><Relationship Id="rId15" Type="http://schemas.openxmlformats.org/officeDocument/2006/relationships/image" Target="../media/image73.svg"/><Relationship Id="rId10" Type="http://schemas.openxmlformats.org/officeDocument/2006/relationships/image" Target="../media/image68.png"/><Relationship Id="rId19" Type="http://schemas.openxmlformats.org/officeDocument/2006/relationships/image" Target="../media/image91.svg"/><Relationship Id="rId4" Type="http://schemas.openxmlformats.org/officeDocument/2006/relationships/image" Target="../media/image62.png"/><Relationship Id="rId9" Type="http://schemas.openxmlformats.org/officeDocument/2006/relationships/image" Target="../media/image67.svg"/><Relationship Id="rId14" Type="http://schemas.openxmlformats.org/officeDocument/2006/relationships/image" Target="../media/image7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/3.0/" TargetMode="External"/><Relationship Id="rId4" Type="http://schemas.openxmlformats.org/officeDocument/2006/relationships/hyperlink" Target="https://data.unhcr.org/en/dataviz/10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B0877AD-D3BE-4CF1-A1CB-C26849385A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2022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8FE0D7-888B-475A-80FC-71EE185F53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CD – Ciência de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DC91C6-6B4F-4BFD-A44A-64E8F8371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6486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ipse 50">
            <a:extLst>
              <a:ext uri="{FF2B5EF4-FFF2-40B4-BE49-F238E27FC236}">
                <a16:creationId xmlns:a16="http://schemas.microsoft.com/office/drawing/2014/main" id="{DEC02B76-C691-5FF2-E1C7-A9FE8504AC34}"/>
              </a:ext>
            </a:extLst>
          </p:cNvPr>
          <p:cNvSpPr/>
          <p:nvPr/>
        </p:nvSpPr>
        <p:spPr>
          <a:xfrm>
            <a:off x="3176259" y="2357431"/>
            <a:ext cx="4356847" cy="407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B7C4E41-AB93-2D05-D65A-0F2E0F816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C831E-CE25-C8FE-721D-5515365D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Anteriormente usamos o termo </a:t>
            </a:r>
            <a:r>
              <a:rPr lang="pt-BR" b="1" dirty="0"/>
              <a:t>população</a:t>
            </a:r>
            <a:r>
              <a:rPr lang="pt-BR" dirty="0"/>
              <a:t>. Este termo é muito importante na estatística, em particular na estatística descritiva. </a:t>
            </a:r>
            <a:r>
              <a:rPr lang="pt-BR" b="1" dirty="0">
                <a:solidFill>
                  <a:srgbClr val="FF0000"/>
                </a:solidFill>
              </a:rPr>
              <a:t>Mas o que ele significa?</a:t>
            </a:r>
          </a:p>
        </p:txBody>
      </p:sp>
      <p:pic>
        <p:nvPicPr>
          <p:cNvPr id="5" name="Gráfico 4" descr="Homem usando uma jaqueta">
            <a:extLst>
              <a:ext uri="{FF2B5EF4-FFF2-40B4-BE49-F238E27FC236}">
                <a16:creationId xmlns:a16="http://schemas.microsoft.com/office/drawing/2014/main" id="{8C108140-185B-6268-72C6-59F1839BA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454" y="3847408"/>
            <a:ext cx="1304925" cy="1876425"/>
          </a:xfrm>
          <a:prstGeom prst="rect">
            <a:avLst/>
          </a:prstGeom>
        </p:spPr>
      </p:pic>
      <p:pic>
        <p:nvPicPr>
          <p:cNvPr id="7" name="Gráfico 6" descr="Ponto de interrogação com preenchimento sólido">
            <a:extLst>
              <a:ext uri="{FF2B5EF4-FFF2-40B4-BE49-F238E27FC236}">
                <a16:creationId xmlns:a16="http://schemas.microsoft.com/office/drawing/2014/main" id="{61630D3F-4499-2B9B-4B76-97CB33505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179" y="3010592"/>
            <a:ext cx="914400" cy="914400"/>
          </a:xfrm>
          <a:prstGeom prst="rect">
            <a:avLst/>
          </a:prstGeom>
        </p:spPr>
      </p:pic>
      <p:pic>
        <p:nvPicPr>
          <p:cNvPr id="8" name="Gráfico 7" descr="Homem usando um moletom">
            <a:extLst>
              <a:ext uri="{FF2B5EF4-FFF2-40B4-BE49-F238E27FC236}">
                <a16:creationId xmlns:a16="http://schemas.microsoft.com/office/drawing/2014/main" id="{51A54334-353B-EC5E-89E7-D059AE273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4019" y="2986590"/>
            <a:ext cx="820612" cy="1106306"/>
          </a:xfrm>
          <a:prstGeom prst="rect">
            <a:avLst/>
          </a:prstGeom>
        </p:spPr>
      </p:pic>
      <p:pic>
        <p:nvPicPr>
          <p:cNvPr id="10" name="Gráfico 9" descr="Mulher com cabelo longo e ondulado">
            <a:extLst>
              <a:ext uri="{FF2B5EF4-FFF2-40B4-BE49-F238E27FC236}">
                <a16:creationId xmlns:a16="http://schemas.microsoft.com/office/drawing/2014/main" id="{09FE22B2-450C-09B1-C952-AD7C493BE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9657" y="2564890"/>
            <a:ext cx="802376" cy="1124542"/>
          </a:xfrm>
          <a:prstGeom prst="rect">
            <a:avLst/>
          </a:prstGeom>
        </p:spPr>
      </p:pic>
      <p:pic>
        <p:nvPicPr>
          <p:cNvPr id="12" name="Gráfico 11" descr="Alienígena com um olho">
            <a:extLst>
              <a:ext uri="{FF2B5EF4-FFF2-40B4-BE49-F238E27FC236}">
                <a16:creationId xmlns:a16="http://schemas.microsoft.com/office/drawing/2014/main" id="{0B778988-ED31-6CBA-4E32-29BEB9B31F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7967" y="2724690"/>
            <a:ext cx="1051598" cy="1112384"/>
          </a:xfrm>
          <a:prstGeom prst="rect">
            <a:avLst/>
          </a:prstGeom>
        </p:spPr>
      </p:pic>
      <p:pic>
        <p:nvPicPr>
          <p:cNvPr id="14" name="Gráfico 13" descr="Pessoa usando camiseta listrada">
            <a:extLst>
              <a:ext uri="{FF2B5EF4-FFF2-40B4-BE49-F238E27FC236}">
                <a16:creationId xmlns:a16="http://schemas.microsoft.com/office/drawing/2014/main" id="{12540CCC-C1F5-1864-0E96-C074B238E7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7916" y="2700024"/>
            <a:ext cx="771983" cy="1179250"/>
          </a:xfrm>
          <a:prstGeom prst="rect">
            <a:avLst/>
          </a:prstGeom>
        </p:spPr>
      </p:pic>
      <p:pic>
        <p:nvPicPr>
          <p:cNvPr id="16" name="Gráfico 15" descr="Pessoa usando suéter">
            <a:extLst>
              <a:ext uri="{FF2B5EF4-FFF2-40B4-BE49-F238E27FC236}">
                <a16:creationId xmlns:a16="http://schemas.microsoft.com/office/drawing/2014/main" id="{63490D0D-1263-68F3-1794-2B8DE98207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27744" y="3140243"/>
            <a:ext cx="814533" cy="1161013"/>
          </a:xfrm>
          <a:prstGeom prst="rect">
            <a:avLst/>
          </a:prstGeom>
        </p:spPr>
      </p:pic>
      <p:pic>
        <p:nvPicPr>
          <p:cNvPr id="18" name="Gráfico 17" descr="Pessoa usando uma máscara">
            <a:extLst>
              <a:ext uri="{FF2B5EF4-FFF2-40B4-BE49-F238E27FC236}">
                <a16:creationId xmlns:a16="http://schemas.microsoft.com/office/drawing/2014/main" id="{40379ED5-7786-BCB3-1B32-9C0E64A4B3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0399" y="3310535"/>
            <a:ext cx="802376" cy="1227878"/>
          </a:xfrm>
          <a:prstGeom prst="rect">
            <a:avLst/>
          </a:prstGeom>
        </p:spPr>
      </p:pic>
      <p:pic>
        <p:nvPicPr>
          <p:cNvPr id="20" name="Gráfico 19" descr="Homem em traje de negócios">
            <a:extLst>
              <a:ext uri="{FF2B5EF4-FFF2-40B4-BE49-F238E27FC236}">
                <a16:creationId xmlns:a16="http://schemas.microsoft.com/office/drawing/2014/main" id="{17CFF698-EE6D-0C62-28C5-60ADEB55C4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10851" y="3661545"/>
            <a:ext cx="832769" cy="1124542"/>
          </a:xfrm>
          <a:prstGeom prst="rect">
            <a:avLst/>
          </a:prstGeom>
        </p:spPr>
      </p:pic>
      <p:pic>
        <p:nvPicPr>
          <p:cNvPr id="22" name="Gráfico 21" descr="Homem com pelos no rosto">
            <a:extLst>
              <a:ext uri="{FF2B5EF4-FFF2-40B4-BE49-F238E27FC236}">
                <a16:creationId xmlns:a16="http://schemas.microsoft.com/office/drawing/2014/main" id="{60BA16D5-D282-2FEA-578D-36253187A5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54683" y="3422689"/>
            <a:ext cx="838847" cy="1136698"/>
          </a:xfrm>
          <a:prstGeom prst="rect">
            <a:avLst/>
          </a:prstGeom>
        </p:spPr>
      </p:pic>
      <p:pic>
        <p:nvPicPr>
          <p:cNvPr id="24" name="Gráfico 23" descr="Homem de moletom segurando um controle">
            <a:extLst>
              <a:ext uri="{FF2B5EF4-FFF2-40B4-BE49-F238E27FC236}">
                <a16:creationId xmlns:a16="http://schemas.microsoft.com/office/drawing/2014/main" id="{DFC7EC40-484C-6790-D16F-90129E1740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46332" y="3278554"/>
            <a:ext cx="814533" cy="1191406"/>
          </a:xfrm>
          <a:prstGeom prst="rect">
            <a:avLst/>
          </a:prstGeom>
        </p:spPr>
      </p:pic>
      <p:pic>
        <p:nvPicPr>
          <p:cNvPr id="28" name="Gráfico 27" descr="Homem com um braço protético">
            <a:extLst>
              <a:ext uri="{FF2B5EF4-FFF2-40B4-BE49-F238E27FC236}">
                <a16:creationId xmlns:a16="http://schemas.microsoft.com/office/drawing/2014/main" id="{B1C0B8EC-6C54-1333-834F-A790F0B4E13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129028" y="3532224"/>
            <a:ext cx="826691" cy="1154936"/>
          </a:xfrm>
          <a:prstGeom prst="rect">
            <a:avLst/>
          </a:prstGeom>
        </p:spPr>
      </p:pic>
      <p:pic>
        <p:nvPicPr>
          <p:cNvPr id="30" name="Gráfico 29" descr="Homem com fantasia de pirata">
            <a:extLst>
              <a:ext uri="{FF2B5EF4-FFF2-40B4-BE49-F238E27FC236}">
                <a16:creationId xmlns:a16="http://schemas.microsoft.com/office/drawing/2014/main" id="{DC3B0169-B6C7-D3B8-FA42-CAAE2AFD5E6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868490" y="3798120"/>
            <a:ext cx="771983" cy="1081992"/>
          </a:xfrm>
          <a:prstGeom prst="rect">
            <a:avLst/>
          </a:prstGeom>
        </p:spPr>
      </p:pic>
      <p:pic>
        <p:nvPicPr>
          <p:cNvPr id="32" name="Gráfico 31" descr="Homem de barba em uma túnica">
            <a:extLst>
              <a:ext uri="{FF2B5EF4-FFF2-40B4-BE49-F238E27FC236}">
                <a16:creationId xmlns:a16="http://schemas.microsoft.com/office/drawing/2014/main" id="{FEBF56C2-C792-942C-ED79-A419D5B2F98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63252" y="3896500"/>
            <a:ext cx="851005" cy="1069835"/>
          </a:xfrm>
          <a:prstGeom prst="rect">
            <a:avLst/>
          </a:prstGeom>
        </p:spPr>
      </p:pic>
      <p:pic>
        <p:nvPicPr>
          <p:cNvPr id="34" name="Gráfico 33" descr="Homem de óculos usando gola alta">
            <a:extLst>
              <a:ext uri="{FF2B5EF4-FFF2-40B4-BE49-F238E27FC236}">
                <a16:creationId xmlns:a16="http://schemas.microsoft.com/office/drawing/2014/main" id="{D407E35F-3BC1-52F3-3019-1032FD53721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283637" y="4372596"/>
            <a:ext cx="826691" cy="1112386"/>
          </a:xfrm>
          <a:prstGeom prst="rect">
            <a:avLst/>
          </a:prstGeom>
        </p:spPr>
      </p:pic>
      <p:pic>
        <p:nvPicPr>
          <p:cNvPr id="36" name="Gráfico 35" descr="Mulher chorando e segurando uma xícara">
            <a:extLst>
              <a:ext uri="{FF2B5EF4-FFF2-40B4-BE49-F238E27FC236}">
                <a16:creationId xmlns:a16="http://schemas.microsoft.com/office/drawing/2014/main" id="{4E013FD0-D249-5CBD-1FDF-D2E47E6269F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89293" y="4465838"/>
            <a:ext cx="863162" cy="1179249"/>
          </a:xfrm>
          <a:prstGeom prst="rect">
            <a:avLst/>
          </a:prstGeom>
        </p:spPr>
      </p:pic>
      <p:pic>
        <p:nvPicPr>
          <p:cNvPr id="38" name="Gráfico 37" descr="Mulher de cabelo cacheado levantando a mão">
            <a:extLst>
              <a:ext uri="{FF2B5EF4-FFF2-40B4-BE49-F238E27FC236}">
                <a16:creationId xmlns:a16="http://schemas.microsoft.com/office/drawing/2014/main" id="{26DA556D-6F2C-ED38-F39F-F62C647CE2C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508941" y="4270599"/>
            <a:ext cx="893555" cy="1130621"/>
          </a:xfrm>
          <a:prstGeom prst="rect">
            <a:avLst/>
          </a:prstGeom>
        </p:spPr>
      </p:pic>
      <p:pic>
        <p:nvPicPr>
          <p:cNvPr id="40" name="Gráfico 39" descr="Mulher segurando um laptop">
            <a:extLst>
              <a:ext uri="{FF2B5EF4-FFF2-40B4-BE49-F238E27FC236}">
                <a16:creationId xmlns:a16="http://schemas.microsoft.com/office/drawing/2014/main" id="{383E3F48-013F-D9B9-5E73-4E655B3AC0F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007523" y="4396902"/>
            <a:ext cx="1136700" cy="1154936"/>
          </a:xfrm>
          <a:prstGeom prst="rect">
            <a:avLst/>
          </a:prstGeom>
        </p:spPr>
      </p:pic>
      <p:pic>
        <p:nvPicPr>
          <p:cNvPr id="42" name="Gráfico 41" descr="Mulher com um braço protético">
            <a:extLst>
              <a:ext uri="{FF2B5EF4-FFF2-40B4-BE49-F238E27FC236}">
                <a16:creationId xmlns:a16="http://schemas.microsoft.com/office/drawing/2014/main" id="{C98EA13F-5B62-BBF0-837F-A4E8BD3ABF7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5575879" y="4726243"/>
            <a:ext cx="1094149" cy="1148856"/>
          </a:xfrm>
          <a:prstGeom prst="rect">
            <a:avLst/>
          </a:prstGeom>
        </p:spPr>
      </p:pic>
      <p:pic>
        <p:nvPicPr>
          <p:cNvPr id="44" name="Gráfico 43" descr="Uma mulher com rabo de cavalo no cabelo">
            <a:extLst>
              <a:ext uri="{FF2B5EF4-FFF2-40B4-BE49-F238E27FC236}">
                <a16:creationId xmlns:a16="http://schemas.microsoft.com/office/drawing/2014/main" id="{62D7F0B0-E5F2-3817-E7D1-98B07FAB08D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70702" y="5006905"/>
            <a:ext cx="765904" cy="1154935"/>
          </a:xfrm>
          <a:prstGeom prst="rect">
            <a:avLst/>
          </a:prstGeom>
        </p:spPr>
      </p:pic>
      <p:pic>
        <p:nvPicPr>
          <p:cNvPr id="46" name="Gráfico 45" descr="Mulher idosa usando camisa com estampa de relâmpago">
            <a:extLst>
              <a:ext uri="{FF2B5EF4-FFF2-40B4-BE49-F238E27FC236}">
                <a16:creationId xmlns:a16="http://schemas.microsoft.com/office/drawing/2014/main" id="{C34EC22E-FBB9-90B4-FD62-8FFC9720E63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327787" y="4011921"/>
            <a:ext cx="753747" cy="1161014"/>
          </a:xfrm>
          <a:prstGeom prst="rect">
            <a:avLst/>
          </a:prstGeom>
        </p:spPr>
      </p:pic>
      <p:pic>
        <p:nvPicPr>
          <p:cNvPr id="48" name="Gráfico 47" descr="Mulher tirando foto">
            <a:extLst>
              <a:ext uri="{FF2B5EF4-FFF2-40B4-BE49-F238E27FC236}">
                <a16:creationId xmlns:a16="http://schemas.microsoft.com/office/drawing/2014/main" id="{82EC3921-1432-DC17-8EDF-10A99635399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723637" y="4243819"/>
            <a:ext cx="917869" cy="1179249"/>
          </a:xfrm>
          <a:prstGeom prst="rect">
            <a:avLst/>
          </a:prstGeom>
        </p:spPr>
      </p:pic>
      <p:pic>
        <p:nvPicPr>
          <p:cNvPr id="50" name="Gráfico 49" descr="Mulher usando um cardigan">
            <a:extLst>
              <a:ext uri="{FF2B5EF4-FFF2-40B4-BE49-F238E27FC236}">
                <a16:creationId xmlns:a16="http://schemas.microsoft.com/office/drawing/2014/main" id="{6C875B80-8189-F1FD-82F5-3AB43CA7D01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234863" y="4760685"/>
            <a:ext cx="771983" cy="1075914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ED161247-6620-384E-1911-0B914D67AC8E}"/>
              </a:ext>
            </a:extLst>
          </p:cNvPr>
          <p:cNvSpPr txBox="1"/>
          <p:nvPr/>
        </p:nvSpPr>
        <p:spPr>
          <a:xfrm>
            <a:off x="4793069" y="6029409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50350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ipse 50">
            <a:extLst>
              <a:ext uri="{FF2B5EF4-FFF2-40B4-BE49-F238E27FC236}">
                <a16:creationId xmlns:a16="http://schemas.microsoft.com/office/drawing/2014/main" id="{DEC02B76-C691-5FF2-E1C7-A9FE8504AC34}"/>
              </a:ext>
            </a:extLst>
          </p:cNvPr>
          <p:cNvSpPr/>
          <p:nvPr/>
        </p:nvSpPr>
        <p:spPr>
          <a:xfrm>
            <a:off x="9017719" y="2871322"/>
            <a:ext cx="3124119" cy="3085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B7C4E41-AB93-2D05-D65A-0F2E0F816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C831E-CE25-C8FE-721D-5515365D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Anteriormente usamos o termo </a:t>
            </a:r>
            <a:r>
              <a:rPr lang="pt-BR" b="1" dirty="0"/>
              <a:t>população</a:t>
            </a:r>
            <a:r>
              <a:rPr lang="pt-BR" dirty="0"/>
              <a:t>. Este termo é muito importante na estatística, em particular na estatística descritiva. </a:t>
            </a:r>
            <a:r>
              <a:rPr lang="pt-BR" b="1" dirty="0">
                <a:solidFill>
                  <a:srgbClr val="FF0000"/>
                </a:solidFill>
              </a:rPr>
              <a:t>Mas o que ele significa?</a:t>
            </a:r>
          </a:p>
        </p:txBody>
      </p:sp>
      <p:pic>
        <p:nvPicPr>
          <p:cNvPr id="5" name="Gráfico 4" descr="Homem usando uma jaqueta">
            <a:extLst>
              <a:ext uri="{FF2B5EF4-FFF2-40B4-BE49-F238E27FC236}">
                <a16:creationId xmlns:a16="http://schemas.microsoft.com/office/drawing/2014/main" id="{8C108140-185B-6268-72C6-59F1839BA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454" y="3847408"/>
            <a:ext cx="1304925" cy="1876425"/>
          </a:xfrm>
          <a:prstGeom prst="rect">
            <a:avLst/>
          </a:prstGeom>
        </p:spPr>
      </p:pic>
      <p:pic>
        <p:nvPicPr>
          <p:cNvPr id="7" name="Gráfico 6" descr="Ponto de interrogação com preenchimento sólido">
            <a:extLst>
              <a:ext uri="{FF2B5EF4-FFF2-40B4-BE49-F238E27FC236}">
                <a16:creationId xmlns:a16="http://schemas.microsoft.com/office/drawing/2014/main" id="{61630D3F-4499-2B9B-4B76-97CB33505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179" y="3010592"/>
            <a:ext cx="914400" cy="914400"/>
          </a:xfrm>
          <a:prstGeom prst="rect">
            <a:avLst/>
          </a:prstGeom>
        </p:spPr>
      </p:pic>
      <p:pic>
        <p:nvPicPr>
          <p:cNvPr id="8" name="Gráfico 7" descr="Homem usando um moletom">
            <a:extLst>
              <a:ext uri="{FF2B5EF4-FFF2-40B4-BE49-F238E27FC236}">
                <a16:creationId xmlns:a16="http://schemas.microsoft.com/office/drawing/2014/main" id="{51A54334-353B-EC5E-89E7-D059AE273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4019" y="2986590"/>
            <a:ext cx="820612" cy="1106306"/>
          </a:xfrm>
          <a:prstGeom prst="rect">
            <a:avLst/>
          </a:prstGeom>
        </p:spPr>
      </p:pic>
      <p:pic>
        <p:nvPicPr>
          <p:cNvPr id="10" name="Gráfico 9" descr="Mulher com cabelo longo e ondulado">
            <a:extLst>
              <a:ext uri="{FF2B5EF4-FFF2-40B4-BE49-F238E27FC236}">
                <a16:creationId xmlns:a16="http://schemas.microsoft.com/office/drawing/2014/main" id="{09FE22B2-450C-09B1-C952-AD7C493BE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9657" y="2564890"/>
            <a:ext cx="802376" cy="1124542"/>
          </a:xfrm>
          <a:prstGeom prst="rect">
            <a:avLst/>
          </a:prstGeom>
        </p:spPr>
      </p:pic>
      <p:pic>
        <p:nvPicPr>
          <p:cNvPr id="12" name="Gráfico 11" descr="Alienígena com um olho">
            <a:extLst>
              <a:ext uri="{FF2B5EF4-FFF2-40B4-BE49-F238E27FC236}">
                <a16:creationId xmlns:a16="http://schemas.microsoft.com/office/drawing/2014/main" id="{0B778988-ED31-6CBA-4E32-29BEB9B31F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7967" y="2724690"/>
            <a:ext cx="1051598" cy="1112384"/>
          </a:xfrm>
          <a:prstGeom prst="rect">
            <a:avLst/>
          </a:prstGeom>
        </p:spPr>
      </p:pic>
      <p:pic>
        <p:nvPicPr>
          <p:cNvPr id="14" name="Gráfico 13" descr="Pessoa usando camiseta listrada">
            <a:extLst>
              <a:ext uri="{FF2B5EF4-FFF2-40B4-BE49-F238E27FC236}">
                <a16:creationId xmlns:a16="http://schemas.microsoft.com/office/drawing/2014/main" id="{12540CCC-C1F5-1864-0E96-C074B238E7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7916" y="2700024"/>
            <a:ext cx="771983" cy="1179250"/>
          </a:xfrm>
          <a:prstGeom prst="rect">
            <a:avLst/>
          </a:prstGeom>
        </p:spPr>
      </p:pic>
      <p:pic>
        <p:nvPicPr>
          <p:cNvPr id="16" name="Gráfico 15" descr="Pessoa usando suéter">
            <a:extLst>
              <a:ext uri="{FF2B5EF4-FFF2-40B4-BE49-F238E27FC236}">
                <a16:creationId xmlns:a16="http://schemas.microsoft.com/office/drawing/2014/main" id="{63490D0D-1263-68F3-1794-2B8DE98207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27744" y="3140243"/>
            <a:ext cx="814533" cy="1161013"/>
          </a:xfrm>
          <a:prstGeom prst="rect">
            <a:avLst/>
          </a:prstGeom>
        </p:spPr>
      </p:pic>
      <p:pic>
        <p:nvPicPr>
          <p:cNvPr id="18" name="Gráfico 17" descr="Pessoa usando uma máscara">
            <a:extLst>
              <a:ext uri="{FF2B5EF4-FFF2-40B4-BE49-F238E27FC236}">
                <a16:creationId xmlns:a16="http://schemas.microsoft.com/office/drawing/2014/main" id="{40379ED5-7786-BCB3-1B32-9C0E64A4B3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0399" y="3310535"/>
            <a:ext cx="802376" cy="1227878"/>
          </a:xfrm>
          <a:prstGeom prst="rect">
            <a:avLst/>
          </a:prstGeom>
        </p:spPr>
      </p:pic>
      <p:pic>
        <p:nvPicPr>
          <p:cNvPr id="20" name="Gráfico 19" descr="Homem em traje de negócios">
            <a:extLst>
              <a:ext uri="{FF2B5EF4-FFF2-40B4-BE49-F238E27FC236}">
                <a16:creationId xmlns:a16="http://schemas.microsoft.com/office/drawing/2014/main" id="{17CFF698-EE6D-0C62-28C5-60ADEB55C4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10851" y="3661545"/>
            <a:ext cx="832769" cy="1124542"/>
          </a:xfrm>
          <a:prstGeom prst="rect">
            <a:avLst/>
          </a:prstGeom>
        </p:spPr>
      </p:pic>
      <p:pic>
        <p:nvPicPr>
          <p:cNvPr id="22" name="Gráfico 21" descr="Homem com pelos no rosto">
            <a:extLst>
              <a:ext uri="{FF2B5EF4-FFF2-40B4-BE49-F238E27FC236}">
                <a16:creationId xmlns:a16="http://schemas.microsoft.com/office/drawing/2014/main" id="{60BA16D5-D282-2FEA-578D-36253187A5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54683" y="3422689"/>
            <a:ext cx="838847" cy="1136698"/>
          </a:xfrm>
          <a:prstGeom prst="rect">
            <a:avLst/>
          </a:prstGeom>
        </p:spPr>
      </p:pic>
      <p:pic>
        <p:nvPicPr>
          <p:cNvPr id="24" name="Gráfico 23" descr="Homem de moletom segurando um controle">
            <a:extLst>
              <a:ext uri="{FF2B5EF4-FFF2-40B4-BE49-F238E27FC236}">
                <a16:creationId xmlns:a16="http://schemas.microsoft.com/office/drawing/2014/main" id="{DFC7EC40-484C-6790-D16F-90129E1740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46332" y="3278554"/>
            <a:ext cx="814533" cy="1191406"/>
          </a:xfrm>
          <a:prstGeom prst="rect">
            <a:avLst/>
          </a:prstGeom>
        </p:spPr>
      </p:pic>
      <p:pic>
        <p:nvPicPr>
          <p:cNvPr id="28" name="Gráfico 27" descr="Homem com um braço protético">
            <a:extLst>
              <a:ext uri="{FF2B5EF4-FFF2-40B4-BE49-F238E27FC236}">
                <a16:creationId xmlns:a16="http://schemas.microsoft.com/office/drawing/2014/main" id="{B1C0B8EC-6C54-1333-834F-A790F0B4E13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129028" y="3532224"/>
            <a:ext cx="826691" cy="1154936"/>
          </a:xfrm>
          <a:prstGeom prst="rect">
            <a:avLst/>
          </a:prstGeom>
        </p:spPr>
      </p:pic>
      <p:pic>
        <p:nvPicPr>
          <p:cNvPr id="30" name="Gráfico 29" descr="Homem com fantasia de pirata">
            <a:extLst>
              <a:ext uri="{FF2B5EF4-FFF2-40B4-BE49-F238E27FC236}">
                <a16:creationId xmlns:a16="http://schemas.microsoft.com/office/drawing/2014/main" id="{DC3B0169-B6C7-D3B8-FA42-CAAE2AFD5E6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868490" y="3798120"/>
            <a:ext cx="771983" cy="1081992"/>
          </a:xfrm>
          <a:prstGeom prst="rect">
            <a:avLst/>
          </a:prstGeom>
        </p:spPr>
      </p:pic>
      <p:pic>
        <p:nvPicPr>
          <p:cNvPr id="32" name="Gráfico 31" descr="Homem de barba em uma túnica">
            <a:extLst>
              <a:ext uri="{FF2B5EF4-FFF2-40B4-BE49-F238E27FC236}">
                <a16:creationId xmlns:a16="http://schemas.microsoft.com/office/drawing/2014/main" id="{FEBF56C2-C792-942C-ED79-A419D5B2F98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63252" y="3896500"/>
            <a:ext cx="851005" cy="1069835"/>
          </a:xfrm>
          <a:prstGeom prst="rect">
            <a:avLst/>
          </a:prstGeom>
        </p:spPr>
      </p:pic>
      <p:pic>
        <p:nvPicPr>
          <p:cNvPr id="34" name="Gráfico 33" descr="Homem de óculos usando gola alta">
            <a:extLst>
              <a:ext uri="{FF2B5EF4-FFF2-40B4-BE49-F238E27FC236}">
                <a16:creationId xmlns:a16="http://schemas.microsoft.com/office/drawing/2014/main" id="{D407E35F-3BC1-52F3-3019-1032FD53721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283637" y="4372596"/>
            <a:ext cx="826691" cy="1112386"/>
          </a:xfrm>
          <a:prstGeom prst="rect">
            <a:avLst/>
          </a:prstGeom>
        </p:spPr>
      </p:pic>
      <p:pic>
        <p:nvPicPr>
          <p:cNvPr id="36" name="Gráfico 35" descr="Mulher chorando e segurando uma xícara">
            <a:extLst>
              <a:ext uri="{FF2B5EF4-FFF2-40B4-BE49-F238E27FC236}">
                <a16:creationId xmlns:a16="http://schemas.microsoft.com/office/drawing/2014/main" id="{4E013FD0-D249-5CBD-1FDF-D2E47E6269F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89293" y="4465838"/>
            <a:ext cx="863162" cy="1179249"/>
          </a:xfrm>
          <a:prstGeom prst="rect">
            <a:avLst/>
          </a:prstGeom>
        </p:spPr>
      </p:pic>
      <p:pic>
        <p:nvPicPr>
          <p:cNvPr id="38" name="Gráfico 37" descr="Mulher de cabelo cacheado levantando a mão">
            <a:extLst>
              <a:ext uri="{FF2B5EF4-FFF2-40B4-BE49-F238E27FC236}">
                <a16:creationId xmlns:a16="http://schemas.microsoft.com/office/drawing/2014/main" id="{26DA556D-6F2C-ED38-F39F-F62C647CE2C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508941" y="4270599"/>
            <a:ext cx="893555" cy="1130621"/>
          </a:xfrm>
          <a:prstGeom prst="rect">
            <a:avLst/>
          </a:prstGeom>
        </p:spPr>
      </p:pic>
      <p:pic>
        <p:nvPicPr>
          <p:cNvPr id="40" name="Gráfico 39" descr="Mulher segurando um laptop">
            <a:extLst>
              <a:ext uri="{FF2B5EF4-FFF2-40B4-BE49-F238E27FC236}">
                <a16:creationId xmlns:a16="http://schemas.microsoft.com/office/drawing/2014/main" id="{383E3F48-013F-D9B9-5E73-4E655B3AC0F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007523" y="4396902"/>
            <a:ext cx="1136700" cy="1154936"/>
          </a:xfrm>
          <a:prstGeom prst="rect">
            <a:avLst/>
          </a:prstGeom>
        </p:spPr>
      </p:pic>
      <p:pic>
        <p:nvPicPr>
          <p:cNvPr id="42" name="Gráfico 41" descr="Mulher com um braço protético">
            <a:extLst>
              <a:ext uri="{FF2B5EF4-FFF2-40B4-BE49-F238E27FC236}">
                <a16:creationId xmlns:a16="http://schemas.microsoft.com/office/drawing/2014/main" id="{C98EA13F-5B62-BBF0-837F-A4E8BD3ABF7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5575879" y="4726243"/>
            <a:ext cx="1094149" cy="1148856"/>
          </a:xfrm>
          <a:prstGeom prst="rect">
            <a:avLst/>
          </a:prstGeom>
        </p:spPr>
      </p:pic>
      <p:pic>
        <p:nvPicPr>
          <p:cNvPr id="44" name="Gráfico 43" descr="Uma mulher com rabo de cavalo no cabelo">
            <a:extLst>
              <a:ext uri="{FF2B5EF4-FFF2-40B4-BE49-F238E27FC236}">
                <a16:creationId xmlns:a16="http://schemas.microsoft.com/office/drawing/2014/main" id="{62D7F0B0-E5F2-3817-E7D1-98B07FAB08D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70702" y="5006905"/>
            <a:ext cx="765904" cy="1154935"/>
          </a:xfrm>
          <a:prstGeom prst="rect">
            <a:avLst/>
          </a:prstGeom>
        </p:spPr>
      </p:pic>
      <p:pic>
        <p:nvPicPr>
          <p:cNvPr id="46" name="Gráfico 45" descr="Mulher idosa usando camisa com estampa de relâmpago">
            <a:extLst>
              <a:ext uri="{FF2B5EF4-FFF2-40B4-BE49-F238E27FC236}">
                <a16:creationId xmlns:a16="http://schemas.microsoft.com/office/drawing/2014/main" id="{C34EC22E-FBB9-90B4-FD62-8FFC9720E63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327787" y="4011921"/>
            <a:ext cx="753747" cy="1161014"/>
          </a:xfrm>
          <a:prstGeom prst="rect">
            <a:avLst/>
          </a:prstGeom>
        </p:spPr>
      </p:pic>
      <p:pic>
        <p:nvPicPr>
          <p:cNvPr id="48" name="Gráfico 47" descr="Mulher tirando foto">
            <a:extLst>
              <a:ext uri="{FF2B5EF4-FFF2-40B4-BE49-F238E27FC236}">
                <a16:creationId xmlns:a16="http://schemas.microsoft.com/office/drawing/2014/main" id="{82EC3921-1432-DC17-8EDF-10A99635399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723637" y="4243819"/>
            <a:ext cx="917869" cy="1179249"/>
          </a:xfrm>
          <a:prstGeom prst="rect">
            <a:avLst/>
          </a:prstGeom>
        </p:spPr>
      </p:pic>
      <p:pic>
        <p:nvPicPr>
          <p:cNvPr id="50" name="Gráfico 49" descr="Mulher usando um cardigan">
            <a:extLst>
              <a:ext uri="{FF2B5EF4-FFF2-40B4-BE49-F238E27FC236}">
                <a16:creationId xmlns:a16="http://schemas.microsoft.com/office/drawing/2014/main" id="{6C875B80-8189-F1FD-82F5-3AB43CA7D01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234863" y="4760685"/>
            <a:ext cx="771983" cy="1075914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ED161247-6620-384E-1911-0B914D67AC8E}"/>
              </a:ext>
            </a:extLst>
          </p:cNvPr>
          <p:cNvSpPr txBox="1"/>
          <p:nvPr/>
        </p:nvSpPr>
        <p:spPr>
          <a:xfrm>
            <a:off x="4793069" y="6029409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  <p:sp>
        <p:nvSpPr>
          <p:cNvPr id="54" name="Seta: para a Direita 53">
            <a:extLst>
              <a:ext uri="{FF2B5EF4-FFF2-40B4-BE49-F238E27FC236}">
                <a16:creationId xmlns:a16="http://schemas.microsoft.com/office/drawing/2014/main" id="{2A58771A-7749-59EE-46CC-624B1BAE9A3D}"/>
              </a:ext>
            </a:extLst>
          </p:cNvPr>
          <p:cNvSpPr/>
          <p:nvPr/>
        </p:nvSpPr>
        <p:spPr>
          <a:xfrm>
            <a:off x="7883278" y="3072313"/>
            <a:ext cx="1264024" cy="5892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6" name="Gráfico 5" descr="Homem usando um moletom">
            <a:extLst>
              <a:ext uri="{FF2B5EF4-FFF2-40B4-BE49-F238E27FC236}">
                <a16:creationId xmlns:a16="http://schemas.microsoft.com/office/drawing/2014/main" id="{0FD80A1F-D6F6-7C7A-FF1C-38CE024BB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8466" y="3544345"/>
            <a:ext cx="820612" cy="1106306"/>
          </a:xfrm>
          <a:prstGeom prst="rect">
            <a:avLst/>
          </a:prstGeom>
        </p:spPr>
      </p:pic>
      <p:pic>
        <p:nvPicPr>
          <p:cNvPr id="9" name="Gráfico 8" descr="Homem com um braço protético">
            <a:extLst>
              <a:ext uri="{FF2B5EF4-FFF2-40B4-BE49-F238E27FC236}">
                <a16:creationId xmlns:a16="http://schemas.microsoft.com/office/drawing/2014/main" id="{EF061442-915B-E7B1-815C-5553AD2EDF4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45455" y="3431714"/>
            <a:ext cx="826691" cy="1154936"/>
          </a:xfrm>
          <a:prstGeom prst="rect">
            <a:avLst/>
          </a:prstGeom>
        </p:spPr>
      </p:pic>
      <p:pic>
        <p:nvPicPr>
          <p:cNvPr id="11" name="Gráfico 10" descr="Mulher idosa usando camisa com estampa de relâmpago">
            <a:extLst>
              <a:ext uri="{FF2B5EF4-FFF2-40B4-BE49-F238E27FC236}">
                <a16:creationId xmlns:a16="http://schemas.microsoft.com/office/drawing/2014/main" id="{6A749E66-0361-C98E-D3E1-7722E0EBF80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178900" y="3156518"/>
            <a:ext cx="753747" cy="1161014"/>
          </a:xfrm>
          <a:prstGeom prst="rect">
            <a:avLst/>
          </a:prstGeom>
        </p:spPr>
      </p:pic>
      <p:pic>
        <p:nvPicPr>
          <p:cNvPr id="13" name="Gráfico 12" descr="Mulher segurando um laptop">
            <a:extLst>
              <a:ext uri="{FF2B5EF4-FFF2-40B4-BE49-F238E27FC236}">
                <a16:creationId xmlns:a16="http://schemas.microsoft.com/office/drawing/2014/main" id="{A2C444E6-C4B0-11F9-8433-23E96D4EC64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512628" y="4141627"/>
            <a:ext cx="1136700" cy="1154936"/>
          </a:xfrm>
          <a:prstGeom prst="rect">
            <a:avLst/>
          </a:prstGeom>
        </p:spPr>
      </p:pic>
      <p:pic>
        <p:nvPicPr>
          <p:cNvPr id="15" name="Gráfico 14" descr="Homem com fantasia de pirata">
            <a:extLst>
              <a:ext uri="{FF2B5EF4-FFF2-40B4-BE49-F238E27FC236}">
                <a16:creationId xmlns:a16="http://schemas.microsoft.com/office/drawing/2014/main" id="{26C9B32B-261C-BAA0-7D4F-8E43AB22C5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05069" y="4339033"/>
            <a:ext cx="771983" cy="1081992"/>
          </a:xfrm>
          <a:prstGeom prst="rect">
            <a:avLst/>
          </a:prstGeom>
        </p:spPr>
      </p:pic>
      <p:pic>
        <p:nvPicPr>
          <p:cNvPr id="17" name="Gráfico 16" descr="Alienígena com um olho">
            <a:extLst>
              <a:ext uri="{FF2B5EF4-FFF2-40B4-BE49-F238E27FC236}">
                <a16:creationId xmlns:a16="http://schemas.microsoft.com/office/drawing/2014/main" id="{A5C99473-8617-D677-2F04-4E17127EF4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61848" y="4722731"/>
            <a:ext cx="1051598" cy="1112384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49576096-118D-B03F-CD68-4E3BBE226959}"/>
              </a:ext>
            </a:extLst>
          </p:cNvPr>
          <p:cNvSpPr txBox="1"/>
          <p:nvPr/>
        </p:nvSpPr>
        <p:spPr>
          <a:xfrm>
            <a:off x="10103718" y="5635760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amostra</a:t>
            </a:r>
            <a:endParaRPr lang="pt-BR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A939DDE-F87F-CA0F-3D98-03EFC3C5C5EF}"/>
              </a:ext>
            </a:extLst>
          </p:cNvPr>
          <p:cNvSpPr/>
          <p:nvPr/>
        </p:nvSpPr>
        <p:spPr>
          <a:xfrm>
            <a:off x="3176259" y="2357431"/>
            <a:ext cx="4356847" cy="407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076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ipse 50">
            <a:extLst>
              <a:ext uri="{FF2B5EF4-FFF2-40B4-BE49-F238E27FC236}">
                <a16:creationId xmlns:a16="http://schemas.microsoft.com/office/drawing/2014/main" id="{DEC02B76-C691-5FF2-E1C7-A9FE8504AC34}"/>
              </a:ext>
            </a:extLst>
          </p:cNvPr>
          <p:cNvSpPr/>
          <p:nvPr/>
        </p:nvSpPr>
        <p:spPr>
          <a:xfrm>
            <a:off x="9017719" y="2871322"/>
            <a:ext cx="3124119" cy="3085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B7C4E41-AB93-2D05-D65A-0F2E0F816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C831E-CE25-C8FE-721D-5515365D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Anteriormente usamos o termo </a:t>
            </a:r>
            <a:r>
              <a:rPr lang="pt-BR" b="1" dirty="0"/>
              <a:t>população</a:t>
            </a:r>
            <a:r>
              <a:rPr lang="pt-BR" dirty="0"/>
              <a:t>. Este termo é muito importante na estatística, em particular na estatística descritiva. </a:t>
            </a:r>
            <a:r>
              <a:rPr lang="pt-BR" b="1" dirty="0">
                <a:solidFill>
                  <a:srgbClr val="FF0000"/>
                </a:solidFill>
              </a:rPr>
              <a:t>Mas o que ele significa?</a:t>
            </a:r>
          </a:p>
        </p:txBody>
      </p:sp>
      <p:pic>
        <p:nvPicPr>
          <p:cNvPr id="5" name="Gráfico 4" descr="Homem usando uma jaqueta">
            <a:extLst>
              <a:ext uri="{FF2B5EF4-FFF2-40B4-BE49-F238E27FC236}">
                <a16:creationId xmlns:a16="http://schemas.microsoft.com/office/drawing/2014/main" id="{8C108140-185B-6268-72C6-59F1839BA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65454" y="3847408"/>
            <a:ext cx="1304925" cy="1876425"/>
          </a:xfrm>
          <a:prstGeom prst="rect">
            <a:avLst/>
          </a:prstGeom>
        </p:spPr>
      </p:pic>
      <p:pic>
        <p:nvPicPr>
          <p:cNvPr id="7" name="Gráfico 6" descr="Ponto de interrogação com preenchimento sólido">
            <a:extLst>
              <a:ext uri="{FF2B5EF4-FFF2-40B4-BE49-F238E27FC236}">
                <a16:creationId xmlns:a16="http://schemas.microsoft.com/office/drawing/2014/main" id="{61630D3F-4499-2B9B-4B76-97CB335057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13179" y="3010592"/>
            <a:ext cx="914400" cy="914400"/>
          </a:xfrm>
          <a:prstGeom prst="rect">
            <a:avLst/>
          </a:prstGeom>
        </p:spPr>
      </p:pic>
      <p:pic>
        <p:nvPicPr>
          <p:cNvPr id="8" name="Gráfico 7" descr="Homem usando um moletom">
            <a:extLst>
              <a:ext uri="{FF2B5EF4-FFF2-40B4-BE49-F238E27FC236}">
                <a16:creationId xmlns:a16="http://schemas.microsoft.com/office/drawing/2014/main" id="{51A54334-353B-EC5E-89E7-D059AE273CF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74019" y="2986590"/>
            <a:ext cx="820612" cy="1106306"/>
          </a:xfrm>
          <a:prstGeom prst="rect">
            <a:avLst/>
          </a:prstGeom>
        </p:spPr>
      </p:pic>
      <p:pic>
        <p:nvPicPr>
          <p:cNvPr id="10" name="Gráfico 9" descr="Mulher com cabelo longo e ondulado">
            <a:extLst>
              <a:ext uri="{FF2B5EF4-FFF2-40B4-BE49-F238E27FC236}">
                <a16:creationId xmlns:a16="http://schemas.microsoft.com/office/drawing/2014/main" id="{09FE22B2-450C-09B1-C952-AD7C493BEB7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59657" y="2564890"/>
            <a:ext cx="802376" cy="1124542"/>
          </a:xfrm>
          <a:prstGeom prst="rect">
            <a:avLst/>
          </a:prstGeom>
        </p:spPr>
      </p:pic>
      <p:pic>
        <p:nvPicPr>
          <p:cNvPr id="12" name="Gráfico 11" descr="Alienígena com um olho">
            <a:extLst>
              <a:ext uri="{FF2B5EF4-FFF2-40B4-BE49-F238E27FC236}">
                <a16:creationId xmlns:a16="http://schemas.microsoft.com/office/drawing/2014/main" id="{0B778988-ED31-6CBA-4E32-29BEB9B31F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27967" y="2724690"/>
            <a:ext cx="1051598" cy="1112384"/>
          </a:xfrm>
          <a:prstGeom prst="rect">
            <a:avLst/>
          </a:prstGeom>
        </p:spPr>
      </p:pic>
      <p:pic>
        <p:nvPicPr>
          <p:cNvPr id="14" name="Gráfico 13" descr="Pessoa usando camiseta listrada">
            <a:extLst>
              <a:ext uri="{FF2B5EF4-FFF2-40B4-BE49-F238E27FC236}">
                <a16:creationId xmlns:a16="http://schemas.microsoft.com/office/drawing/2014/main" id="{12540CCC-C1F5-1864-0E96-C074B238E7B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077916" y="2700024"/>
            <a:ext cx="771983" cy="1179250"/>
          </a:xfrm>
          <a:prstGeom prst="rect">
            <a:avLst/>
          </a:prstGeom>
        </p:spPr>
      </p:pic>
      <p:pic>
        <p:nvPicPr>
          <p:cNvPr id="16" name="Gráfico 15" descr="Pessoa usando suéter">
            <a:extLst>
              <a:ext uri="{FF2B5EF4-FFF2-40B4-BE49-F238E27FC236}">
                <a16:creationId xmlns:a16="http://schemas.microsoft.com/office/drawing/2014/main" id="{63490D0D-1263-68F3-1794-2B8DE982070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727744" y="3140243"/>
            <a:ext cx="814533" cy="1161013"/>
          </a:xfrm>
          <a:prstGeom prst="rect">
            <a:avLst/>
          </a:prstGeom>
        </p:spPr>
      </p:pic>
      <p:pic>
        <p:nvPicPr>
          <p:cNvPr id="18" name="Gráfico 17" descr="Pessoa usando uma máscara">
            <a:extLst>
              <a:ext uri="{FF2B5EF4-FFF2-40B4-BE49-F238E27FC236}">
                <a16:creationId xmlns:a16="http://schemas.microsoft.com/office/drawing/2014/main" id="{40379ED5-7786-BCB3-1B32-9C0E64A4B33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30399" y="3310535"/>
            <a:ext cx="802376" cy="1227878"/>
          </a:xfrm>
          <a:prstGeom prst="rect">
            <a:avLst/>
          </a:prstGeom>
        </p:spPr>
      </p:pic>
      <p:pic>
        <p:nvPicPr>
          <p:cNvPr id="20" name="Gráfico 19" descr="Homem em traje de negócios">
            <a:extLst>
              <a:ext uri="{FF2B5EF4-FFF2-40B4-BE49-F238E27FC236}">
                <a16:creationId xmlns:a16="http://schemas.microsoft.com/office/drawing/2014/main" id="{17CFF698-EE6D-0C62-28C5-60ADEB55C4D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3710851" y="3661545"/>
            <a:ext cx="832769" cy="1124542"/>
          </a:xfrm>
          <a:prstGeom prst="rect">
            <a:avLst/>
          </a:prstGeom>
        </p:spPr>
      </p:pic>
      <p:pic>
        <p:nvPicPr>
          <p:cNvPr id="22" name="Gráfico 21" descr="Homem com pelos no rosto">
            <a:extLst>
              <a:ext uri="{FF2B5EF4-FFF2-40B4-BE49-F238E27FC236}">
                <a16:creationId xmlns:a16="http://schemas.microsoft.com/office/drawing/2014/main" id="{60BA16D5-D282-2FEA-578D-36253187A5F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54683" y="3422689"/>
            <a:ext cx="838847" cy="1136698"/>
          </a:xfrm>
          <a:prstGeom prst="rect">
            <a:avLst/>
          </a:prstGeom>
        </p:spPr>
      </p:pic>
      <p:pic>
        <p:nvPicPr>
          <p:cNvPr id="24" name="Gráfico 23" descr="Homem de moletom segurando um controle">
            <a:extLst>
              <a:ext uri="{FF2B5EF4-FFF2-40B4-BE49-F238E27FC236}">
                <a16:creationId xmlns:a16="http://schemas.microsoft.com/office/drawing/2014/main" id="{DFC7EC40-484C-6790-D16F-90129E17409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846332" y="3278554"/>
            <a:ext cx="814533" cy="1191406"/>
          </a:xfrm>
          <a:prstGeom prst="rect">
            <a:avLst/>
          </a:prstGeom>
        </p:spPr>
      </p:pic>
      <p:pic>
        <p:nvPicPr>
          <p:cNvPr id="28" name="Gráfico 27" descr="Homem com um braço protético">
            <a:extLst>
              <a:ext uri="{FF2B5EF4-FFF2-40B4-BE49-F238E27FC236}">
                <a16:creationId xmlns:a16="http://schemas.microsoft.com/office/drawing/2014/main" id="{B1C0B8EC-6C54-1333-834F-A790F0B4E13C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129028" y="3532224"/>
            <a:ext cx="826691" cy="1154936"/>
          </a:xfrm>
          <a:prstGeom prst="rect">
            <a:avLst/>
          </a:prstGeom>
        </p:spPr>
      </p:pic>
      <p:pic>
        <p:nvPicPr>
          <p:cNvPr id="30" name="Gráfico 29" descr="Homem com fantasia de pirata">
            <a:extLst>
              <a:ext uri="{FF2B5EF4-FFF2-40B4-BE49-F238E27FC236}">
                <a16:creationId xmlns:a16="http://schemas.microsoft.com/office/drawing/2014/main" id="{DC3B0169-B6C7-D3B8-FA42-CAAE2AFD5E66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868490" y="3798120"/>
            <a:ext cx="771983" cy="1081992"/>
          </a:xfrm>
          <a:prstGeom prst="rect">
            <a:avLst/>
          </a:prstGeom>
        </p:spPr>
      </p:pic>
      <p:pic>
        <p:nvPicPr>
          <p:cNvPr id="32" name="Gráfico 31" descr="Homem de barba em uma túnica">
            <a:extLst>
              <a:ext uri="{FF2B5EF4-FFF2-40B4-BE49-F238E27FC236}">
                <a16:creationId xmlns:a16="http://schemas.microsoft.com/office/drawing/2014/main" id="{FEBF56C2-C792-942C-ED79-A419D5B2F982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5663252" y="3896500"/>
            <a:ext cx="851005" cy="1069835"/>
          </a:xfrm>
          <a:prstGeom prst="rect">
            <a:avLst/>
          </a:prstGeom>
        </p:spPr>
      </p:pic>
      <p:pic>
        <p:nvPicPr>
          <p:cNvPr id="34" name="Gráfico 33" descr="Homem de óculos usando gola alta">
            <a:extLst>
              <a:ext uri="{FF2B5EF4-FFF2-40B4-BE49-F238E27FC236}">
                <a16:creationId xmlns:a16="http://schemas.microsoft.com/office/drawing/2014/main" id="{D407E35F-3BC1-52F3-3019-1032FD53721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5283637" y="4372596"/>
            <a:ext cx="826691" cy="1112386"/>
          </a:xfrm>
          <a:prstGeom prst="rect">
            <a:avLst/>
          </a:prstGeom>
        </p:spPr>
      </p:pic>
      <p:pic>
        <p:nvPicPr>
          <p:cNvPr id="36" name="Gráfico 35" descr="Mulher chorando e segurando uma xícara">
            <a:extLst>
              <a:ext uri="{FF2B5EF4-FFF2-40B4-BE49-F238E27FC236}">
                <a16:creationId xmlns:a16="http://schemas.microsoft.com/office/drawing/2014/main" id="{4E013FD0-D249-5CBD-1FDF-D2E47E6269F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789293" y="4465838"/>
            <a:ext cx="863162" cy="1179249"/>
          </a:xfrm>
          <a:prstGeom prst="rect">
            <a:avLst/>
          </a:prstGeom>
        </p:spPr>
      </p:pic>
      <p:pic>
        <p:nvPicPr>
          <p:cNvPr id="38" name="Gráfico 37" descr="Mulher de cabelo cacheado levantando a mão">
            <a:extLst>
              <a:ext uri="{FF2B5EF4-FFF2-40B4-BE49-F238E27FC236}">
                <a16:creationId xmlns:a16="http://schemas.microsoft.com/office/drawing/2014/main" id="{26DA556D-6F2C-ED38-F39F-F62C647CE2C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508941" y="4270599"/>
            <a:ext cx="893555" cy="1130621"/>
          </a:xfrm>
          <a:prstGeom prst="rect">
            <a:avLst/>
          </a:prstGeom>
        </p:spPr>
      </p:pic>
      <p:pic>
        <p:nvPicPr>
          <p:cNvPr id="40" name="Gráfico 39" descr="Mulher segurando um laptop">
            <a:extLst>
              <a:ext uri="{FF2B5EF4-FFF2-40B4-BE49-F238E27FC236}">
                <a16:creationId xmlns:a16="http://schemas.microsoft.com/office/drawing/2014/main" id="{383E3F48-013F-D9B9-5E73-4E655B3AC0FC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007523" y="4396902"/>
            <a:ext cx="1136700" cy="1154936"/>
          </a:xfrm>
          <a:prstGeom prst="rect">
            <a:avLst/>
          </a:prstGeom>
        </p:spPr>
      </p:pic>
      <p:pic>
        <p:nvPicPr>
          <p:cNvPr id="42" name="Gráfico 41" descr="Mulher com um braço protético">
            <a:extLst>
              <a:ext uri="{FF2B5EF4-FFF2-40B4-BE49-F238E27FC236}">
                <a16:creationId xmlns:a16="http://schemas.microsoft.com/office/drawing/2014/main" id="{C98EA13F-5B62-BBF0-837F-A4E8BD3ABF79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5575879" y="4726243"/>
            <a:ext cx="1094149" cy="1148856"/>
          </a:xfrm>
          <a:prstGeom prst="rect">
            <a:avLst/>
          </a:prstGeom>
        </p:spPr>
      </p:pic>
      <p:pic>
        <p:nvPicPr>
          <p:cNvPr id="44" name="Gráfico 43" descr="Uma mulher com rabo de cavalo no cabelo">
            <a:extLst>
              <a:ext uri="{FF2B5EF4-FFF2-40B4-BE49-F238E27FC236}">
                <a16:creationId xmlns:a16="http://schemas.microsoft.com/office/drawing/2014/main" id="{62D7F0B0-E5F2-3817-E7D1-98B07FAB08D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770702" y="5006905"/>
            <a:ext cx="765904" cy="1154935"/>
          </a:xfrm>
          <a:prstGeom prst="rect">
            <a:avLst/>
          </a:prstGeom>
        </p:spPr>
      </p:pic>
      <p:pic>
        <p:nvPicPr>
          <p:cNvPr id="46" name="Gráfico 45" descr="Mulher idosa usando camisa com estampa de relâmpago">
            <a:extLst>
              <a:ext uri="{FF2B5EF4-FFF2-40B4-BE49-F238E27FC236}">
                <a16:creationId xmlns:a16="http://schemas.microsoft.com/office/drawing/2014/main" id="{C34EC22E-FBB9-90B4-FD62-8FFC9720E637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4327787" y="4011921"/>
            <a:ext cx="753747" cy="1161014"/>
          </a:xfrm>
          <a:prstGeom prst="rect">
            <a:avLst/>
          </a:prstGeom>
        </p:spPr>
      </p:pic>
      <p:pic>
        <p:nvPicPr>
          <p:cNvPr id="48" name="Gráfico 47" descr="Mulher tirando foto">
            <a:extLst>
              <a:ext uri="{FF2B5EF4-FFF2-40B4-BE49-F238E27FC236}">
                <a16:creationId xmlns:a16="http://schemas.microsoft.com/office/drawing/2014/main" id="{82EC3921-1432-DC17-8EDF-10A996353997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723637" y="4243819"/>
            <a:ext cx="917869" cy="1179249"/>
          </a:xfrm>
          <a:prstGeom prst="rect">
            <a:avLst/>
          </a:prstGeom>
        </p:spPr>
      </p:pic>
      <p:pic>
        <p:nvPicPr>
          <p:cNvPr id="50" name="Gráfico 49" descr="Mulher usando um cardigan">
            <a:extLst>
              <a:ext uri="{FF2B5EF4-FFF2-40B4-BE49-F238E27FC236}">
                <a16:creationId xmlns:a16="http://schemas.microsoft.com/office/drawing/2014/main" id="{6C875B80-8189-F1FD-82F5-3AB43CA7D01C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4234863" y="4760685"/>
            <a:ext cx="771983" cy="1075914"/>
          </a:xfrm>
          <a:prstGeom prst="rect">
            <a:avLst/>
          </a:prstGeom>
        </p:spPr>
      </p:pic>
      <p:sp>
        <p:nvSpPr>
          <p:cNvPr id="53" name="CaixaDeTexto 52">
            <a:extLst>
              <a:ext uri="{FF2B5EF4-FFF2-40B4-BE49-F238E27FC236}">
                <a16:creationId xmlns:a16="http://schemas.microsoft.com/office/drawing/2014/main" id="{ED161247-6620-384E-1911-0B914D67AC8E}"/>
              </a:ext>
            </a:extLst>
          </p:cNvPr>
          <p:cNvSpPr txBox="1"/>
          <p:nvPr/>
        </p:nvSpPr>
        <p:spPr>
          <a:xfrm>
            <a:off x="4793069" y="6029409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  <p:sp>
        <p:nvSpPr>
          <p:cNvPr id="54" name="Seta: para a Direita 53">
            <a:extLst>
              <a:ext uri="{FF2B5EF4-FFF2-40B4-BE49-F238E27FC236}">
                <a16:creationId xmlns:a16="http://schemas.microsoft.com/office/drawing/2014/main" id="{2A58771A-7749-59EE-46CC-624B1BAE9A3D}"/>
              </a:ext>
            </a:extLst>
          </p:cNvPr>
          <p:cNvSpPr/>
          <p:nvPr/>
        </p:nvSpPr>
        <p:spPr>
          <a:xfrm>
            <a:off x="7883278" y="3072313"/>
            <a:ext cx="1264024" cy="5892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5904F9D-03D7-7C87-6EBD-E77AF04595C9}"/>
              </a:ext>
            </a:extLst>
          </p:cNvPr>
          <p:cNvSpPr/>
          <p:nvPr/>
        </p:nvSpPr>
        <p:spPr>
          <a:xfrm rot="10800000">
            <a:off x="7784046" y="4911915"/>
            <a:ext cx="1264024" cy="5892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6" name="Gráfico 5" descr="Homem usando um moletom">
            <a:extLst>
              <a:ext uri="{FF2B5EF4-FFF2-40B4-BE49-F238E27FC236}">
                <a16:creationId xmlns:a16="http://schemas.microsoft.com/office/drawing/2014/main" id="{0FD80A1F-D6F6-7C7A-FF1C-38CE024BB2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38466" y="3544345"/>
            <a:ext cx="820612" cy="1106306"/>
          </a:xfrm>
          <a:prstGeom prst="rect">
            <a:avLst/>
          </a:prstGeom>
        </p:spPr>
      </p:pic>
      <p:pic>
        <p:nvPicPr>
          <p:cNvPr id="9" name="Gráfico 8" descr="Homem com um braço protético">
            <a:extLst>
              <a:ext uri="{FF2B5EF4-FFF2-40B4-BE49-F238E27FC236}">
                <a16:creationId xmlns:a16="http://schemas.microsoft.com/office/drawing/2014/main" id="{EF061442-915B-E7B1-815C-5553AD2EDF4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245455" y="3431714"/>
            <a:ext cx="826691" cy="1154936"/>
          </a:xfrm>
          <a:prstGeom prst="rect">
            <a:avLst/>
          </a:prstGeom>
        </p:spPr>
      </p:pic>
      <p:pic>
        <p:nvPicPr>
          <p:cNvPr id="11" name="Gráfico 10" descr="Mulher idosa usando camisa com estampa de relâmpago">
            <a:extLst>
              <a:ext uri="{FF2B5EF4-FFF2-40B4-BE49-F238E27FC236}">
                <a16:creationId xmlns:a16="http://schemas.microsoft.com/office/drawing/2014/main" id="{6A749E66-0361-C98E-D3E1-7722E0EBF80D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178900" y="3156518"/>
            <a:ext cx="753747" cy="1161014"/>
          </a:xfrm>
          <a:prstGeom prst="rect">
            <a:avLst/>
          </a:prstGeom>
        </p:spPr>
      </p:pic>
      <p:pic>
        <p:nvPicPr>
          <p:cNvPr id="13" name="Gráfico 12" descr="Mulher segurando um laptop">
            <a:extLst>
              <a:ext uri="{FF2B5EF4-FFF2-40B4-BE49-F238E27FC236}">
                <a16:creationId xmlns:a16="http://schemas.microsoft.com/office/drawing/2014/main" id="{A2C444E6-C4B0-11F9-8433-23E96D4EC646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10512628" y="4141627"/>
            <a:ext cx="1136700" cy="1154936"/>
          </a:xfrm>
          <a:prstGeom prst="rect">
            <a:avLst/>
          </a:prstGeom>
        </p:spPr>
      </p:pic>
      <p:pic>
        <p:nvPicPr>
          <p:cNvPr id="15" name="Gráfico 14" descr="Homem com fantasia de pirata">
            <a:extLst>
              <a:ext uri="{FF2B5EF4-FFF2-40B4-BE49-F238E27FC236}">
                <a16:creationId xmlns:a16="http://schemas.microsoft.com/office/drawing/2014/main" id="{26C9B32B-261C-BAA0-7D4F-8E43AB22C5D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9705069" y="4339033"/>
            <a:ext cx="771983" cy="1081992"/>
          </a:xfrm>
          <a:prstGeom prst="rect">
            <a:avLst/>
          </a:prstGeom>
        </p:spPr>
      </p:pic>
      <p:pic>
        <p:nvPicPr>
          <p:cNvPr id="17" name="Gráfico 16" descr="Alienígena com um olho">
            <a:extLst>
              <a:ext uri="{FF2B5EF4-FFF2-40B4-BE49-F238E27FC236}">
                <a16:creationId xmlns:a16="http://schemas.microsoft.com/office/drawing/2014/main" id="{A5C99473-8617-D677-2F04-4E17127EF4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061848" y="4722731"/>
            <a:ext cx="1051598" cy="1112384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E964D5-C099-A792-F3BF-9E2ECE1BEF04}"/>
              </a:ext>
            </a:extLst>
          </p:cNvPr>
          <p:cNvSpPr txBox="1"/>
          <p:nvPr/>
        </p:nvSpPr>
        <p:spPr>
          <a:xfrm>
            <a:off x="10103718" y="5635760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amostra</a:t>
            </a:r>
            <a:endParaRPr lang="pt-BR" dirty="0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C8C88D5-C06A-4F4D-CD79-8B89DCA101DC}"/>
              </a:ext>
            </a:extLst>
          </p:cNvPr>
          <p:cNvSpPr txBox="1"/>
          <p:nvPr/>
        </p:nvSpPr>
        <p:spPr>
          <a:xfrm>
            <a:off x="7335035" y="5551838"/>
            <a:ext cx="229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Métricas da amostra que representam uma aproximação da população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6F799A2F-070C-E1C6-981C-0F07E1A91BD9}"/>
              </a:ext>
            </a:extLst>
          </p:cNvPr>
          <p:cNvSpPr/>
          <p:nvPr/>
        </p:nvSpPr>
        <p:spPr>
          <a:xfrm>
            <a:off x="3176259" y="2357431"/>
            <a:ext cx="4356847" cy="407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0164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B7C4E41-AB93-2D05-D65A-0F2E0F816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C831E-CE25-C8FE-721D-5515365D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Na amostragem temos que dar a “chance” de todos os elementos terem a mesma chance de serem selecionados!</a:t>
            </a:r>
          </a:p>
        </p:txBody>
      </p:sp>
    </p:spTree>
    <p:extLst>
      <p:ext uri="{BB962C8B-B14F-4D97-AF65-F5344CB8AC3E}">
        <p14:creationId xmlns:p14="http://schemas.microsoft.com/office/powerpoint/2010/main" val="454086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B7C4E41-AB93-2D05-D65A-0F2E0F816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C831E-CE25-C8FE-721D-5515365D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Na </a:t>
            </a:r>
            <a:r>
              <a:rPr lang="pt-BR" b="1" dirty="0"/>
              <a:t>seleção das amostras</a:t>
            </a:r>
            <a:r>
              <a:rPr lang="pt-BR" dirty="0"/>
              <a:t> temos que dar a “chance” de todos os elementos terem a mesma chance de serem selecionados!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Usamos amostras porque pode ser caro ou impossível consultar toda a população para fazermos estudos!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exemplo, nas eleições é impossível consultar todos os brasileiros para verificar a sua intenção de voto!</a:t>
            </a:r>
          </a:p>
        </p:txBody>
      </p:sp>
    </p:spTree>
    <p:extLst>
      <p:ext uri="{BB962C8B-B14F-4D97-AF65-F5344CB8AC3E}">
        <p14:creationId xmlns:p14="http://schemas.microsoft.com/office/powerpoint/2010/main" val="1001860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3BDCB1D-0322-0355-A236-E6B107071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B4A8C2-6E1D-00C9-F01D-4EE7D1DF1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Uma amostragem feita de forma correta terá características bem próximas ou as mesmas características da população de onde ela foi retirada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98316F6-09BA-3705-A65E-478A10094B00}"/>
              </a:ext>
            </a:extLst>
          </p:cNvPr>
          <p:cNvSpPr/>
          <p:nvPr/>
        </p:nvSpPr>
        <p:spPr>
          <a:xfrm>
            <a:off x="6686896" y="2908165"/>
            <a:ext cx="3124119" cy="3085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" name="Gráfico 4" descr="Homem usando um moletom">
            <a:extLst>
              <a:ext uri="{FF2B5EF4-FFF2-40B4-BE49-F238E27FC236}">
                <a16:creationId xmlns:a16="http://schemas.microsoft.com/office/drawing/2014/main" id="{BD5A3101-0CF9-293E-5222-8FBE61436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196" y="3023433"/>
            <a:ext cx="820612" cy="1106306"/>
          </a:xfrm>
          <a:prstGeom prst="rect">
            <a:avLst/>
          </a:prstGeom>
        </p:spPr>
      </p:pic>
      <p:pic>
        <p:nvPicPr>
          <p:cNvPr id="6" name="Gráfico 5" descr="Mulher com cabelo longo e ondulado">
            <a:extLst>
              <a:ext uri="{FF2B5EF4-FFF2-40B4-BE49-F238E27FC236}">
                <a16:creationId xmlns:a16="http://schemas.microsoft.com/office/drawing/2014/main" id="{A89076AD-0B5D-A354-797F-20345F7F1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834" y="2601733"/>
            <a:ext cx="802376" cy="1124542"/>
          </a:xfrm>
          <a:prstGeom prst="rect">
            <a:avLst/>
          </a:prstGeom>
        </p:spPr>
      </p:pic>
      <p:pic>
        <p:nvPicPr>
          <p:cNvPr id="7" name="Gráfico 6" descr="Alienígena com um olho">
            <a:extLst>
              <a:ext uri="{FF2B5EF4-FFF2-40B4-BE49-F238E27FC236}">
                <a16:creationId xmlns:a16="http://schemas.microsoft.com/office/drawing/2014/main" id="{4CB75B98-B8FC-EC64-B728-5F4BC9B32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7144" y="2761533"/>
            <a:ext cx="1051598" cy="1112384"/>
          </a:xfrm>
          <a:prstGeom prst="rect">
            <a:avLst/>
          </a:prstGeom>
        </p:spPr>
      </p:pic>
      <p:pic>
        <p:nvPicPr>
          <p:cNvPr id="8" name="Gráfico 7" descr="Pessoa usando camiseta listrada">
            <a:extLst>
              <a:ext uri="{FF2B5EF4-FFF2-40B4-BE49-F238E27FC236}">
                <a16:creationId xmlns:a16="http://schemas.microsoft.com/office/drawing/2014/main" id="{35BD446C-C77A-F8AD-2B5B-BFAC37129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7093" y="2736867"/>
            <a:ext cx="771983" cy="1179250"/>
          </a:xfrm>
          <a:prstGeom prst="rect">
            <a:avLst/>
          </a:prstGeom>
        </p:spPr>
      </p:pic>
      <p:pic>
        <p:nvPicPr>
          <p:cNvPr id="9" name="Gráfico 8" descr="Pessoa usando suéter">
            <a:extLst>
              <a:ext uri="{FF2B5EF4-FFF2-40B4-BE49-F238E27FC236}">
                <a16:creationId xmlns:a16="http://schemas.microsoft.com/office/drawing/2014/main" id="{2AA5AB06-BC21-2BE8-2CDC-7B3094F0CA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96921" y="3177086"/>
            <a:ext cx="814533" cy="1161013"/>
          </a:xfrm>
          <a:prstGeom prst="rect">
            <a:avLst/>
          </a:prstGeom>
        </p:spPr>
      </p:pic>
      <p:pic>
        <p:nvPicPr>
          <p:cNvPr id="10" name="Gráfico 9" descr="Pessoa usando uma máscara">
            <a:extLst>
              <a:ext uri="{FF2B5EF4-FFF2-40B4-BE49-F238E27FC236}">
                <a16:creationId xmlns:a16="http://schemas.microsoft.com/office/drawing/2014/main" id="{5923E2B4-95AE-59AB-DA1F-FE3F7EEAEB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99576" y="3347378"/>
            <a:ext cx="802376" cy="1227878"/>
          </a:xfrm>
          <a:prstGeom prst="rect">
            <a:avLst/>
          </a:prstGeom>
        </p:spPr>
      </p:pic>
      <p:pic>
        <p:nvPicPr>
          <p:cNvPr id="11" name="Gráfico 10" descr="Homem em traje de negócios">
            <a:extLst>
              <a:ext uri="{FF2B5EF4-FFF2-40B4-BE49-F238E27FC236}">
                <a16:creationId xmlns:a16="http://schemas.microsoft.com/office/drawing/2014/main" id="{2A694CD5-7ACD-5BD4-D955-AE3F86414C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80028" y="3698388"/>
            <a:ext cx="832769" cy="1124542"/>
          </a:xfrm>
          <a:prstGeom prst="rect">
            <a:avLst/>
          </a:prstGeom>
        </p:spPr>
      </p:pic>
      <p:pic>
        <p:nvPicPr>
          <p:cNvPr id="12" name="Gráfico 11" descr="Homem com pelos no rosto">
            <a:extLst>
              <a:ext uri="{FF2B5EF4-FFF2-40B4-BE49-F238E27FC236}">
                <a16:creationId xmlns:a16="http://schemas.microsoft.com/office/drawing/2014/main" id="{75ED93D6-4FDA-A065-71FF-33F3C80F94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23860" y="3459532"/>
            <a:ext cx="838847" cy="1136698"/>
          </a:xfrm>
          <a:prstGeom prst="rect">
            <a:avLst/>
          </a:prstGeom>
        </p:spPr>
      </p:pic>
      <p:pic>
        <p:nvPicPr>
          <p:cNvPr id="13" name="Gráfico 12" descr="Homem de moletom segurando um controle">
            <a:extLst>
              <a:ext uri="{FF2B5EF4-FFF2-40B4-BE49-F238E27FC236}">
                <a16:creationId xmlns:a16="http://schemas.microsoft.com/office/drawing/2014/main" id="{147C70E4-344B-7242-7D09-EDF256A5E6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15509" y="3315397"/>
            <a:ext cx="814533" cy="1191406"/>
          </a:xfrm>
          <a:prstGeom prst="rect">
            <a:avLst/>
          </a:prstGeom>
        </p:spPr>
      </p:pic>
      <p:pic>
        <p:nvPicPr>
          <p:cNvPr id="14" name="Gráfico 13" descr="Homem com um braço protético">
            <a:extLst>
              <a:ext uri="{FF2B5EF4-FFF2-40B4-BE49-F238E27FC236}">
                <a16:creationId xmlns:a16="http://schemas.microsoft.com/office/drawing/2014/main" id="{3AF04448-7B63-1197-CE55-EC2438F591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98205" y="3569067"/>
            <a:ext cx="826691" cy="1154936"/>
          </a:xfrm>
          <a:prstGeom prst="rect">
            <a:avLst/>
          </a:prstGeom>
        </p:spPr>
      </p:pic>
      <p:pic>
        <p:nvPicPr>
          <p:cNvPr id="15" name="Gráfico 14" descr="Homem com fantasia de pirata">
            <a:extLst>
              <a:ext uri="{FF2B5EF4-FFF2-40B4-BE49-F238E27FC236}">
                <a16:creationId xmlns:a16="http://schemas.microsoft.com/office/drawing/2014/main" id="{DAD139BB-8085-8BE7-A326-8C028782EAA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37667" y="3834963"/>
            <a:ext cx="771983" cy="1081992"/>
          </a:xfrm>
          <a:prstGeom prst="rect">
            <a:avLst/>
          </a:prstGeom>
        </p:spPr>
      </p:pic>
      <p:pic>
        <p:nvPicPr>
          <p:cNvPr id="16" name="Gráfico 15" descr="Homem de barba em uma túnica">
            <a:extLst>
              <a:ext uri="{FF2B5EF4-FFF2-40B4-BE49-F238E27FC236}">
                <a16:creationId xmlns:a16="http://schemas.microsoft.com/office/drawing/2014/main" id="{0B41479A-4196-FD94-CFD6-4C33F56A8A4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32429" y="3933343"/>
            <a:ext cx="851005" cy="1069835"/>
          </a:xfrm>
          <a:prstGeom prst="rect">
            <a:avLst/>
          </a:prstGeom>
        </p:spPr>
      </p:pic>
      <p:pic>
        <p:nvPicPr>
          <p:cNvPr id="17" name="Gráfico 16" descr="Homem de óculos usando gola alta">
            <a:extLst>
              <a:ext uri="{FF2B5EF4-FFF2-40B4-BE49-F238E27FC236}">
                <a16:creationId xmlns:a16="http://schemas.microsoft.com/office/drawing/2014/main" id="{F5A7A93C-4DE2-A22D-931C-42C197ABD9F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52814" y="4409439"/>
            <a:ext cx="826691" cy="1112386"/>
          </a:xfrm>
          <a:prstGeom prst="rect">
            <a:avLst/>
          </a:prstGeom>
        </p:spPr>
      </p:pic>
      <p:pic>
        <p:nvPicPr>
          <p:cNvPr id="18" name="Gráfico 17" descr="Mulher chorando e segurando uma xícara">
            <a:extLst>
              <a:ext uri="{FF2B5EF4-FFF2-40B4-BE49-F238E27FC236}">
                <a16:creationId xmlns:a16="http://schemas.microsoft.com/office/drawing/2014/main" id="{E9C1BC07-FB7B-827D-669A-62554CA8C26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458470" y="4502681"/>
            <a:ext cx="863162" cy="1179249"/>
          </a:xfrm>
          <a:prstGeom prst="rect">
            <a:avLst/>
          </a:prstGeom>
        </p:spPr>
      </p:pic>
      <p:pic>
        <p:nvPicPr>
          <p:cNvPr id="19" name="Gráfico 18" descr="Mulher de cabelo cacheado levantando a mão">
            <a:extLst>
              <a:ext uri="{FF2B5EF4-FFF2-40B4-BE49-F238E27FC236}">
                <a16:creationId xmlns:a16="http://schemas.microsoft.com/office/drawing/2014/main" id="{1928377B-7E29-90A4-A80F-55283249E21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78118" y="4307442"/>
            <a:ext cx="893555" cy="1130621"/>
          </a:xfrm>
          <a:prstGeom prst="rect">
            <a:avLst/>
          </a:prstGeom>
        </p:spPr>
      </p:pic>
      <p:pic>
        <p:nvPicPr>
          <p:cNvPr id="20" name="Gráfico 19" descr="Mulher segurando um laptop">
            <a:extLst>
              <a:ext uri="{FF2B5EF4-FFF2-40B4-BE49-F238E27FC236}">
                <a16:creationId xmlns:a16="http://schemas.microsoft.com/office/drawing/2014/main" id="{594DEEA3-F56F-0CF5-7AB0-2092076412C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76700" y="4433745"/>
            <a:ext cx="1136700" cy="1154936"/>
          </a:xfrm>
          <a:prstGeom prst="rect">
            <a:avLst/>
          </a:prstGeom>
        </p:spPr>
      </p:pic>
      <p:pic>
        <p:nvPicPr>
          <p:cNvPr id="21" name="Gráfico 20" descr="Mulher com um braço protético">
            <a:extLst>
              <a:ext uri="{FF2B5EF4-FFF2-40B4-BE49-F238E27FC236}">
                <a16:creationId xmlns:a16="http://schemas.microsoft.com/office/drawing/2014/main" id="{246D55FF-1490-AB0E-6111-28C30C79029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245056" y="4763086"/>
            <a:ext cx="1094149" cy="1148856"/>
          </a:xfrm>
          <a:prstGeom prst="rect">
            <a:avLst/>
          </a:prstGeom>
        </p:spPr>
      </p:pic>
      <p:pic>
        <p:nvPicPr>
          <p:cNvPr id="22" name="Gráfico 21" descr="Uma mulher com rabo de cavalo no cabelo">
            <a:extLst>
              <a:ext uri="{FF2B5EF4-FFF2-40B4-BE49-F238E27FC236}">
                <a16:creationId xmlns:a16="http://schemas.microsoft.com/office/drawing/2014/main" id="{5B038B79-E686-992A-350F-4F636424212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439879" y="5043748"/>
            <a:ext cx="765904" cy="1154935"/>
          </a:xfrm>
          <a:prstGeom prst="rect">
            <a:avLst/>
          </a:prstGeom>
        </p:spPr>
      </p:pic>
      <p:pic>
        <p:nvPicPr>
          <p:cNvPr id="23" name="Gráfico 22" descr="Mulher idosa usando camisa com estampa de relâmpago">
            <a:extLst>
              <a:ext uri="{FF2B5EF4-FFF2-40B4-BE49-F238E27FC236}">
                <a16:creationId xmlns:a16="http://schemas.microsoft.com/office/drawing/2014/main" id="{7B124221-7A0A-777E-F3A6-8268A7B901A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996964" y="4048764"/>
            <a:ext cx="753747" cy="1161014"/>
          </a:xfrm>
          <a:prstGeom prst="rect">
            <a:avLst/>
          </a:prstGeom>
        </p:spPr>
      </p:pic>
      <p:pic>
        <p:nvPicPr>
          <p:cNvPr id="24" name="Gráfico 23" descr="Mulher tirando foto">
            <a:extLst>
              <a:ext uri="{FF2B5EF4-FFF2-40B4-BE49-F238E27FC236}">
                <a16:creationId xmlns:a16="http://schemas.microsoft.com/office/drawing/2014/main" id="{7E7FF956-1861-8FF1-F04E-375CD70B4A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392814" y="4280662"/>
            <a:ext cx="917869" cy="1179249"/>
          </a:xfrm>
          <a:prstGeom prst="rect">
            <a:avLst/>
          </a:prstGeom>
        </p:spPr>
      </p:pic>
      <p:pic>
        <p:nvPicPr>
          <p:cNvPr id="25" name="Gráfico 24" descr="Mulher usando um cardigan">
            <a:extLst>
              <a:ext uri="{FF2B5EF4-FFF2-40B4-BE49-F238E27FC236}">
                <a16:creationId xmlns:a16="http://schemas.microsoft.com/office/drawing/2014/main" id="{8716561C-4D28-9C16-0819-E8AFABF438E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904040" y="4797528"/>
            <a:ext cx="771983" cy="107591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9B709866-65C8-2F77-CF42-B16C023AC03C}"/>
              </a:ext>
            </a:extLst>
          </p:cNvPr>
          <p:cNvSpPr txBox="1"/>
          <p:nvPr/>
        </p:nvSpPr>
        <p:spPr>
          <a:xfrm>
            <a:off x="2462246" y="6066252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FB4A2EE8-C448-BB8E-2098-5C22F47A8E3D}"/>
              </a:ext>
            </a:extLst>
          </p:cNvPr>
          <p:cNvSpPr/>
          <p:nvPr/>
        </p:nvSpPr>
        <p:spPr>
          <a:xfrm>
            <a:off x="5552455" y="3109156"/>
            <a:ext cx="1264024" cy="5892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D8F2764-1125-781A-DBCE-D24D4563F7C8}"/>
              </a:ext>
            </a:extLst>
          </p:cNvPr>
          <p:cNvSpPr/>
          <p:nvPr/>
        </p:nvSpPr>
        <p:spPr>
          <a:xfrm rot="10800000">
            <a:off x="5453223" y="4948758"/>
            <a:ext cx="1264024" cy="5892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29" name="Gráfico 28" descr="Homem usando um moletom">
            <a:extLst>
              <a:ext uri="{FF2B5EF4-FFF2-40B4-BE49-F238E27FC236}">
                <a16:creationId xmlns:a16="http://schemas.microsoft.com/office/drawing/2014/main" id="{0AB22EB8-45E1-A641-E6DA-CB280445C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43" y="3581188"/>
            <a:ext cx="820612" cy="1106306"/>
          </a:xfrm>
          <a:prstGeom prst="rect">
            <a:avLst/>
          </a:prstGeom>
        </p:spPr>
      </p:pic>
      <p:pic>
        <p:nvPicPr>
          <p:cNvPr id="30" name="Gráfico 29" descr="Homem com um braço protético">
            <a:extLst>
              <a:ext uri="{FF2B5EF4-FFF2-40B4-BE49-F238E27FC236}">
                <a16:creationId xmlns:a16="http://schemas.microsoft.com/office/drawing/2014/main" id="{7F7F24A1-0AB1-4AB5-27D5-5D41EC8EDE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14632" y="3468557"/>
            <a:ext cx="826691" cy="1154936"/>
          </a:xfrm>
          <a:prstGeom prst="rect">
            <a:avLst/>
          </a:prstGeom>
        </p:spPr>
      </p:pic>
      <p:pic>
        <p:nvPicPr>
          <p:cNvPr id="31" name="Gráfico 30" descr="Mulher idosa usando camisa com estampa de relâmpago">
            <a:extLst>
              <a:ext uri="{FF2B5EF4-FFF2-40B4-BE49-F238E27FC236}">
                <a16:creationId xmlns:a16="http://schemas.microsoft.com/office/drawing/2014/main" id="{E403205E-454D-7F31-86C0-2B88A068654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848077" y="3193361"/>
            <a:ext cx="753747" cy="1161014"/>
          </a:xfrm>
          <a:prstGeom prst="rect">
            <a:avLst/>
          </a:prstGeom>
        </p:spPr>
      </p:pic>
      <p:pic>
        <p:nvPicPr>
          <p:cNvPr id="32" name="Gráfico 31" descr="Mulher segurando um laptop">
            <a:extLst>
              <a:ext uri="{FF2B5EF4-FFF2-40B4-BE49-F238E27FC236}">
                <a16:creationId xmlns:a16="http://schemas.microsoft.com/office/drawing/2014/main" id="{6142E07C-211F-FBB8-0E73-3F8FCD23E0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81805" y="4178470"/>
            <a:ext cx="1136700" cy="1154936"/>
          </a:xfrm>
          <a:prstGeom prst="rect">
            <a:avLst/>
          </a:prstGeom>
        </p:spPr>
      </p:pic>
      <p:pic>
        <p:nvPicPr>
          <p:cNvPr id="33" name="Gráfico 32" descr="Homem com fantasia de pirata">
            <a:extLst>
              <a:ext uri="{FF2B5EF4-FFF2-40B4-BE49-F238E27FC236}">
                <a16:creationId xmlns:a16="http://schemas.microsoft.com/office/drawing/2014/main" id="{1846EFDF-7050-6F05-415C-192D4DE19C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74246" y="4375876"/>
            <a:ext cx="771983" cy="1081992"/>
          </a:xfrm>
          <a:prstGeom prst="rect">
            <a:avLst/>
          </a:prstGeom>
        </p:spPr>
      </p:pic>
      <p:pic>
        <p:nvPicPr>
          <p:cNvPr id="34" name="Gráfico 33" descr="Alienígena com um olho">
            <a:extLst>
              <a:ext uri="{FF2B5EF4-FFF2-40B4-BE49-F238E27FC236}">
                <a16:creationId xmlns:a16="http://schemas.microsoft.com/office/drawing/2014/main" id="{2ED5F86E-9031-C2C1-6F7A-4BDF30CB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1025" y="4759574"/>
            <a:ext cx="1051598" cy="1112384"/>
          </a:xfrm>
          <a:prstGeom prst="rect">
            <a:avLst/>
          </a:prstGeom>
        </p:spPr>
      </p:pic>
      <p:sp>
        <p:nvSpPr>
          <p:cNvPr id="35" name="Elipse 34">
            <a:extLst>
              <a:ext uri="{FF2B5EF4-FFF2-40B4-BE49-F238E27FC236}">
                <a16:creationId xmlns:a16="http://schemas.microsoft.com/office/drawing/2014/main" id="{1198A229-E3FD-AB63-C4B3-265F33CC719B}"/>
              </a:ext>
            </a:extLst>
          </p:cNvPr>
          <p:cNvSpPr/>
          <p:nvPr/>
        </p:nvSpPr>
        <p:spPr>
          <a:xfrm>
            <a:off x="905600" y="2411616"/>
            <a:ext cx="4356847" cy="407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D3868E-68D5-B41A-BD75-1CD43C94A803}"/>
              </a:ext>
            </a:extLst>
          </p:cNvPr>
          <p:cNvSpPr txBox="1"/>
          <p:nvPr/>
        </p:nvSpPr>
        <p:spPr>
          <a:xfrm>
            <a:off x="7772895" y="5672603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amostra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DA28931-A244-8480-1647-5908C7F3754E}"/>
              </a:ext>
            </a:extLst>
          </p:cNvPr>
          <p:cNvSpPr txBox="1"/>
          <p:nvPr/>
        </p:nvSpPr>
        <p:spPr>
          <a:xfrm>
            <a:off x="5004212" y="5588681"/>
            <a:ext cx="229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Métricas da amostra que representam uma aproximação da população</a:t>
            </a:r>
          </a:p>
        </p:txBody>
      </p:sp>
    </p:spTree>
    <p:extLst>
      <p:ext uri="{BB962C8B-B14F-4D97-AF65-F5344CB8AC3E}">
        <p14:creationId xmlns:p14="http://schemas.microsoft.com/office/powerpoint/2010/main" val="143635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3BDCB1D-0322-0355-A236-E6B107071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B4A8C2-6E1D-00C9-F01D-4EE7D1DF1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Uma amostragem feita de forma correta terá características bem próximas ou as mesmas características da população de onde ela foi retirada </a:t>
            </a:r>
            <a:r>
              <a:rPr lang="pt-BR" dirty="0">
                <a:sym typeface="Wingdings" panose="05000000000000000000" pitchFamily="2" charset="2"/>
              </a:rPr>
              <a:t></a:t>
            </a:r>
            <a:r>
              <a:rPr lang="pt-BR" dirty="0"/>
              <a:t> Se isso não ocorrer dizemos que a amostra está </a:t>
            </a:r>
            <a:r>
              <a:rPr lang="pt-BR" b="1" dirty="0">
                <a:solidFill>
                  <a:srgbClr val="FF0000"/>
                </a:solidFill>
              </a:rPr>
              <a:t>enviesada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98316F6-09BA-3705-A65E-478A10094B00}"/>
              </a:ext>
            </a:extLst>
          </p:cNvPr>
          <p:cNvSpPr/>
          <p:nvPr/>
        </p:nvSpPr>
        <p:spPr>
          <a:xfrm>
            <a:off x="6686896" y="2908165"/>
            <a:ext cx="3124119" cy="3085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" name="Gráfico 4" descr="Homem usando um moletom">
            <a:extLst>
              <a:ext uri="{FF2B5EF4-FFF2-40B4-BE49-F238E27FC236}">
                <a16:creationId xmlns:a16="http://schemas.microsoft.com/office/drawing/2014/main" id="{BD5A3101-0CF9-293E-5222-8FBE61436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196" y="3023433"/>
            <a:ext cx="820612" cy="1106306"/>
          </a:xfrm>
          <a:prstGeom prst="rect">
            <a:avLst/>
          </a:prstGeom>
        </p:spPr>
      </p:pic>
      <p:pic>
        <p:nvPicPr>
          <p:cNvPr id="6" name="Gráfico 5" descr="Mulher com cabelo longo e ondulado">
            <a:extLst>
              <a:ext uri="{FF2B5EF4-FFF2-40B4-BE49-F238E27FC236}">
                <a16:creationId xmlns:a16="http://schemas.microsoft.com/office/drawing/2014/main" id="{A89076AD-0B5D-A354-797F-20345F7F1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834" y="2601733"/>
            <a:ext cx="802376" cy="1124542"/>
          </a:xfrm>
          <a:prstGeom prst="rect">
            <a:avLst/>
          </a:prstGeom>
        </p:spPr>
      </p:pic>
      <p:pic>
        <p:nvPicPr>
          <p:cNvPr id="7" name="Gráfico 6" descr="Alienígena com um olho">
            <a:extLst>
              <a:ext uri="{FF2B5EF4-FFF2-40B4-BE49-F238E27FC236}">
                <a16:creationId xmlns:a16="http://schemas.microsoft.com/office/drawing/2014/main" id="{4CB75B98-B8FC-EC64-B728-5F4BC9B32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7144" y="2761533"/>
            <a:ext cx="1051598" cy="1112384"/>
          </a:xfrm>
          <a:prstGeom prst="rect">
            <a:avLst/>
          </a:prstGeom>
        </p:spPr>
      </p:pic>
      <p:pic>
        <p:nvPicPr>
          <p:cNvPr id="8" name="Gráfico 7" descr="Pessoa usando camiseta listrada">
            <a:extLst>
              <a:ext uri="{FF2B5EF4-FFF2-40B4-BE49-F238E27FC236}">
                <a16:creationId xmlns:a16="http://schemas.microsoft.com/office/drawing/2014/main" id="{35BD446C-C77A-F8AD-2B5B-BFAC37129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7093" y="2736867"/>
            <a:ext cx="771983" cy="1179250"/>
          </a:xfrm>
          <a:prstGeom prst="rect">
            <a:avLst/>
          </a:prstGeom>
        </p:spPr>
      </p:pic>
      <p:pic>
        <p:nvPicPr>
          <p:cNvPr id="9" name="Gráfico 8" descr="Pessoa usando suéter">
            <a:extLst>
              <a:ext uri="{FF2B5EF4-FFF2-40B4-BE49-F238E27FC236}">
                <a16:creationId xmlns:a16="http://schemas.microsoft.com/office/drawing/2014/main" id="{2AA5AB06-BC21-2BE8-2CDC-7B3094F0CA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96921" y="3177086"/>
            <a:ext cx="814533" cy="1161013"/>
          </a:xfrm>
          <a:prstGeom prst="rect">
            <a:avLst/>
          </a:prstGeom>
        </p:spPr>
      </p:pic>
      <p:pic>
        <p:nvPicPr>
          <p:cNvPr id="10" name="Gráfico 9" descr="Pessoa usando uma máscara">
            <a:extLst>
              <a:ext uri="{FF2B5EF4-FFF2-40B4-BE49-F238E27FC236}">
                <a16:creationId xmlns:a16="http://schemas.microsoft.com/office/drawing/2014/main" id="{5923E2B4-95AE-59AB-DA1F-FE3F7EEAEB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99576" y="3347378"/>
            <a:ext cx="802376" cy="1227878"/>
          </a:xfrm>
          <a:prstGeom prst="rect">
            <a:avLst/>
          </a:prstGeom>
        </p:spPr>
      </p:pic>
      <p:pic>
        <p:nvPicPr>
          <p:cNvPr id="11" name="Gráfico 10" descr="Homem em traje de negócios">
            <a:extLst>
              <a:ext uri="{FF2B5EF4-FFF2-40B4-BE49-F238E27FC236}">
                <a16:creationId xmlns:a16="http://schemas.microsoft.com/office/drawing/2014/main" id="{2A694CD5-7ACD-5BD4-D955-AE3F86414C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80028" y="3698388"/>
            <a:ext cx="832769" cy="1124542"/>
          </a:xfrm>
          <a:prstGeom prst="rect">
            <a:avLst/>
          </a:prstGeom>
        </p:spPr>
      </p:pic>
      <p:pic>
        <p:nvPicPr>
          <p:cNvPr id="12" name="Gráfico 11" descr="Homem com pelos no rosto">
            <a:extLst>
              <a:ext uri="{FF2B5EF4-FFF2-40B4-BE49-F238E27FC236}">
                <a16:creationId xmlns:a16="http://schemas.microsoft.com/office/drawing/2014/main" id="{75ED93D6-4FDA-A065-71FF-33F3C80F94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23860" y="3459532"/>
            <a:ext cx="838847" cy="1136698"/>
          </a:xfrm>
          <a:prstGeom prst="rect">
            <a:avLst/>
          </a:prstGeom>
        </p:spPr>
      </p:pic>
      <p:pic>
        <p:nvPicPr>
          <p:cNvPr id="13" name="Gráfico 12" descr="Homem de moletom segurando um controle">
            <a:extLst>
              <a:ext uri="{FF2B5EF4-FFF2-40B4-BE49-F238E27FC236}">
                <a16:creationId xmlns:a16="http://schemas.microsoft.com/office/drawing/2014/main" id="{147C70E4-344B-7242-7D09-EDF256A5E6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15509" y="3315397"/>
            <a:ext cx="814533" cy="1191406"/>
          </a:xfrm>
          <a:prstGeom prst="rect">
            <a:avLst/>
          </a:prstGeom>
        </p:spPr>
      </p:pic>
      <p:pic>
        <p:nvPicPr>
          <p:cNvPr id="14" name="Gráfico 13" descr="Homem com um braço protético">
            <a:extLst>
              <a:ext uri="{FF2B5EF4-FFF2-40B4-BE49-F238E27FC236}">
                <a16:creationId xmlns:a16="http://schemas.microsoft.com/office/drawing/2014/main" id="{3AF04448-7B63-1197-CE55-EC2438F591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98205" y="3569067"/>
            <a:ext cx="826691" cy="1154936"/>
          </a:xfrm>
          <a:prstGeom prst="rect">
            <a:avLst/>
          </a:prstGeom>
        </p:spPr>
      </p:pic>
      <p:pic>
        <p:nvPicPr>
          <p:cNvPr id="15" name="Gráfico 14" descr="Homem com fantasia de pirata">
            <a:extLst>
              <a:ext uri="{FF2B5EF4-FFF2-40B4-BE49-F238E27FC236}">
                <a16:creationId xmlns:a16="http://schemas.microsoft.com/office/drawing/2014/main" id="{DAD139BB-8085-8BE7-A326-8C028782EAA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37667" y="3834963"/>
            <a:ext cx="771983" cy="1081992"/>
          </a:xfrm>
          <a:prstGeom prst="rect">
            <a:avLst/>
          </a:prstGeom>
        </p:spPr>
      </p:pic>
      <p:pic>
        <p:nvPicPr>
          <p:cNvPr id="16" name="Gráfico 15" descr="Homem de barba em uma túnica">
            <a:extLst>
              <a:ext uri="{FF2B5EF4-FFF2-40B4-BE49-F238E27FC236}">
                <a16:creationId xmlns:a16="http://schemas.microsoft.com/office/drawing/2014/main" id="{0B41479A-4196-FD94-CFD6-4C33F56A8A4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32429" y="3933343"/>
            <a:ext cx="851005" cy="1069835"/>
          </a:xfrm>
          <a:prstGeom prst="rect">
            <a:avLst/>
          </a:prstGeom>
        </p:spPr>
      </p:pic>
      <p:pic>
        <p:nvPicPr>
          <p:cNvPr id="17" name="Gráfico 16" descr="Homem de óculos usando gola alta">
            <a:extLst>
              <a:ext uri="{FF2B5EF4-FFF2-40B4-BE49-F238E27FC236}">
                <a16:creationId xmlns:a16="http://schemas.microsoft.com/office/drawing/2014/main" id="{F5A7A93C-4DE2-A22D-931C-42C197ABD9F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52814" y="4409439"/>
            <a:ext cx="826691" cy="1112386"/>
          </a:xfrm>
          <a:prstGeom prst="rect">
            <a:avLst/>
          </a:prstGeom>
        </p:spPr>
      </p:pic>
      <p:pic>
        <p:nvPicPr>
          <p:cNvPr id="18" name="Gráfico 17" descr="Mulher chorando e segurando uma xícara">
            <a:extLst>
              <a:ext uri="{FF2B5EF4-FFF2-40B4-BE49-F238E27FC236}">
                <a16:creationId xmlns:a16="http://schemas.microsoft.com/office/drawing/2014/main" id="{E9C1BC07-FB7B-827D-669A-62554CA8C26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458470" y="4502681"/>
            <a:ext cx="863162" cy="1179249"/>
          </a:xfrm>
          <a:prstGeom prst="rect">
            <a:avLst/>
          </a:prstGeom>
        </p:spPr>
      </p:pic>
      <p:pic>
        <p:nvPicPr>
          <p:cNvPr id="19" name="Gráfico 18" descr="Mulher de cabelo cacheado levantando a mão">
            <a:extLst>
              <a:ext uri="{FF2B5EF4-FFF2-40B4-BE49-F238E27FC236}">
                <a16:creationId xmlns:a16="http://schemas.microsoft.com/office/drawing/2014/main" id="{1928377B-7E29-90A4-A80F-55283249E21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78118" y="4307442"/>
            <a:ext cx="893555" cy="1130621"/>
          </a:xfrm>
          <a:prstGeom prst="rect">
            <a:avLst/>
          </a:prstGeom>
        </p:spPr>
      </p:pic>
      <p:pic>
        <p:nvPicPr>
          <p:cNvPr id="20" name="Gráfico 19" descr="Mulher segurando um laptop">
            <a:extLst>
              <a:ext uri="{FF2B5EF4-FFF2-40B4-BE49-F238E27FC236}">
                <a16:creationId xmlns:a16="http://schemas.microsoft.com/office/drawing/2014/main" id="{594DEEA3-F56F-0CF5-7AB0-2092076412C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76700" y="4433745"/>
            <a:ext cx="1136700" cy="1154936"/>
          </a:xfrm>
          <a:prstGeom prst="rect">
            <a:avLst/>
          </a:prstGeom>
        </p:spPr>
      </p:pic>
      <p:pic>
        <p:nvPicPr>
          <p:cNvPr id="21" name="Gráfico 20" descr="Mulher com um braço protético">
            <a:extLst>
              <a:ext uri="{FF2B5EF4-FFF2-40B4-BE49-F238E27FC236}">
                <a16:creationId xmlns:a16="http://schemas.microsoft.com/office/drawing/2014/main" id="{246D55FF-1490-AB0E-6111-28C30C79029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245056" y="4763086"/>
            <a:ext cx="1094149" cy="1148856"/>
          </a:xfrm>
          <a:prstGeom prst="rect">
            <a:avLst/>
          </a:prstGeom>
        </p:spPr>
      </p:pic>
      <p:pic>
        <p:nvPicPr>
          <p:cNvPr id="22" name="Gráfico 21" descr="Uma mulher com rabo de cavalo no cabelo">
            <a:extLst>
              <a:ext uri="{FF2B5EF4-FFF2-40B4-BE49-F238E27FC236}">
                <a16:creationId xmlns:a16="http://schemas.microsoft.com/office/drawing/2014/main" id="{5B038B79-E686-992A-350F-4F636424212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439879" y="5043748"/>
            <a:ext cx="765904" cy="1154935"/>
          </a:xfrm>
          <a:prstGeom prst="rect">
            <a:avLst/>
          </a:prstGeom>
        </p:spPr>
      </p:pic>
      <p:pic>
        <p:nvPicPr>
          <p:cNvPr id="23" name="Gráfico 22" descr="Mulher idosa usando camisa com estampa de relâmpago">
            <a:extLst>
              <a:ext uri="{FF2B5EF4-FFF2-40B4-BE49-F238E27FC236}">
                <a16:creationId xmlns:a16="http://schemas.microsoft.com/office/drawing/2014/main" id="{7B124221-7A0A-777E-F3A6-8268A7B901A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996964" y="4048764"/>
            <a:ext cx="753747" cy="1161014"/>
          </a:xfrm>
          <a:prstGeom prst="rect">
            <a:avLst/>
          </a:prstGeom>
        </p:spPr>
      </p:pic>
      <p:pic>
        <p:nvPicPr>
          <p:cNvPr id="24" name="Gráfico 23" descr="Mulher tirando foto">
            <a:extLst>
              <a:ext uri="{FF2B5EF4-FFF2-40B4-BE49-F238E27FC236}">
                <a16:creationId xmlns:a16="http://schemas.microsoft.com/office/drawing/2014/main" id="{7E7FF956-1861-8FF1-F04E-375CD70B4A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392814" y="4280662"/>
            <a:ext cx="917869" cy="1179249"/>
          </a:xfrm>
          <a:prstGeom prst="rect">
            <a:avLst/>
          </a:prstGeom>
        </p:spPr>
      </p:pic>
      <p:pic>
        <p:nvPicPr>
          <p:cNvPr id="25" name="Gráfico 24" descr="Mulher usando um cardigan">
            <a:extLst>
              <a:ext uri="{FF2B5EF4-FFF2-40B4-BE49-F238E27FC236}">
                <a16:creationId xmlns:a16="http://schemas.microsoft.com/office/drawing/2014/main" id="{8716561C-4D28-9C16-0819-E8AFABF438E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904040" y="4797528"/>
            <a:ext cx="771983" cy="107591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9B709866-65C8-2F77-CF42-B16C023AC03C}"/>
              </a:ext>
            </a:extLst>
          </p:cNvPr>
          <p:cNvSpPr txBox="1"/>
          <p:nvPr/>
        </p:nvSpPr>
        <p:spPr>
          <a:xfrm>
            <a:off x="2462246" y="6066252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FB4A2EE8-C448-BB8E-2098-5C22F47A8E3D}"/>
              </a:ext>
            </a:extLst>
          </p:cNvPr>
          <p:cNvSpPr/>
          <p:nvPr/>
        </p:nvSpPr>
        <p:spPr>
          <a:xfrm>
            <a:off x="5552455" y="3109156"/>
            <a:ext cx="1264024" cy="5892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D8F2764-1125-781A-DBCE-D24D4563F7C8}"/>
              </a:ext>
            </a:extLst>
          </p:cNvPr>
          <p:cNvSpPr/>
          <p:nvPr/>
        </p:nvSpPr>
        <p:spPr>
          <a:xfrm rot="10800000">
            <a:off x="5453223" y="4948758"/>
            <a:ext cx="1264024" cy="5892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29" name="Gráfico 28" descr="Homem usando um moletom">
            <a:extLst>
              <a:ext uri="{FF2B5EF4-FFF2-40B4-BE49-F238E27FC236}">
                <a16:creationId xmlns:a16="http://schemas.microsoft.com/office/drawing/2014/main" id="{0AB22EB8-45E1-A641-E6DA-CB280445C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43" y="3581188"/>
            <a:ext cx="820612" cy="1106306"/>
          </a:xfrm>
          <a:prstGeom prst="rect">
            <a:avLst/>
          </a:prstGeom>
        </p:spPr>
      </p:pic>
      <p:pic>
        <p:nvPicPr>
          <p:cNvPr id="30" name="Gráfico 29" descr="Homem com um braço protético">
            <a:extLst>
              <a:ext uri="{FF2B5EF4-FFF2-40B4-BE49-F238E27FC236}">
                <a16:creationId xmlns:a16="http://schemas.microsoft.com/office/drawing/2014/main" id="{7F7F24A1-0AB1-4AB5-27D5-5D41EC8EDE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14632" y="3468557"/>
            <a:ext cx="826691" cy="1154936"/>
          </a:xfrm>
          <a:prstGeom prst="rect">
            <a:avLst/>
          </a:prstGeom>
        </p:spPr>
      </p:pic>
      <p:pic>
        <p:nvPicPr>
          <p:cNvPr id="31" name="Gráfico 30" descr="Mulher idosa usando camisa com estampa de relâmpago">
            <a:extLst>
              <a:ext uri="{FF2B5EF4-FFF2-40B4-BE49-F238E27FC236}">
                <a16:creationId xmlns:a16="http://schemas.microsoft.com/office/drawing/2014/main" id="{E403205E-454D-7F31-86C0-2B88A068654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848077" y="3193361"/>
            <a:ext cx="753747" cy="1161014"/>
          </a:xfrm>
          <a:prstGeom prst="rect">
            <a:avLst/>
          </a:prstGeom>
        </p:spPr>
      </p:pic>
      <p:pic>
        <p:nvPicPr>
          <p:cNvPr id="32" name="Gráfico 31" descr="Mulher segurando um laptop">
            <a:extLst>
              <a:ext uri="{FF2B5EF4-FFF2-40B4-BE49-F238E27FC236}">
                <a16:creationId xmlns:a16="http://schemas.microsoft.com/office/drawing/2014/main" id="{6142E07C-211F-FBB8-0E73-3F8FCD23E0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81805" y="4178470"/>
            <a:ext cx="1136700" cy="1154936"/>
          </a:xfrm>
          <a:prstGeom prst="rect">
            <a:avLst/>
          </a:prstGeom>
        </p:spPr>
      </p:pic>
      <p:pic>
        <p:nvPicPr>
          <p:cNvPr id="33" name="Gráfico 32" descr="Homem com fantasia de pirata">
            <a:extLst>
              <a:ext uri="{FF2B5EF4-FFF2-40B4-BE49-F238E27FC236}">
                <a16:creationId xmlns:a16="http://schemas.microsoft.com/office/drawing/2014/main" id="{1846EFDF-7050-6F05-415C-192D4DE19C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74246" y="4375876"/>
            <a:ext cx="771983" cy="1081992"/>
          </a:xfrm>
          <a:prstGeom prst="rect">
            <a:avLst/>
          </a:prstGeom>
        </p:spPr>
      </p:pic>
      <p:pic>
        <p:nvPicPr>
          <p:cNvPr id="34" name="Gráfico 33" descr="Alienígena com um olho">
            <a:extLst>
              <a:ext uri="{FF2B5EF4-FFF2-40B4-BE49-F238E27FC236}">
                <a16:creationId xmlns:a16="http://schemas.microsoft.com/office/drawing/2014/main" id="{2ED5F86E-9031-C2C1-6F7A-4BDF30CB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1025" y="4759574"/>
            <a:ext cx="1051598" cy="1112384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D3868E-68D5-B41A-BD75-1CD43C94A803}"/>
              </a:ext>
            </a:extLst>
          </p:cNvPr>
          <p:cNvSpPr txBox="1"/>
          <p:nvPr/>
        </p:nvSpPr>
        <p:spPr>
          <a:xfrm>
            <a:off x="7772895" y="5672603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amostra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DA28931-A244-8480-1647-5908C7F3754E}"/>
              </a:ext>
            </a:extLst>
          </p:cNvPr>
          <p:cNvSpPr txBox="1"/>
          <p:nvPr/>
        </p:nvSpPr>
        <p:spPr>
          <a:xfrm>
            <a:off x="5004212" y="5588681"/>
            <a:ext cx="229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Métricas da amostra que representam uma aproximação da população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BD38E896-147E-BB5B-6CB5-000F56CB2A11}"/>
              </a:ext>
            </a:extLst>
          </p:cNvPr>
          <p:cNvSpPr/>
          <p:nvPr/>
        </p:nvSpPr>
        <p:spPr>
          <a:xfrm>
            <a:off x="905600" y="2411616"/>
            <a:ext cx="4356847" cy="407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177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3BDCB1D-0322-0355-A236-E6B107071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B4A8C2-6E1D-00C9-F01D-4EE7D1DF1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Espera-se variações entre medidas das amostras versus as medidas da população. Mas podemos ter </a:t>
            </a:r>
            <a:r>
              <a:rPr lang="pt-BR" b="1" dirty="0"/>
              <a:t>intervalos de confiança </a:t>
            </a:r>
            <a:r>
              <a:rPr lang="pt-BR" dirty="0"/>
              <a:t>e </a:t>
            </a:r>
            <a:r>
              <a:rPr lang="pt-BR" b="1" dirty="0"/>
              <a:t>margens de erro </a:t>
            </a:r>
            <a:r>
              <a:rPr lang="pt-BR" dirty="0"/>
              <a:t>em que essas variações podem ocorrer.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98316F6-09BA-3705-A65E-478A10094B00}"/>
              </a:ext>
            </a:extLst>
          </p:cNvPr>
          <p:cNvSpPr/>
          <p:nvPr/>
        </p:nvSpPr>
        <p:spPr>
          <a:xfrm>
            <a:off x="6686896" y="2908165"/>
            <a:ext cx="3124119" cy="3085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" name="Gráfico 4" descr="Homem usando um moletom">
            <a:extLst>
              <a:ext uri="{FF2B5EF4-FFF2-40B4-BE49-F238E27FC236}">
                <a16:creationId xmlns:a16="http://schemas.microsoft.com/office/drawing/2014/main" id="{BD5A3101-0CF9-293E-5222-8FBE61436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196" y="3023433"/>
            <a:ext cx="820612" cy="1106306"/>
          </a:xfrm>
          <a:prstGeom prst="rect">
            <a:avLst/>
          </a:prstGeom>
        </p:spPr>
      </p:pic>
      <p:pic>
        <p:nvPicPr>
          <p:cNvPr id="6" name="Gráfico 5" descr="Mulher com cabelo longo e ondulado">
            <a:extLst>
              <a:ext uri="{FF2B5EF4-FFF2-40B4-BE49-F238E27FC236}">
                <a16:creationId xmlns:a16="http://schemas.microsoft.com/office/drawing/2014/main" id="{A89076AD-0B5D-A354-797F-20345F7F1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834" y="2601733"/>
            <a:ext cx="802376" cy="1124542"/>
          </a:xfrm>
          <a:prstGeom prst="rect">
            <a:avLst/>
          </a:prstGeom>
        </p:spPr>
      </p:pic>
      <p:pic>
        <p:nvPicPr>
          <p:cNvPr id="7" name="Gráfico 6" descr="Alienígena com um olho">
            <a:extLst>
              <a:ext uri="{FF2B5EF4-FFF2-40B4-BE49-F238E27FC236}">
                <a16:creationId xmlns:a16="http://schemas.microsoft.com/office/drawing/2014/main" id="{4CB75B98-B8FC-EC64-B728-5F4BC9B32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7144" y="2761533"/>
            <a:ext cx="1051598" cy="1112384"/>
          </a:xfrm>
          <a:prstGeom prst="rect">
            <a:avLst/>
          </a:prstGeom>
        </p:spPr>
      </p:pic>
      <p:pic>
        <p:nvPicPr>
          <p:cNvPr id="8" name="Gráfico 7" descr="Pessoa usando camiseta listrada">
            <a:extLst>
              <a:ext uri="{FF2B5EF4-FFF2-40B4-BE49-F238E27FC236}">
                <a16:creationId xmlns:a16="http://schemas.microsoft.com/office/drawing/2014/main" id="{35BD446C-C77A-F8AD-2B5B-BFAC37129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7093" y="2736867"/>
            <a:ext cx="771983" cy="1179250"/>
          </a:xfrm>
          <a:prstGeom prst="rect">
            <a:avLst/>
          </a:prstGeom>
        </p:spPr>
      </p:pic>
      <p:pic>
        <p:nvPicPr>
          <p:cNvPr id="9" name="Gráfico 8" descr="Pessoa usando suéter">
            <a:extLst>
              <a:ext uri="{FF2B5EF4-FFF2-40B4-BE49-F238E27FC236}">
                <a16:creationId xmlns:a16="http://schemas.microsoft.com/office/drawing/2014/main" id="{2AA5AB06-BC21-2BE8-2CDC-7B3094F0CA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96921" y="3177086"/>
            <a:ext cx="814533" cy="1161013"/>
          </a:xfrm>
          <a:prstGeom prst="rect">
            <a:avLst/>
          </a:prstGeom>
        </p:spPr>
      </p:pic>
      <p:pic>
        <p:nvPicPr>
          <p:cNvPr id="10" name="Gráfico 9" descr="Pessoa usando uma máscara">
            <a:extLst>
              <a:ext uri="{FF2B5EF4-FFF2-40B4-BE49-F238E27FC236}">
                <a16:creationId xmlns:a16="http://schemas.microsoft.com/office/drawing/2014/main" id="{5923E2B4-95AE-59AB-DA1F-FE3F7EEAEB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99576" y="3347378"/>
            <a:ext cx="802376" cy="1227878"/>
          </a:xfrm>
          <a:prstGeom prst="rect">
            <a:avLst/>
          </a:prstGeom>
        </p:spPr>
      </p:pic>
      <p:pic>
        <p:nvPicPr>
          <p:cNvPr id="11" name="Gráfico 10" descr="Homem em traje de negócios">
            <a:extLst>
              <a:ext uri="{FF2B5EF4-FFF2-40B4-BE49-F238E27FC236}">
                <a16:creationId xmlns:a16="http://schemas.microsoft.com/office/drawing/2014/main" id="{2A694CD5-7ACD-5BD4-D955-AE3F86414C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80028" y="3698388"/>
            <a:ext cx="832769" cy="1124542"/>
          </a:xfrm>
          <a:prstGeom prst="rect">
            <a:avLst/>
          </a:prstGeom>
        </p:spPr>
      </p:pic>
      <p:pic>
        <p:nvPicPr>
          <p:cNvPr id="12" name="Gráfico 11" descr="Homem com pelos no rosto">
            <a:extLst>
              <a:ext uri="{FF2B5EF4-FFF2-40B4-BE49-F238E27FC236}">
                <a16:creationId xmlns:a16="http://schemas.microsoft.com/office/drawing/2014/main" id="{75ED93D6-4FDA-A065-71FF-33F3C80F94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23860" y="3459532"/>
            <a:ext cx="838847" cy="1136698"/>
          </a:xfrm>
          <a:prstGeom prst="rect">
            <a:avLst/>
          </a:prstGeom>
        </p:spPr>
      </p:pic>
      <p:pic>
        <p:nvPicPr>
          <p:cNvPr id="13" name="Gráfico 12" descr="Homem de moletom segurando um controle">
            <a:extLst>
              <a:ext uri="{FF2B5EF4-FFF2-40B4-BE49-F238E27FC236}">
                <a16:creationId xmlns:a16="http://schemas.microsoft.com/office/drawing/2014/main" id="{147C70E4-344B-7242-7D09-EDF256A5E6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15509" y="3315397"/>
            <a:ext cx="814533" cy="1191406"/>
          </a:xfrm>
          <a:prstGeom prst="rect">
            <a:avLst/>
          </a:prstGeom>
        </p:spPr>
      </p:pic>
      <p:pic>
        <p:nvPicPr>
          <p:cNvPr id="14" name="Gráfico 13" descr="Homem com um braço protético">
            <a:extLst>
              <a:ext uri="{FF2B5EF4-FFF2-40B4-BE49-F238E27FC236}">
                <a16:creationId xmlns:a16="http://schemas.microsoft.com/office/drawing/2014/main" id="{3AF04448-7B63-1197-CE55-EC2438F591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98205" y="3569067"/>
            <a:ext cx="826691" cy="1154936"/>
          </a:xfrm>
          <a:prstGeom prst="rect">
            <a:avLst/>
          </a:prstGeom>
        </p:spPr>
      </p:pic>
      <p:pic>
        <p:nvPicPr>
          <p:cNvPr id="15" name="Gráfico 14" descr="Homem com fantasia de pirata">
            <a:extLst>
              <a:ext uri="{FF2B5EF4-FFF2-40B4-BE49-F238E27FC236}">
                <a16:creationId xmlns:a16="http://schemas.microsoft.com/office/drawing/2014/main" id="{DAD139BB-8085-8BE7-A326-8C028782EAA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37667" y="3834963"/>
            <a:ext cx="771983" cy="1081992"/>
          </a:xfrm>
          <a:prstGeom prst="rect">
            <a:avLst/>
          </a:prstGeom>
        </p:spPr>
      </p:pic>
      <p:pic>
        <p:nvPicPr>
          <p:cNvPr id="16" name="Gráfico 15" descr="Homem de barba em uma túnica">
            <a:extLst>
              <a:ext uri="{FF2B5EF4-FFF2-40B4-BE49-F238E27FC236}">
                <a16:creationId xmlns:a16="http://schemas.microsoft.com/office/drawing/2014/main" id="{0B41479A-4196-FD94-CFD6-4C33F56A8A4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32429" y="3933343"/>
            <a:ext cx="851005" cy="1069835"/>
          </a:xfrm>
          <a:prstGeom prst="rect">
            <a:avLst/>
          </a:prstGeom>
        </p:spPr>
      </p:pic>
      <p:pic>
        <p:nvPicPr>
          <p:cNvPr id="17" name="Gráfico 16" descr="Homem de óculos usando gola alta">
            <a:extLst>
              <a:ext uri="{FF2B5EF4-FFF2-40B4-BE49-F238E27FC236}">
                <a16:creationId xmlns:a16="http://schemas.microsoft.com/office/drawing/2014/main" id="{F5A7A93C-4DE2-A22D-931C-42C197ABD9F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52814" y="4409439"/>
            <a:ext cx="826691" cy="1112386"/>
          </a:xfrm>
          <a:prstGeom prst="rect">
            <a:avLst/>
          </a:prstGeom>
        </p:spPr>
      </p:pic>
      <p:pic>
        <p:nvPicPr>
          <p:cNvPr id="18" name="Gráfico 17" descr="Mulher chorando e segurando uma xícara">
            <a:extLst>
              <a:ext uri="{FF2B5EF4-FFF2-40B4-BE49-F238E27FC236}">
                <a16:creationId xmlns:a16="http://schemas.microsoft.com/office/drawing/2014/main" id="{E9C1BC07-FB7B-827D-669A-62554CA8C26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458470" y="4502681"/>
            <a:ext cx="863162" cy="1179249"/>
          </a:xfrm>
          <a:prstGeom prst="rect">
            <a:avLst/>
          </a:prstGeom>
        </p:spPr>
      </p:pic>
      <p:pic>
        <p:nvPicPr>
          <p:cNvPr id="19" name="Gráfico 18" descr="Mulher de cabelo cacheado levantando a mão">
            <a:extLst>
              <a:ext uri="{FF2B5EF4-FFF2-40B4-BE49-F238E27FC236}">
                <a16:creationId xmlns:a16="http://schemas.microsoft.com/office/drawing/2014/main" id="{1928377B-7E29-90A4-A80F-55283249E21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78118" y="4307442"/>
            <a:ext cx="893555" cy="1130621"/>
          </a:xfrm>
          <a:prstGeom prst="rect">
            <a:avLst/>
          </a:prstGeom>
        </p:spPr>
      </p:pic>
      <p:pic>
        <p:nvPicPr>
          <p:cNvPr id="20" name="Gráfico 19" descr="Mulher segurando um laptop">
            <a:extLst>
              <a:ext uri="{FF2B5EF4-FFF2-40B4-BE49-F238E27FC236}">
                <a16:creationId xmlns:a16="http://schemas.microsoft.com/office/drawing/2014/main" id="{594DEEA3-F56F-0CF5-7AB0-2092076412C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76700" y="4433745"/>
            <a:ext cx="1136700" cy="1154936"/>
          </a:xfrm>
          <a:prstGeom prst="rect">
            <a:avLst/>
          </a:prstGeom>
        </p:spPr>
      </p:pic>
      <p:pic>
        <p:nvPicPr>
          <p:cNvPr id="21" name="Gráfico 20" descr="Mulher com um braço protético">
            <a:extLst>
              <a:ext uri="{FF2B5EF4-FFF2-40B4-BE49-F238E27FC236}">
                <a16:creationId xmlns:a16="http://schemas.microsoft.com/office/drawing/2014/main" id="{246D55FF-1490-AB0E-6111-28C30C79029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245056" y="4763086"/>
            <a:ext cx="1094149" cy="1148856"/>
          </a:xfrm>
          <a:prstGeom prst="rect">
            <a:avLst/>
          </a:prstGeom>
        </p:spPr>
      </p:pic>
      <p:pic>
        <p:nvPicPr>
          <p:cNvPr id="22" name="Gráfico 21" descr="Uma mulher com rabo de cavalo no cabelo">
            <a:extLst>
              <a:ext uri="{FF2B5EF4-FFF2-40B4-BE49-F238E27FC236}">
                <a16:creationId xmlns:a16="http://schemas.microsoft.com/office/drawing/2014/main" id="{5B038B79-E686-992A-350F-4F636424212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439879" y="5043748"/>
            <a:ext cx="765904" cy="1154935"/>
          </a:xfrm>
          <a:prstGeom prst="rect">
            <a:avLst/>
          </a:prstGeom>
        </p:spPr>
      </p:pic>
      <p:pic>
        <p:nvPicPr>
          <p:cNvPr id="23" name="Gráfico 22" descr="Mulher idosa usando camisa com estampa de relâmpago">
            <a:extLst>
              <a:ext uri="{FF2B5EF4-FFF2-40B4-BE49-F238E27FC236}">
                <a16:creationId xmlns:a16="http://schemas.microsoft.com/office/drawing/2014/main" id="{7B124221-7A0A-777E-F3A6-8268A7B901A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996964" y="4048764"/>
            <a:ext cx="753747" cy="1161014"/>
          </a:xfrm>
          <a:prstGeom prst="rect">
            <a:avLst/>
          </a:prstGeom>
        </p:spPr>
      </p:pic>
      <p:pic>
        <p:nvPicPr>
          <p:cNvPr id="24" name="Gráfico 23" descr="Mulher tirando foto">
            <a:extLst>
              <a:ext uri="{FF2B5EF4-FFF2-40B4-BE49-F238E27FC236}">
                <a16:creationId xmlns:a16="http://schemas.microsoft.com/office/drawing/2014/main" id="{7E7FF956-1861-8FF1-F04E-375CD70B4A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392814" y="4280662"/>
            <a:ext cx="917869" cy="1179249"/>
          </a:xfrm>
          <a:prstGeom prst="rect">
            <a:avLst/>
          </a:prstGeom>
        </p:spPr>
      </p:pic>
      <p:pic>
        <p:nvPicPr>
          <p:cNvPr id="25" name="Gráfico 24" descr="Mulher usando um cardigan">
            <a:extLst>
              <a:ext uri="{FF2B5EF4-FFF2-40B4-BE49-F238E27FC236}">
                <a16:creationId xmlns:a16="http://schemas.microsoft.com/office/drawing/2014/main" id="{8716561C-4D28-9C16-0819-E8AFABF438E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904040" y="4797528"/>
            <a:ext cx="771983" cy="107591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9B709866-65C8-2F77-CF42-B16C023AC03C}"/>
              </a:ext>
            </a:extLst>
          </p:cNvPr>
          <p:cNvSpPr txBox="1"/>
          <p:nvPr/>
        </p:nvSpPr>
        <p:spPr>
          <a:xfrm>
            <a:off x="2462246" y="6066252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FB4A2EE8-C448-BB8E-2098-5C22F47A8E3D}"/>
              </a:ext>
            </a:extLst>
          </p:cNvPr>
          <p:cNvSpPr/>
          <p:nvPr/>
        </p:nvSpPr>
        <p:spPr>
          <a:xfrm>
            <a:off x="5552455" y="3109156"/>
            <a:ext cx="1264024" cy="5892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D8F2764-1125-781A-DBCE-D24D4563F7C8}"/>
              </a:ext>
            </a:extLst>
          </p:cNvPr>
          <p:cNvSpPr/>
          <p:nvPr/>
        </p:nvSpPr>
        <p:spPr>
          <a:xfrm rot="10800000">
            <a:off x="5453223" y="4948758"/>
            <a:ext cx="1264024" cy="5892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29" name="Gráfico 28" descr="Homem usando um moletom">
            <a:extLst>
              <a:ext uri="{FF2B5EF4-FFF2-40B4-BE49-F238E27FC236}">
                <a16:creationId xmlns:a16="http://schemas.microsoft.com/office/drawing/2014/main" id="{0AB22EB8-45E1-A641-E6DA-CB280445C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43" y="3581188"/>
            <a:ext cx="820612" cy="1106306"/>
          </a:xfrm>
          <a:prstGeom prst="rect">
            <a:avLst/>
          </a:prstGeom>
        </p:spPr>
      </p:pic>
      <p:pic>
        <p:nvPicPr>
          <p:cNvPr id="30" name="Gráfico 29" descr="Homem com um braço protético">
            <a:extLst>
              <a:ext uri="{FF2B5EF4-FFF2-40B4-BE49-F238E27FC236}">
                <a16:creationId xmlns:a16="http://schemas.microsoft.com/office/drawing/2014/main" id="{7F7F24A1-0AB1-4AB5-27D5-5D41EC8EDE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14632" y="3468557"/>
            <a:ext cx="826691" cy="1154936"/>
          </a:xfrm>
          <a:prstGeom prst="rect">
            <a:avLst/>
          </a:prstGeom>
        </p:spPr>
      </p:pic>
      <p:pic>
        <p:nvPicPr>
          <p:cNvPr id="31" name="Gráfico 30" descr="Mulher idosa usando camisa com estampa de relâmpago">
            <a:extLst>
              <a:ext uri="{FF2B5EF4-FFF2-40B4-BE49-F238E27FC236}">
                <a16:creationId xmlns:a16="http://schemas.microsoft.com/office/drawing/2014/main" id="{E403205E-454D-7F31-86C0-2B88A068654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848077" y="3193361"/>
            <a:ext cx="753747" cy="1161014"/>
          </a:xfrm>
          <a:prstGeom prst="rect">
            <a:avLst/>
          </a:prstGeom>
        </p:spPr>
      </p:pic>
      <p:pic>
        <p:nvPicPr>
          <p:cNvPr id="32" name="Gráfico 31" descr="Mulher segurando um laptop">
            <a:extLst>
              <a:ext uri="{FF2B5EF4-FFF2-40B4-BE49-F238E27FC236}">
                <a16:creationId xmlns:a16="http://schemas.microsoft.com/office/drawing/2014/main" id="{6142E07C-211F-FBB8-0E73-3F8FCD23E0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81805" y="4178470"/>
            <a:ext cx="1136700" cy="1154936"/>
          </a:xfrm>
          <a:prstGeom prst="rect">
            <a:avLst/>
          </a:prstGeom>
        </p:spPr>
      </p:pic>
      <p:pic>
        <p:nvPicPr>
          <p:cNvPr id="33" name="Gráfico 32" descr="Homem com fantasia de pirata">
            <a:extLst>
              <a:ext uri="{FF2B5EF4-FFF2-40B4-BE49-F238E27FC236}">
                <a16:creationId xmlns:a16="http://schemas.microsoft.com/office/drawing/2014/main" id="{1846EFDF-7050-6F05-415C-192D4DE19C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74246" y="4375876"/>
            <a:ext cx="771983" cy="1081992"/>
          </a:xfrm>
          <a:prstGeom prst="rect">
            <a:avLst/>
          </a:prstGeom>
        </p:spPr>
      </p:pic>
      <p:pic>
        <p:nvPicPr>
          <p:cNvPr id="34" name="Gráfico 33" descr="Alienígena com um olho">
            <a:extLst>
              <a:ext uri="{FF2B5EF4-FFF2-40B4-BE49-F238E27FC236}">
                <a16:creationId xmlns:a16="http://schemas.microsoft.com/office/drawing/2014/main" id="{2ED5F86E-9031-C2C1-6F7A-4BDF30CB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1025" y="4759574"/>
            <a:ext cx="1051598" cy="1112384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D3868E-68D5-B41A-BD75-1CD43C94A803}"/>
              </a:ext>
            </a:extLst>
          </p:cNvPr>
          <p:cNvSpPr txBox="1"/>
          <p:nvPr/>
        </p:nvSpPr>
        <p:spPr>
          <a:xfrm>
            <a:off x="7772895" y="5672603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amostra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DA28931-A244-8480-1647-5908C7F3754E}"/>
              </a:ext>
            </a:extLst>
          </p:cNvPr>
          <p:cNvSpPr txBox="1"/>
          <p:nvPr/>
        </p:nvSpPr>
        <p:spPr>
          <a:xfrm>
            <a:off x="5004212" y="5588681"/>
            <a:ext cx="229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Métricas da amostra que representam uma aproximação da população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7A61A1AF-ADFD-5A8B-3931-B727A30F8C80}"/>
              </a:ext>
            </a:extLst>
          </p:cNvPr>
          <p:cNvSpPr/>
          <p:nvPr/>
        </p:nvSpPr>
        <p:spPr>
          <a:xfrm>
            <a:off x="905600" y="2411616"/>
            <a:ext cx="4356847" cy="407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3497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3BDCB1D-0322-0355-A236-E6B1070711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EB4A8C2-6E1D-00C9-F01D-4EE7D1DF1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No enviesamento podemos ter algumas origens: pesquisas de pessoas próximas, pesquisas na internet e sem usos de mecanismo de seleção aleatória.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F98316F6-09BA-3705-A65E-478A10094B00}"/>
              </a:ext>
            </a:extLst>
          </p:cNvPr>
          <p:cNvSpPr/>
          <p:nvPr/>
        </p:nvSpPr>
        <p:spPr>
          <a:xfrm>
            <a:off x="6686896" y="2908165"/>
            <a:ext cx="3124119" cy="30858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5" name="Gráfico 4" descr="Homem usando um moletom">
            <a:extLst>
              <a:ext uri="{FF2B5EF4-FFF2-40B4-BE49-F238E27FC236}">
                <a16:creationId xmlns:a16="http://schemas.microsoft.com/office/drawing/2014/main" id="{BD5A3101-0CF9-293E-5222-8FBE61436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43196" y="3023433"/>
            <a:ext cx="820612" cy="1106306"/>
          </a:xfrm>
          <a:prstGeom prst="rect">
            <a:avLst/>
          </a:prstGeom>
        </p:spPr>
      </p:pic>
      <p:pic>
        <p:nvPicPr>
          <p:cNvPr id="6" name="Gráfico 5" descr="Mulher com cabelo longo e ondulado">
            <a:extLst>
              <a:ext uri="{FF2B5EF4-FFF2-40B4-BE49-F238E27FC236}">
                <a16:creationId xmlns:a16="http://schemas.microsoft.com/office/drawing/2014/main" id="{A89076AD-0B5D-A354-797F-20345F7F15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8834" y="2601733"/>
            <a:ext cx="802376" cy="1124542"/>
          </a:xfrm>
          <a:prstGeom prst="rect">
            <a:avLst/>
          </a:prstGeom>
        </p:spPr>
      </p:pic>
      <p:pic>
        <p:nvPicPr>
          <p:cNvPr id="7" name="Gráfico 6" descr="Alienígena com um olho">
            <a:extLst>
              <a:ext uri="{FF2B5EF4-FFF2-40B4-BE49-F238E27FC236}">
                <a16:creationId xmlns:a16="http://schemas.microsoft.com/office/drawing/2014/main" id="{4CB75B98-B8FC-EC64-B728-5F4BC9B324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97144" y="2761533"/>
            <a:ext cx="1051598" cy="1112384"/>
          </a:xfrm>
          <a:prstGeom prst="rect">
            <a:avLst/>
          </a:prstGeom>
        </p:spPr>
      </p:pic>
      <p:pic>
        <p:nvPicPr>
          <p:cNvPr id="8" name="Gráfico 7" descr="Pessoa usando camiseta listrada">
            <a:extLst>
              <a:ext uri="{FF2B5EF4-FFF2-40B4-BE49-F238E27FC236}">
                <a16:creationId xmlns:a16="http://schemas.microsoft.com/office/drawing/2014/main" id="{35BD446C-C77A-F8AD-2B5B-BFAC3712929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747093" y="2736867"/>
            <a:ext cx="771983" cy="1179250"/>
          </a:xfrm>
          <a:prstGeom prst="rect">
            <a:avLst/>
          </a:prstGeom>
        </p:spPr>
      </p:pic>
      <p:pic>
        <p:nvPicPr>
          <p:cNvPr id="9" name="Gráfico 8" descr="Pessoa usando suéter">
            <a:extLst>
              <a:ext uri="{FF2B5EF4-FFF2-40B4-BE49-F238E27FC236}">
                <a16:creationId xmlns:a16="http://schemas.microsoft.com/office/drawing/2014/main" id="{2AA5AB06-BC21-2BE8-2CDC-7B3094F0CA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96921" y="3177086"/>
            <a:ext cx="814533" cy="1161013"/>
          </a:xfrm>
          <a:prstGeom prst="rect">
            <a:avLst/>
          </a:prstGeom>
        </p:spPr>
      </p:pic>
      <p:pic>
        <p:nvPicPr>
          <p:cNvPr id="10" name="Gráfico 9" descr="Pessoa usando uma máscara">
            <a:extLst>
              <a:ext uri="{FF2B5EF4-FFF2-40B4-BE49-F238E27FC236}">
                <a16:creationId xmlns:a16="http://schemas.microsoft.com/office/drawing/2014/main" id="{5923E2B4-95AE-59AB-DA1F-FE3F7EEAEB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999576" y="3347378"/>
            <a:ext cx="802376" cy="1227878"/>
          </a:xfrm>
          <a:prstGeom prst="rect">
            <a:avLst/>
          </a:prstGeom>
        </p:spPr>
      </p:pic>
      <p:pic>
        <p:nvPicPr>
          <p:cNvPr id="11" name="Gráfico 10" descr="Homem em traje de negócios">
            <a:extLst>
              <a:ext uri="{FF2B5EF4-FFF2-40B4-BE49-F238E27FC236}">
                <a16:creationId xmlns:a16="http://schemas.microsoft.com/office/drawing/2014/main" id="{2A694CD5-7ACD-5BD4-D955-AE3F86414C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80028" y="3698388"/>
            <a:ext cx="832769" cy="1124542"/>
          </a:xfrm>
          <a:prstGeom prst="rect">
            <a:avLst/>
          </a:prstGeom>
        </p:spPr>
      </p:pic>
      <p:pic>
        <p:nvPicPr>
          <p:cNvPr id="12" name="Gráfico 11" descr="Homem com pelos no rosto">
            <a:extLst>
              <a:ext uri="{FF2B5EF4-FFF2-40B4-BE49-F238E27FC236}">
                <a16:creationId xmlns:a16="http://schemas.microsoft.com/office/drawing/2014/main" id="{75ED93D6-4FDA-A065-71FF-33F3C80F94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23860" y="3459532"/>
            <a:ext cx="838847" cy="1136698"/>
          </a:xfrm>
          <a:prstGeom prst="rect">
            <a:avLst/>
          </a:prstGeom>
        </p:spPr>
      </p:pic>
      <p:pic>
        <p:nvPicPr>
          <p:cNvPr id="13" name="Gráfico 12" descr="Homem de moletom segurando um controle">
            <a:extLst>
              <a:ext uri="{FF2B5EF4-FFF2-40B4-BE49-F238E27FC236}">
                <a16:creationId xmlns:a16="http://schemas.microsoft.com/office/drawing/2014/main" id="{147C70E4-344B-7242-7D09-EDF256A5E63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15509" y="3315397"/>
            <a:ext cx="814533" cy="1191406"/>
          </a:xfrm>
          <a:prstGeom prst="rect">
            <a:avLst/>
          </a:prstGeom>
        </p:spPr>
      </p:pic>
      <p:pic>
        <p:nvPicPr>
          <p:cNvPr id="14" name="Gráfico 13" descr="Homem com um braço protético">
            <a:extLst>
              <a:ext uri="{FF2B5EF4-FFF2-40B4-BE49-F238E27FC236}">
                <a16:creationId xmlns:a16="http://schemas.microsoft.com/office/drawing/2014/main" id="{3AF04448-7B63-1197-CE55-EC2438F591A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798205" y="3569067"/>
            <a:ext cx="826691" cy="1154936"/>
          </a:xfrm>
          <a:prstGeom prst="rect">
            <a:avLst/>
          </a:prstGeom>
        </p:spPr>
      </p:pic>
      <p:pic>
        <p:nvPicPr>
          <p:cNvPr id="15" name="Gráfico 14" descr="Homem com fantasia de pirata">
            <a:extLst>
              <a:ext uri="{FF2B5EF4-FFF2-40B4-BE49-F238E27FC236}">
                <a16:creationId xmlns:a16="http://schemas.microsoft.com/office/drawing/2014/main" id="{DAD139BB-8085-8BE7-A326-8C028782EAA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37667" y="3834963"/>
            <a:ext cx="771983" cy="1081992"/>
          </a:xfrm>
          <a:prstGeom prst="rect">
            <a:avLst/>
          </a:prstGeom>
        </p:spPr>
      </p:pic>
      <p:pic>
        <p:nvPicPr>
          <p:cNvPr id="16" name="Gráfico 15" descr="Homem de barba em uma túnica">
            <a:extLst>
              <a:ext uri="{FF2B5EF4-FFF2-40B4-BE49-F238E27FC236}">
                <a16:creationId xmlns:a16="http://schemas.microsoft.com/office/drawing/2014/main" id="{0B41479A-4196-FD94-CFD6-4C33F56A8A4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332429" y="3933343"/>
            <a:ext cx="851005" cy="1069835"/>
          </a:xfrm>
          <a:prstGeom prst="rect">
            <a:avLst/>
          </a:prstGeom>
        </p:spPr>
      </p:pic>
      <p:pic>
        <p:nvPicPr>
          <p:cNvPr id="17" name="Gráfico 16" descr="Homem de óculos usando gola alta">
            <a:extLst>
              <a:ext uri="{FF2B5EF4-FFF2-40B4-BE49-F238E27FC236}">
                <a16:creationId xmlns:a16="http://schemas.microsoft.com/office/drawing/2014/main" id="{F5A7A93C-4DE2-A22D-931C-42C197ABD9F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952814" y="4409439"/>
            <a:ext cx="826691" cy="1112386"/>
          </a:xfrm>
          <a:prstGeom prst="rect">
            <a:avLst/>
          </a:prstGeom>
        </p:spPr>
      </p:pic>
      <p:pic>
        <p:nvPicPr>
          <p:cNvPr id="18" name="Gráfico 17" descr="Mulher chorando e segurando uma xícara">
            <a:extLst>
              <a:ext uri="{FF2B5EF4-FFF2-40B4-BE49-F238E27FC236}">
                <a16:creationId xmlns:a16="http://schemas.microsoft.com/office/drawing/2014/main" id="{E9C1BC07-FB7B-827D-669A-62554CA8C266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2458470" y="4502681"/>
            <a:ext cx="863162" cy="1179249"/>
          </a:xfrm>
          <a:prstGeom prst="rect">
            <a:avLst/>
          </a:prstGeom>
        </p:spPr>
      </p:pic>
      <p:pic>
        <p:nvPicPr>
          <p:cNvPr id="19" name="Gráfico 18" descr="Mulher de cabelo cacheado levantando a mão">
            <a:extLst>
              <a:ext uri="{FF2B5EF4-FFF2-40B4-BE49-F238E27FC236}">
                <a16:creationId xmlns:a16="http://schemas.microsoft.com/office/drawing/2014/main" id="{1928377B-7E29-90A4-A80F-55283249E21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4178118" y="4307442"/>
            <a:ext cx="893555" cy="1130621"/>
          </a:xfrm>
          <a:prstGeom prst="rect">
            <a:avLst/>
          </a:prstGeom>
        </p:spPr>
      </p:pic>
      <p:pic>
        <p:nvPicPr>
          <p:cNvPr id="20" name="Gráfico 19" descr="Mulher segurando um laptop">
            <a:extLst>
              <a:ext uri="{FF2B5EF4-FFF2-40B4-BE49-F238E27FC236}">
                <a16:creationId xmlns:a16="http://schemas.microsoft.com/office/drawing/2014/main" id="{594DEEA3-F56F-0CF5-7AB0-2092076412C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676700" y="4433745"/>
            <a:ext cx="1136700" cy="1154936"/>
          </a:xfrm>
          <a:prstGeom prst="rect">
            <a:avLst/>
          </a:prstGeom>
        </p:spPr>
      </p:pic>
      <p:pic>
        <p:nvPicPr>
          <p:cNvPr id="21" name="Gráfico 20" descr="Mulher com um braço protético">
            <a:extLst>
              <a:ext uri="{FF2B5EF4-FFF2-40B4-BE49-F238E27FC236}">
                <a16:creationId xmlns:a16="http://schemas.microsoft.com/office/drawing/2014/main" id="{246D55FF-1490-AB0E-6111-28C30C79029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3245056" y="4763086"/>
            <a:ext cx="1094149" cy="1148856"/>
          </a:xfrm>
          <a:prstGeom prst="rect">
            <a:avLst/>
          </a:prstGeom>
        </p:spPr>
      </p:pic>
      <p:pic>
        <p:nvPicPr>
          <p:cNvPr id="22" name="Gráfico 21" descr="Uma mulher com rabo de cavalo no cabelo">
            <a:extLst>
              <a:ext uri="{FF2B5EF4-FFF2-40B4-BE49-F238E27FC236}">
                <a16:creationId xmlns:a16="http://schemas.microsoft.com/office/drawing/2014/main" id="{5B038B79-E686-992A-350F-4F636424212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439879" y="5043748"/>
            <a:ext cx="765904" cy="1154935"/>
          </a:xfrm>
          <a:prstGeom prst="rect">
            <a:avLst/>
          </a:prstGeom>
        </p:spPr>
      </p:pic>
      <p:pic>
        <p:nvPicPr>
          <p:cNvPr id="23" name="Gráfico 22" descr="Mulher idosa usando camisa com estampa de relâmpago">
            <a:extLst>
              <a:ext uri="{FF2B5EF4-FFF2-40B4-BE49-F238E27FC236}">
                <a16:creationId xmlns:a16="http://schemas.microsoft.com/office/drawing/2014/main" id="{7B124221-7A0A-777E-F3A6-8268A7B901AA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996964" y="4048764"/>
            <a:ext cx="753747" cy="1161014"/>
          </a:xfrm>
          <a:prstGeom prst="rect">
            <a:avLst/>
          </a:prstGeom>
        </p:spPr>
      </p:pic>
      <p:pic>
        <p:nvPicPr>
          <p:cNvPr id="24" name="Gráfico 23" descr="Mulher tirando foto">
            <a:extLst>
              <a:ext uri="{FF2B5EF4-FFF2-40B4-BE49-F238E27FC236}">
                <a16:creationId xmlns:a16="http://schemas.microsoft.com/office/drawing/2014/main" id="{7E7FF956-1861-8FF1-F04E-375CD70B4A82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392814" y="4280662"/>
            <a:ext cx="917869" cy="1179249"/>
          </a:xfrm>
          <a:prstGeom prst="rect">
            <a:avLst/>
          </a:prstGeom>
        </p:spPr>
      </p:pic>
      <p:pic>
        <p:nvPicPr>
          <p:cNvPr id="25" name="Gráfico 24" descr="Mulher usando um cardigan">
            <a:extLst>
              <a:ext uri="{FF2B5EF4-FFF2-40B4-BE49-F238E27FC236}">
                <a16:creationId xmlns:a16="http://schemas.microsoft.com/office/drawing/2014/main" id="{8716561C-4D28-9C16-0819-E8AFABF438E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904040" y="4797528"/>
            <a:ext cx="771983" cy="107591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9B709866-65C8-2F77-CF42-B16C023AC03C}"/>
              </a:ext>
            </a:extLst>
          </p:cNvPr>
          <p:cNvSpPr txBox="1"/>
          <p:nvPr/>
        </p:nvSpPr>
        <p:spPr>
          <a:xfrm>
            <a:off x="2462246" y="6066252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  <p:sp>
        <p:nvSpPr>
          <p:cNvPr id="27" name="Seta: para a Direita 26">
            <a:extLst>
              <a:ext uri="{FF2B5EF4-FFF2-40B4-BE49-F238E27FC236}">
                <a16:creationId xmlns:a16="http://schemas.microsoft.com/office/drawing/2014/main" id="{FB4A2EE8-C448-BB8E-2098-5C22F47A8E3D}"/>
              </a:ext>
            </a:extLst>
          </p:cNvPr>
          <p:cNvSpPr/>
          <p:nvPr/>
        </p:nvSpPr>
        <p:spPr>
          <a:xfrm>
            <a:off x="5552455" y="3109156"/>
            <a:ext cx="1264024" cy="5892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4D8F2764-1125-781A-DBCE-D24D4563F7C8}"/>
              </a:ext>
            </a:extLst>
          </p:cNvPr>
          <p:cNvSpPr/>
          <p:nvPr/>
        </p:nvSpPr>
        <p:spPr>
          <a:xfrm rot="10800000">
            <a:off x="5453223" y="4948758"/>
            <a:ext cx="1264024" cy="58923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29" name="Gráfico 28" descr="Homem usando um moletom">
            <a:extLst>
              <a:ext uri="{FF2B5EF4-FFF2-40B4-BE49-F238E27FC236}">
                <a16:creationId xmlns:a16="http://schemas.microsoft.com/office/drawing/2014/main" id="{0AB22EB8-45E1-A641-E6DA-CB280445C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643" y="3581188"/>
            <a:ext cx="820612" cy="1106306"/>
          </a:xfrm>
          <a:prstGeom prst="rect">
            <a:avLst/>
          </a:prstGeom>
        </p:spPr>
      </p:pic>
      <p:pic>
        <p:nvPicPr>
          <p:cNvPr id="30" name="Gráfico 29" descr="Homem com um braço protético">
            <a:extLst>
              <a:ext uri="{FF2B5EF4-FFF2-40B4-BE49-F238E27FC236}">
                <a16:creationId xmlns:a16="http://schemas.microsoft.com/office/drawing/2014/main" id="{7F7F24A1-0AB1-4AB5-27D5-5D41EC8EDEF1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914632" y="3468557"/>
            <a:ext cx="826691" cy="1154936"/>
          </a:xfrm>
          <a:prstGeom prst="rect">
            <a:avLst/>
          </a:prstGeom>
        </p:spPr>
      </p:pic>
      <p:pic>
        <p:nvPicPr>
          <p:cNvPr id="31" name="Gráfico 30" descr="Mulher idosa usando camisa com estampa de relâmpago">
            <a:extLst>
              <a:ext uri="{FF2B5EF4-FFF2-40B4-BE49-F238E27FC236}">
                <a16:creationId xmlns:a16="http://schemas.microsoft.com/office/drawing/2014/main" id="{E403205E-454D-7F31-86C0-2B88A068654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848077" y="3193361"/>
            <a:ext cx="753747" cy="1161014"/>
          </a:xfrm>
          <a:prstGeom prst="rect">
            <a:avLst/>
          </a:prstGeom>
        </p:spPr>
      </p:pic>
      <p:pic>
        <p:nvPicPr>
          <p:cNvPr id="32" name="Gráfico 31" descr="Mulher segurando um laptop">
            <a:extLst>
              <a:ext uri="{FF2B5EF4-FFF2-40B4-BE49-F238E27FC236}">
                <a16:creationId xmlns:a16="http://schemas.microsoft.com/office/drawing/2014/main" id="{6142E07C-211F-FBB8-0E73-3F8FCD23E046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181805" y="4178470"/>
            <a:ext cx="1136700" cy="1154936"/>
          </a:xfrm>
          <a:prstGeom prst="rect">
            <a:avLst/>
          </a:prstGeom>
        </p:spPr>
      </p:pic>
      <p:pic>
        <p:nvPicPr>
          <p:cNvPr id="33" name="Gráfico 32" descr="Homem com fantasia de pirata">
            <a:extLst>
              <a:ext uri="{FF2B5EF4-FFF2-40B4-BE49-F238E27FC236}">
                <a16:creationId xmlns:a16="http://schemas.microsoft.com/office/drawing/2014/main" id="{1846EFDF-7050-6F05-415C-192D4DE19C2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374246" y="4375876"/>
            <a:ext cx="771983" cy="1081992"/>
          </a:xfrm>
          <a:prstGeom prst="rect">
            <a:avLst/>
          </a:prstGeom>
        </p:spPr>
      </p:pic>
      <p:pic>
        <p:nvPicPr>
          <p:cNvPr id="34" name="Gráfico 33" descr="Alienígena com um olho">
            <a:extLst>
              <a:ext uri="{FF2B5EF4-FFF2-40B4-BE49-F238E27FC236}">
                <a16:creationId xmlns:a16="http://schemas.microsoft.com/office/drawing/2014/main" id="{2ED5F86E-9031-C2C1-6F7A-4BDF30CBC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731025" y="4759574"/>
            <a:ext cx="1051598" cy="1112384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55D3868E-68D5-B41A-BD75-1CD43C94A803}"/>
              </a:ext>
            </a:extLst>
          </p:cNvPr>
          <p:cNvSpPr txBox="1"/>
          <p:nvPr/>
        </p:nvSpPr>
        <p:spPr>
          <a:xfrm>
            <a:off x="7772895" y="5672603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amostra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DA28931-A244-8480-1647-5908C7F3754E}"/>
              </a:ext>
            </a:extLst>
          </p:cNvPr>
          <p:cNvSpPr txBox="1"/>
          <p:nvPr/>
        </p:nvSpPr>
        <p:spPr>
          <a:xfrm>
            <a:off x="5004212" y="5588681"/>
            <a:ext cx="229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Métricas da amostra que representam uma aproximação da população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06E02EBB-FF3A-C6C6-5D32-D7FE57F33127}"/>
              </a:ext>
            </a:extLst>
          </p:cNvPr>
          <p:cNvSpPr/>
          <p:nvPr/>
        </p:nvSpPr>
        <p:spPr>
          <a:xfrm>
            <a:off x="905600" y="2411616"/>
            <a:ext cx="4356847" cy="4078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836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2418409-9B7F-0E52-4D5D-D2B3417995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300CF-5C4D-BA0D-52C5-DD22C7489C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49643" y="2324513"/>
            <a:ext cx="9369369" cy="1884520"/>
          </a:xfrm>
        </p:spPr>
        <p:txBody>
          <a:bodyPr/>
          <a:lstStyle/>
          <a:p>
            <a:r>
              <a:rPr lang="pt-BR" dirty="0"/>
              <a:t>Tipos de Amostras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EC102F-4A73-8694-A688-86F0119A34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5961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6E22866-BA70-415F-AA89-16D4FF6575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Estatística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47A4A2-B84D-485E-B997-C37DC3A53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pt-BR" sz="2800" b="1" dirty="0"/>
              <a:t>Porque a necessidade de estudarmos a estatística em Ciência de Dados?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dirty="0"/>
              <a:t>Com essas duas ferramentas podemos obter informações relevantes dos nossos dados que em um primeiro momento não estavam ao nosso alcance.</a:t>
            </a:r>
          </a:p>
        </p:txBody>
      </p:sp>
    </p:spTree>
    <p:extLst>
      <p:ext uri="{BB962C8B-B14F-4D97-AF65-F5344CB8AC3E}">
        <p14:creationId xmlns:p14="http://schemas.microsoft.com/office/powerpoint/2010/main" val="205872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715A1A6-9439-C534-E0A9-358A7548CA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Tipos de Amostra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7FCAE-8105-E76B-4A41-E21851092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078" y="1128192"/>
            <a:ext cx="9678900" cy="4601615"/>
          </a:xfrm>
        </p:spPr>
        <p:txBody>
          <a:bodyPr/>
          <a:lstStyle/>
          <a:p>
            <a:r>
              <a:rPr lang="pt-BR" b="1" dirty="0"/>
              <a:t>Amostras Aleatórias Simples:</a:t>
            </a:r>
          </a:p>
          <a:p>
            <a:endParaRPr lang="pt-BR" dirty="0"/>
          </a:p>
          <a:p>
            <a:r>
              <a:rPr lang="pt-BR" dirty="0"/>
              <a:t>Um determinado número de elementos é retirado da população de forma aleatória, onde todos tem a mesma chance de serem selecionados</a:t>
            </a:r>
          </a:p>
        </p:txBody>
      </p:sp>
      <p:pic>
        <p:nvPicPr>
          <p:cNvPr id="4" name="Gráfico 3" descr="Homem usando um moletom">
            <a:extLst>
              <a:ext uri="{FF2B5EF4-FFF2-40B4-BE49-F238E27FC236}">
                <a16:creationId xmlns:a16="http://schemas.microsoft.com/office/drawing/2014/main" id="{B5635FEB-8D39-FCEA-5312-CC85E8D5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768" y="5176654"/>
            <a:ext cx="820612" cy="1106306"/>
          </a:xfrm>
          <a:prstGeom prst="rect">
            <a:avLst/>
          </a:prstGeom>
        </p:spPr>
      </p:pic>
      <p:pic>
        <p:nvPicPr>
          <p:cNvPr id="5" name="Gráfico 4" descr="Mulher com cabelo longo e ondulado">
            <a:extLst>
              <a:ext uri="{FF2B5EF4-FFF2-40B4-BE49-F238E27FC236}">
                <a16:creationId xmlns:a16="http://schemas.microsoft.com/office/drawing/2014/main" id="{CF5CD0F5-E891-09B5-3180-148AA7BA4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156" y="5336818"/>
            <a:ext cx="802376" cy="1124542"/>
          </a:xfrm>
          <a:prstGeom prst="rect">
            <a:avLst/>
          </a:prstGeom>
        </p:spPr>
      </p:pic>
      <p:pic>
        <p:nvPicPr>
          <p:cNvPr id="6" name="Gráfico 5" descr="Alienígena com um olho">
            <a:extLst>
              <a:ext uri="{FF2B5EF4-FFF2-40B4-BE49-F238E27FC236}">
                <a16:creationId xmlns:a16="http://schemas.microsoft.com/office/drawing/2014/main" id="{2F2E678C-C017-A643-AF4F-77797B889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9697" y="5142654"/>
            <a:ext cx="1051598" cy="1112384"/>
          </a:xfrm>
          <a:prstGeom prst="rect">
            <a:avLst/>
          </a:prstGeom>
        </p:spPr>
      </p:pic>
      <p:pic>
        <p:nvPicPr>
          <p:cNvPr id="7" name="Gráfico 6" descr="Pessoa usando camiseta listrada">
            <a:extLst>
              <a:ext uri="{FF2B5EF4-FFF2-40B4-BE49-F238E27FC236}">
                <a16:creationId xmlns:a16="http://schemas.microsoft.com/office/drawing/2014/main" id="{A415712F-8144-1000-7CDF-5A8427E6A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7016" y="5081207"/>
            <a:ext cx="771983" cy="1179250"/>
          </a:xfrm>
          <a:prstGeom prst="rect">
            <a:avLst/>
          </a:prstGeom>
        </p:spPr>
      </p:pic>
      <p:pic>
        <p:nvPicPr>
          <p:cNvPr id="8" name="Gráfico 7" descr="Pessoa usando suéter">
            <a:extLst>
              <a:ext uri="{FF2B5EF4-FFF2-40B4-BE49-F238E27FC236}">
                <a16:creationId xmlns:a16="http://schemas.microsoft.com/office/drawing/2014/main" id="{8495A304-DC78-BE6F-A4B3-6027C70E0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0588" y="5347434"/>
            <a:ext cx="814533" cy="1161013"/>
          </a:xfrm>
          <a:prstGeom prst="rect">
            <a:avLst/>
          </a:prstGeom>
        </p:spPr>
      </p:pic>
      <p:pic>
        <p:nvPicPr>
          <p:cNvPr id="9" name="Gráfico 8" descr="Pessoa usando uma máscara">
            <a:extLst>
              <a:ext uri="{FF2B5EF4-FFF2-40B4-BE49-F238E27FC236}">
                <a16:creationId xmlns:a16="http://schemas.microsoft.com/office/drawing/2014/main" id="{C461A9F6-7FF3-203A-44F7-A448855810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79318" y="5221115"/>
            <a:ext cx="802376" cy="1227878"/>
          </a:xfrm>
          <a:prstGeom prst="rect">
            <a:avLst/>
          </a:prstGeom>
        </p:spPr>
      </p:pic>
      <p:pic>
        <p:nvPicPr>
          <p:cNvPr id="10" name="Gráfico 9" descr="Homem em traje de negócios">
            <a:extLst>
              <a:ext uri="{FF2B5EF4-FFF2-40B4-BE49-F238E27FC236}">
                <a16:creationId xmlns:a16="http://schemas.microsoft.com/office/drawing/2014/main" id="{FAE24A8A-C976-57D3-5CE2-B5A5580748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35329" y="5415321"/>
            <a:ext cx="832769" cy="1124542"/>
          </a:xfrm>
          <a:prstGeom prst="rect">
            <a:avLst/>
          </a:prstGeom>
        </p:spPr>
      </p:pic>
      <p:pic>
        <p:nvPicPr>
          <p:cNvPr id="11" name="Gráfico 10" descr="Homem com pelos no rosto">
            <a:extLst>
              <a:ext uri="{FF2B5EF4-FFF2-40B4-BE49-F238E27FC236}">
                <a16:creationId xmlns:a16="http://schemas.microsoft.com/office/drawing/2014/main" id="{6FA1E4A4-FEAA-8E43-5140-23B11A8036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30014" y="5225134"/>
            <a:ext cx="838847" cy="1136698"/>
          </a:xfrm>
          <a:prstGeom prst="rect">
            <a:avLst/>
          </a:prstGeom>
        </p:spPr>
      </p:pic>
      <p:pic>
        <p:nvPicPr>
          <p:cNvPr id="12" name="Gráfico 11" descr="Homem de moletom segurando um controle">
            <a:extLst>
              <a:ext uri="{FF2B5EF4-FFF2-40B4-BE49-F238E27FC236}">
                <a16:creationId xmlns:a16="http://schemas.microsoft.com/office/drawing/2014/main" id="{0A071350-5582-9145-8F76-967D5C885E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8571" y="5277739"/>
            <a:ext cx="814533" cy="1191406"/>
          </a:xfrm>
          <a:prstGeom prst="rect">
            <a:avLst/>
          </a:prstGeom>
        </p:spPr>
      </p:pic>
      <p:pic>
        <p:nvPicPr>
          <p:cNvPr id="13" name="Gráfico 12" descr="Homem com um braço protético">
            <a:extLst>
              <a:ext uri="{FF2B5EF4-FFF2-40B4-BE49-F238E27FC236}">
                <a16:creationId xmlns:a16="http://schemas.microsoft.com/office/drawing/2014/main" id="{E06D0DD2-1DEA-058A-C6B6-25E8429646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87325" y="5344241"/>
            <a:ext cx="826691" cy="1154936"/>
          </a:xfrm>
          <a:prstGeom prst="rect">
            <a:avLst/>
          </a:prstGeom>
        </p:spPr>
      </p:pic>
      <p:pic>
        <p:nvPicPr>
          <p:cNvPr id="14" name="Gráfico 13" descr="Homem com fantasia de pirata">
            <a:extLst>
              <a:ext uri="{FF2B5EF4-FFF2-40B4-BE49-F238E27FC236}">
                <a16:creationId xmlns:a16="http://schemas.microsoft.com/office/drawing/2014/main" id="{EFCC32B4-3FD5-7139-D7B5-636F5826EC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63705" y="5344241"/>
            <a:ext cx="771983" cy="1081992"/>
          </a:xfrm>
          <a:prstGeom prst="rect">
            <a:avLst/>
          </a:prstGeom>
        </p:spPr>
      </p:pic>
      <p:pic>
        <p:nvPicPr>
          <p:cNvPr id="15" name="Gráfico 14" descr="Homem de barba em uma túnica">
            <a:extLst>
              <a:ext uri="{FF2B5EF4-FFF2-40B4-BE49-F238E27FC236}">
                <a16:creationId xmlns:a16="http://schemas.microsoft.com/office/drawing/2014/main" id="{FA528A16-42FA-9AEA-6E26-53D9F8DB2E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07180" y="3327695"/>
            <a:ext cx="851005" cy="1069835"/>
          </a:xfrm>
          <a:prstGeom prst="rect">
            <a:avLst/>
          </a:prstGeom>
        </p:spPr>
      </p:pic>
      <p:pic>
        <p:nvPicPr>
          <p:cNvPr id="16" name="Gráfico 15" descr="Homem de óculos usando gola alta">
            <a:extLst>
              <a:ext uri="{FF2B5EF4-FFF2-40B4-BE49-F238E27FC236}">
                <a16:creationId xmlns:a16="http://schemas.microsoft.com/office/drawing/2014/main" id="{6FF397F5-044D-A445-A6E7-B7B52E25FF2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58951" y="5339865"/>
            <a:ext cx="826691" cy="1112386"/>
          </a:xfrm>
          <a:prstGeom prst="rect">
            <a:avLst/>
          </a:prstGeom>
        </p:spPr>
      </p:pic>
      <p:pic>
        <p:nvPicPr>
          <p:cNvPr id="17" name="Gráfico 16" descr="Mulher chorando e segurando uma xícara">
            <a:extLst>
              <a:ext uri="{FF2B5EF4-FFF2-40B4-BE49-F238E27FC236}">
                <a16:creationId xmlns:a16="http://schemas.microsoft.com/office/drawing/2014/main" id="{DE8122C9-C046-DC06-B1C3-6F02309929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70678" y="5355378"/>
            <a:ext cx="863162" cy="1179249"/>
          </a:xfrm>
          <a:prstGeom prst="rect">
            <a:avLst/>
          </a:prstGeom>
        </p:spPr>
      </p:pic>
      <p:pic>
        <p:nvPicPr>
          <p:cNvPr id="18" name="Gráfico 17" descr="Mulher de cabelo cacheado levantando a mão">
            <a:extLst>
              <a:ext uri="{FF2B5EF4-FFF2-40B4-BE49-F238E27FC236}">
                <a16:creationId xmlns:a16="http://schemas.microsoft.com/office/drawing/2014/main" id="{CAED8C5F-7B96-AC2B-22AB-81F48B96319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406019" y="5301582"/>
            <a:ext cx="893555" cy="1130621"/>
          </a:xfrm>
          <a:prstGeom prst="rect">
            <a:avLst/>
          </a:prstGeom>
        </p:spPr>
      </p:pic>
      <p:pic>
        <p:nvPicPr>
          <p:cNvPr id="19" name="Gráfico 18" descr="Mulher segurando um laptop">
            <a:extLst>
              <a:ext uri="{FF2B5EF4-FFF2-40B4-BE49-F238E27FC236}">
                <a16:creationId xmlns:a16="http://schemas.microsoft.com/office/drawing/2014/main" id="{6F91BA56-7B95-8152-A543-6DE054BC623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015618" y="5295974"/>
            <a:ext cx="1136700" cy="1154936"/>
          </a:xfrm>
          <a:prstGeom prst="rect">
            <a:avLst/>
          </a:prstGeom>
        </p:spPr>
      </p:pic>
      <p:pic>
        <p:nvPicPr>
          <p:cNvPr id="20" name="Gráfico 19" descr="Mulher com um braço protético">
            <a:extLst>
              <a:ext uri="{FF2B5EF4-FFF2-40B4-BE49-F238E27FC236}">
                <a16:creationId xmlns:a16="http://schemas.microsoft.com/office/drawing/2014/main" id="{8361814A-F56A-1A69-5F26-DE1BA3108D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91189" y="5323602"/>
            <a:ext cx="1094149" cy="1148856"/>
          </a:xfrm>
          <a:prstGeom prst="rect">
            <a:avLst/>
          </a:prstGeom>
        </p:spPr>
      </p:pic>
      <p:pic>
        <p:nvPicPr>
          <p:cNvPr id="21" name="Gráfico 20" descr="Uma mulher com rabo de cavalo no cabelo">
            <a:extLst>
              <a:ext uri="{FF2B5EF4-FFF2-40B4-BE49-F238E27FC236}">
                <a16:creationId xmlns:a16="http://schemas.microsoft.com/office/drawing/2014/main" id="{9E3B66E4-0C58-F4E1-04A6-DF97474B404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02777" y="5351647"/>
            <a:ext cx="765904" cy="1154935"/>
          </a:xfrm>
          <a:prstGeom prst="rect">
            <a:avLst/>
          </a:prstGeom>
        </p:spPr>
      </p:pic>
      <p:pic>
        <p:nvPicPr>
          <p:cNvPr id="22" name="Gráfico 21" descr="Mulher idosa usando camisa com estampa de relâmpago">
            <a:extLst>
              <a:ext uri="{FF2B5EF4-FFF2-40B4-BE49-F238E27FC236}">
                <a16:creationId xmlns:a16="http://schemas.microsoft.com/office/drawing/2014/main" id="{29B988BB-91F8-59CC-F6DD-C20D51190E9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21765" y="5357245"/>
            <a:ext cx="753747" cy="1161014"/>
          </a:xfrm>
          <a:prstGeom prst="rect">
            <a:avLst/>
          </a:prstGeom>
        </p:spPr>
      </p:pic>
      <p:pic>
        <p:nvPicPr>
          <p:cNvPr id="23" name="Gráfico 22" descr="Mulher tirando foto">
            <a:extLst>
              <a:ext uri="{FF2B5EF4-FFF2-40B4-BE49-F238E27FC236}">
                <a16:creationId xmlns:a16="http://schemas.microsoft.com/office/drawing/2014/main" id="{1785E704-3D25-E84A-96DD-EA15A704636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030260" y="5357245"/>
            <a:ext cx="917869" cy="1179249"/>
          </a:xfrm>
          <a:prstGeom prst="rect">
            <a:avLst/>
          </a:prstGeom>
        </p:spPr>
      </p:pic>
      <p:pic>
        <p:nvPicPr>
          <p:cNvPr id="24" name="Gráfico 23" descr="Mulher usando um cardigan">
            <a:extLst>
              <a:ext uri="{FF2B5EF4-FFF2-40B4-BE49-F238E27FC236}">
                <a16:creationId xmlns:a16="http://schemas.microsoft.com/office/drawing/2014/main" id="{08055140-876D-9CFC-B924-FBAA33BC09D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418427" y="5385446"/>
            <a:ext cx="771983" cy="107591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CF9578-6027-DAC9-A1F0-A4D096D9F53C}"/>
              </a:ext>
            </a:extLst>
          </p:cNvPr>
          <p:cNvSpPr txBox="1"/>
          <p:nvPr/>
        </p:nvSpPr>
        <p:spPr>
          <a:xfrm>
            <a:off x="4891765" y="6448993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  <p:pic>
        <p:nvPicPr>
          <p:cNvPr id="27" name="Gráfico 26" descr="Homem de barba em uma túnica">
            <a:extLst>
              <a:ext uri="{FF2B5EF4-FFF2-40B4-BE49-F238E27FC236}">
                <a16:creationId xmlns:a16="http://schemas.microsoft.com/office/drawing/2014/main" id="{E0AC1EDF-4AAF-EC24-A569-43CC115D592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62644" y="5367210"/>
            <a:ext cx="851005" cy="1069835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C39AC229-72A7-C24F-66E6-CCD6C881007F}"/>
              </a:ext>
            </a:extLst>
          </p:cNvPr>
          <p:cNvSpPr/>
          <p:nvPr/>
        </p:nvSpPr>
        <p:spPr>
          <a:xfrm rot="16200000">
            <a:off x="4070510" y="4705413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0" name="Gráfico 29" descr="Mulher com um braço protético">
            <a:extLst>
              <a:ext uri="{FF2B5EF4-FFF2-40B4-BE49-F238E27FC236}">
                <a16:creationId xmlns:a16="http://schemas.microsoft.com/office/drawing/2014/main" id="{B2CE7CEE-0261-DF80-5777-38B55F15646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72336" y="3239346"/>
            <a:ext cx="1094149" cy="1148856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41341181-8709-4C0B-064F-0CEEEB5B3936}"/>
              </a:ext>
            </a:extLst>
          </p:cNvPr>
          <p:cNvSpPr/>
          <p:nvPr/>
        </p:nvSpPr>
        <p:spPr>
          <a:xfrm rot="16200000">
            <a:off x="6968533" y="4692197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3CBF54CE-1390-29B9-E1DE-B94D5C672CC0}"/>
              </a:ext>
            </a:extLst>
          </p:cNvPr>
          <p:cNvSpPr/>
          <p:nvPr/>
        </p:nvSpPr>
        <p:spPr>
          <a:xfrm rot="16200000">
            <a:off x="5476588" y="4700675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3" name="Gráfico 32" descr="Homem com pelos no rosto">
            <a:extLst>
              <a:ext uri="{FF2B5EF4-FFF2-40B4-BE49-F238E27FC236}">
                <a16:creationId xmlns:a16="http://schemas.microsoft.com/office/drawing/2014/main" id="{D30A52EC-D31F-DC1C-7E07-B46A83896C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36681" y="3268823"/>
            <a:ext cx="838847" cy="1136698"/>
          </a:xfrm>
          <a:prstGeom prst="rect">
            <a:avLst/>
          </a:prstGeom>
        </p:spPr>
      </p:pic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B4B2ABC2-CE49-3ACE-B449-F77842FC20C5}"/>
              </a:ext>
            </a:extLst>
          </p:cNvPr>
          <p:cNvSpPr/>
          <p:nvPr/>
        </p:nvSpPr>
        <p:spPr>
          <a:xfrm rot="16200000">
            <a:off x="2865012" y="4643169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5" name="Gráfico 34" descr="Pessoa usando uma máscara">
            <a:extLst>
              <a:ext uri="{FF2B5EF4-FFF2-40B4-BE49-F238E27FC236}">
                <a16:creationId xmlns:a16="http://schemas.microsoft.com/office/drawing/2014/main" id="{1E6BD41D-55F1-3F81-E5C4-7234636753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506" y="3285999"/>
            <a:ext cx="802376" cy="12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528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715A1A6-9439-C534-E0A9-358A7548CA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Tipos de Amostra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7FCAE-8105-E76B-4A41-E21851092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078" y="1128192"/>
            <a:ext cx="9678900" cy="4601615"/>
          </a:xfrm>
        </p:spPr>
        <p:txBody>
          <a:bodyPr/>
          <a:lstStyle/>
          <a:p>
            <a:r>
              <a:rPr lang="pt-BR" b="1" dirty="0"/>
              <a:t>Amostras Aleatórias Simples:</a:t>
            </a:r>
          </a:p>
          <a:p>
            <a:endParaRPr lang="pt-BR" dirty="0"/>
          </a:p>
          <a:p>
            <a:pPr algn="just"/>
            <a:r>
              <a:rPr lang="pt-BR" dirty="0"/>
              <a:t>Um determinado número de elementos é retirado da população de forma aleatória, onde todos tem a mesma chance de serem selecionados</a:t>
            </a:r>
          </a:p>
        </p:txBody>
      </p:sp>
      <p:pic>
        <p:nvPicPr>
          <p:cNvPr id="4" name="Gráfico 3" descr="Homem usando um moletom">
            <a:extLst>
              <a:ext uri="{FF2B5EF4-FFF2-40B4-BE49-F238E27FC236}">
                <a16:creationId xmlns:a16="http://schemas.microsoft.com/office/drawing/2014/main" id="{B5635FEB-8D39-FCEA-5312-CC85E8D5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768" y="5176654"/>
            <a:ext cx="820612" cy="1106306"/>
          </a:xfrm>
          <a:prstGeom prst="rect">
            <a:avLst/>
          </a:prstGeom>
        </p:spPr>
      </p:pic>
      <p:pic>
        <p:nvPicPr>
          <p:cNvPr id="5" name="Gráfico 4" descr="Mulher com cabelo longo e ondulado">
            <a:extLst>
              <a:ext uri="{FF2B5EF4-FFF2-40B4-BE49-F238E27FC236}">
                <a16:creationId xmlns:a16="http://schemas.microsoft.com/office/drawing/2014/main" id="{CF5CD0F5-E891-09B5-3180-148AA7BA4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156" y="5336818"/>
            <a:ext cx="802376" cy="1124542"/>
          </a:xfrm>
          <a:prstGeom prst="rect">
            <a:avLst/>
          </a:prstGeom>
        </p:spPr>
      </p:pic>
      <p:pic>
        <p:nvPicPr>
          <p:cNvPr id="6" name="Gráfico 5" descr="Alienígena com um olho">
            <a:extLst>
              <a:ext uri="{FF2B5EF4-FFF2-40B4-BE49-F238E27FC236}">
                <a16:creationId xmlns:a16="http://schemas.microsoft.com/office/drawing/2014/main" id="{2F2E678C-C017-A643-AF4F-77797B889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9697" y="5142654"/>
            <a:ext cx="1051598" cy="1112384"/>
          </a:xfrm>
          <a:prstGeom prst="rect">
            <a:avLst/>
          </a:prstGeom>
        </p:spPr>
      </p:pic>
      <p:pic>
        <p:nvPicPr>
          <p:cNvPr id="7" name="Gráfico 6" descr="Pessoa usando camiseta listrada">
            <a:extLst>
              <a:ext uri="{FF2B5EF4-FFF2-40B4-BE49-F238E27FC236}">
                <a16:creationId xmlns:a16="http://schemas.microsoft.com/office/drawing/2014/main" id="{A415712F-8144-1000-7CDF-5A8427E6A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7016" y="5081207"/>
            <a:ext cx="771983" cy="1179250"/>
          </a:xfrm>
          <a:prstGeom prst="rect">
            <a:avLst/>
          </a:prstGeom>
        </p:spPr>
      </p:pic>
      <p:pic>
        <p:nvPicPr>
          <p:cNvPr id="8" name="Gráfico 7" descr="Pessoa usando suéter">
            <a:extLst>
              <a:ext uri="{FF2B5EF4-FFF2-40B4-BE49-F238E27FC236}">
                <a16:creationId xmlns:a16="http://schemas.microsoft.com/office/drawing/2014/main" id="{8495A304-DC78-BE6F-A4B3-6027C70E0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0588" y="5347434"/>
            <a:ext cx="814533" cy="1161013"/>
          </a:xfrm>
          <a:prstGeom prst="rect">
            <a:avLst/>
          </a:prstGeom>
        </p:spPr>
      </p:pic>
      <p:pic>
        <p:nvPicPr>
          <p:cNvPr id="9" name="Gráfico 8" descr="Pessoa usando uma máscara">
            <a:extLst>
              <a:ext uri="{FF2B5EF4-FFF2-40B4-BE49-F238E27FC236}">
                <a16:creationId xmlns:a16="http://schemas.microsoft.com/office/drawing/2014/main" id="{C461A9F6-7FF3-203A-44F7-A448855810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79318" y="5221115"/>
            <a:ext cx="802376" cy="1227878"/>
          </a:xfrm>
          <a:prstGeom prst="rect">
            <a:avLst/>
          </a:prstGeom>
        </p:spPr>
      </p:pic>
      <p:pic>
        <p:nvPicPr>
          <p:cNvPr id="10" name="Gráfico 9" descr="Homem em traje de negócios">
            <a:extLst>
              <a:ext uri="{FF2B5EF4-FFF2-40B4-BE49-F238E27FC236}">
                <a16:creationId xmlns:a16="http://schemas.microsoft.com/office/drawing/2014/main" id="{FAE24A8A-C976-57D3-5CE2-B5A5580748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35329" y="5415321"/>
            <a:ext cx="832769" cy="1124542"/>
          </a:xfrm>
          <a:prstGeom prst="rect">
            <a:avLst/>
          </a:prstGeom>
        </p:spPr>
      </p:pic>
      <p:pic>
        <p:nvPicPr>
          <p:cNvPr id="11" name="Gráfico 10" descr="Homem com pelos no rosto">
            <a:extLst>
              <a:ext uri="{FF2B5EF4-FFF2-40B4-BE49-F238E27FC236}">
                <a16:creationId xmlns:a16="http://schemas.microsoft.com/office/drawing/2014/main" id="{6FA1E4A4-FEAA-8E43-5140-23B11A8036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30014" y="5225134"/>
            <a:ext cx="838847" cy="1136698"/>
          </a:xfrm>
          <a:prstGeom prst="rect">
            <a:avLst/>
          </a:prstGeom>
        </p:spPr>
      </p:pic>
      <p:pic>
        <p:nvPicPr>
          <p:cNvPr id="12" name="Gráfico 11" descr="Homem de moletom segurando um controle">
            <a:extLst>
              <a:ext uri="{FF2B5EF4-FFF2-40B4-BE49-F238E27FC236}">
                <a16:creationId xmlns:a16="http://schemas.microsoft.com/office/drawing/2014/main" id="{0A071350-5582-9145-8F76-967D5C885E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8571" y="5277739"/>
            <a:ext cx="814533" cy="1191406"/>
          </a:xfrm>
          <a:prstGeom prst="rect">
            <a:avLst/>
          </a:prstGeom>
        </p:spPr>
      </p:pic>
      <p:pic>
        <p:nvPicPr>
          <p:cNvPr id="13" name="Gráfico 12" descr="Homem com um braço protético">
            <a:extLst>
              <a:ext uri="{FF2B5EF4-FFF2-40B4-BE49-F238E27FC236}">
                <a16:creationId xmlns:a16="http://schemas.microsoft.com/office/drawing/2014/main" id="{E06D0DD2-1DEA-058A-C6B6-25E8429646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87325" y="5344241"/>
            <a:ext cx="826691" cy="1154936"/>
          </a:xfrm>
          <a:prstGeom prst="rect">
            <a:avLst/>
          </a:prstGeom>
        </p:spPr>
      </p:pic>
      <p:pic>
        <p:nvPicPr>
          <p:cNvPr id="14" name="Gráfico 13" descr="Homem com fantasia de pirata">
            <a:extLst>
              <a:ext uri="{FF2B5EF4-FFF2-40B4-BE49-F238E27FC236}">
                <a16:creationId xmlns:a16="http://schemas.microsoft.com/office/drawing/2014/main" id="{EFCC32B4-3FD5-7139-D7B5-636F5826EC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63705" y="5344241"/>
            <a:ext cx="771983" cy="1081992"/>
          </a:xfrm>
          <a:prstGeom prst="rect">
            <a:avLst/>
          </a:prstGeom>
        </p:spPr>
      </p:pic>
      <p:pic>
        <p:nvPicPr>
          <p:cNvPr id="15" name="Gráfico 14" descr="Homem de barba em uma túnica">
            <a:extLst>
              <a:ext uri="{FF2B5EF4-FFF2-40B4-BE49-F238E27FC236}">
                <a16:creationId xmlns:a16="http://schemas.microsoft.com/office/drawing/2014/main" id="{FA528A16-42FA-9AEA-6E26-53D9F8DB2E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07180" y="3327695"/>
            <a:ext cx="851005" cy="1069835"/>
          </a:xfrm>
          <a:prstGeom prst="rect">
            <a:avLst/>
          </a:prstGeom>
        </p:spPr>
      </p:pic>
      <p:pic>
        <p:nvPicPr>
          <p:cNvPr id="16" name="Gráfico 15" descr="Homem de óculos usando gola alta">
            <a:extLst>
              <a:ext uri="{FF2B5EF4-FFF2-40B4-BE49-F238E27FC236}">
                <a16:creationId xmlns:a16="http://schemas.microsoft.com/office/drawing/2014/main" id="{6FF397F5-044D-A445-A6E7-B7B52E25FF2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58951" y="5339865"/>
            <a:ext cx="826691" cy="1112386"/>
          </a:xfrm>
          <a:prstGeom prst="rect">
            <a:avLst/>
          </a:prstGeom>
        </p:spPr>
      </p:pic>
      <p:pic>
        <p:nvPicPr>
          <p:cNvPr id="17" name="Gráfico 16" descr="Mulher chorando e segurando uma xícara">
            <a:extLst>
              <a:ext uri="{FF2B5EF4-FFF2-40B4-BE49-F238E27FC236}">
                <a16:creationId xmlns:a16="http://schemas.microsoft.com/office/drawing/2014/main" id="{DE8122C9-C046-DC06-B1C3-6F02309929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70678" y="5355378"/>
            <a:ext cx="863162" cy="1179249"/>
          </a:xfrm>
          <a:prstGeom prst="rect">
            <a:avLst/>
          </a:prstGeom>
        </p:spPr>
      </p:pic>
      <p:pic>
        <p:nvPicPr>
          <p:cNvPr id="18" name="Gráfico 17" descr="Mulher de cabelo cacheado levantando a mão">
            <a:extLst>
              <a:ext uri="{FF2B5EF4-FFF2-40B4-BE49-F238E27FC236}">
                <a16:creationId xmlns:a16="http://schemas.microsoft.com/office/drawing/2014/main" id="{CAED8C5F-7B96-AC2B-22AB-81F48B96319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406019" y="5301582"/>
            <a:ext cx="893555" cy="1130621"/>
          </a:xfrm>
          <a:prstGeom prst="rect">
            <a:avLst/>
          </a:prstGeom>
        </p:spPr>
      </p:pic>
      <p:pic>
        <p:nvPicPr>
          <p:cNvPr id="19" name="Gráfico 18" descr="Mulher segurando um laptop">
            <a:extLst>
              <a:ext uri="{FF2B5EF4-FFF2-40B4-BE49-F238E27FC236}">
                <a16:creationId xmlns:a16="http://schemas.microsoft.com/office/drawing/2014/main" id="{6F91BA56-7B95-8152-A543-6DE054BC623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015618" y="5295974"/>
            <a:ext cx="1136700" cy="1154936"/>
          </a:xfrm>
          <a:prstGeom prst="rect">
            <a:avLst/>
          </a:prstGeom>
        </p:spPr>
      </p:pic>
      <p:pic>
        <p:nvPicPr>
          <p:cNvPr id="20" name="Gráfico 19" descr="Mulher com um braço protético">
            <a:extLst>
              <a:ext uri="{FF2B5EF4-FFF2-40B4-BE49-F238E27FC236}">
                <a16:creationId xmlns:a16="http://schemas.microsoft.com/office/drawing/2014/main" id="{8361814A-F56A-1A69-5F26-DE1BA3108D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91189" y="5323602"/>
            <a:ext cx="1094149" cy="1148856"/>
          </a:xfrm>
          <a:prstGeom prst="rect">
            <a:avLst/>
          </a:prstGeom>
        </p:spPr>
      </p:pic>
      <p:pic>
        <p:nvPicPr>
          <p:cNvPr id="21" name="Gráfico 20" descr="Uma mulher com rabo de cavalo no cabelo">
            <a:extLst>
              <a:ext uri="{FF2B5EF4-FFF2-40B4-BE49-F238E27FC236}">
                <a16:creationId xmlns:a16="http://schemas.microsoft.com/office/drawing/2014/main" id="{9E3B66E4-0C58-F4E1-04A6-DF97474B404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02777" y="5351647"/>
            <a:ext cx="765904" cy="1154935"/>
          </a:xfrm>
          <a:prstGeom prst="rect">
            <a:avLst/>
          </a:prstGeom>
        </p:spPr>
      </p:pic>
      <p:pic>
        <p:nvPicPr>
          <p:cNvPr id="22" name="Gráfico 21" descr="Mulher idosa usando camisa com estampa de relâmpago">
            <a:extLst>
              <a:ext uri="{FF2B5EF4-FFF2-40B4-BE49-F238E27FC236}">
                <a16:creationId xmlns:a16="http://schemas.microsoft.com/office/drawing/2014/main" id="{29B988BB-91F8-59CC-F6DD-C20D51190E9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21765" y="5357245"/>
            <a:ext cx="753747" cy="1161014"/>
          </a:xfrm>
          <a:prstGeom prst="rect">
            <a:avLst/>
          </a:prstGeom>
        </p:spPr>
      </p:pic>
      <p:pic>
        <p:nvPicPr>
          <p:cNvPr id="23" name="Gráfico 22" descr="Mulher tirando foto">
            <a:extLst>
              <a:ext uri="{FF2B5EF4-FFF2-40B4-BE49-F238E27FC236}">
                <a16:creationId xmlns:a16="http://schemas.microsoft.com/office/drawing/2014/main" id="{1785E704-3D25-E84A-96DD-EA15A704636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030260" y="5357245"/>
            <a:ext cx="917869" cy="1179249"/>
          </a:xfrm>
          <a:prstGeom prst="rect">
            <a:avLst/>
          </a:prstGeom>
        </p:spPr>
      </p:pic>
      <p:pic>
        <p:nvPicPr>
          <p:cNvPr id="24" name="Gráfico 23" descr="Mulher usando um cardigan">
            <a:extLst>
              <a:ext uri="{FF2B5EF4-FFF2-40B4-BE49-F238E27FC236}">
                <a16:creationId xmlns:a16="http://schemas.microsoft.com/office/drawing/2014/main" id="{08055140-876D-9CFC-B924-FBAA33BC09D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418427" y="5385446"/>
            <a:ext cx="771983" cy="107591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CF9578-6027-DAC9-A1F0-A4D096D9F53C}"/>
              </a:ext>
            </a:extLst>
          </p:cNvPr>
          <p:cNvSpPr txBox="1"/>
          <p:nvPr/>
        </p:nvSpPr>
        <p:spPr>
          <a:xfrm>
            <a:off x="4891765" y="6448993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  <p:pic>
        <p:nvPicPr>
          <p:cNvPr id="27" name="Gráfico 26" descr="Homem de barba em uma túnica">
            <a:extLst>
              <a:ext uri="{FF2B5EF4-FFF2-40B4-BE49-F238E27FC236}">
                <a16:creationId xmlns:a16="http://schemas.microsoft.com/office/drawing/2014/main" id="{E0AC1EDF-4AAF-EC24-A569-43CC115D592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62644" y="5367210"/>
            <a:ext cx="851005" cy="1069835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C39AC229-72A7-C24F-66E6-CCD6C881007F}"/>
              </a:ext>
            </a:extLst>
          </p:cNvPr>
          <p:cNvSpPr/>
          <p:nvPr/>
        </p:nvSpPr>
        <p:spPr>
          <a:xfrm rot="16200000">
            <a:off x="4070510" y="4705413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0" name="Gráfico 29" descr="Mulher com um braço protético">
            <a:extLst>
              <a:ext uri="{FF2B5EF4-FFF2-40B4-BE49-F238E27FC236}">
                <a16:creationId xmlns:a16="http://schemas.microsoft.com/office/drawing/2014/main" id="{B2CE7CEE-0261-DF80-5777-38B55F15646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72336" y="3239346"/>
            <a:ext cx="1094149" cy="1148856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41341181-8709-4C0B-064F-0CEEEB5B3936}"/>
              </a:ext>
            </a:extLst>
          </p:cNvPr>
          <p:cNvSpPr/>
          <p:nvPr/>
        </p:nvSpPr>
        <p:spPr>
          <a:xfrm rot="16200000">
            <a:off x="6968533" y="4692197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3CBF54CE-1390-29B9-E1DE-B94D5C672CC0}"/>
              </a:ext>
            </a:extLst>
          </p:cNvPr>
          <p:cNvSpPr/>
          <p:nvPr/>
        </p:nvSpPr>
        <p:spPr>
          <a:xfrm rot="16200000">
            <a:off x="5476588" y="4700675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3" name="Gráfico 32" descr="Homem com pelos no rosto">
            <a:extLst>
              <a:ext uri="{FF2B5EF4-FFF2-40B4-BE49-F238E27FC236}">
                <a16:creationId xmlns:a16="http://schemas.microsoft.com/office/drawing/2014/main" id="{D30A52EC-D31F-DC1C-7E07-B46A83896C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36681" y="3268823"/>
            <a:ext cx="838847" cy="1136698"/>
          </a:xfrm>
          <a:prstGeom prst="rect">
            <a:avLst/>
          </a:prstGeom>
        </p:spPr>
      </p:pic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B4B2ABC2-CE49-3ACE-B449-F77842FC20C5}"/>
              </a:ext>
            </a:extLst>
          </p:cNvPr>
          <p:cNvSpPr/>
          <p:nvPr/>
        </p:nvSpPr>
        <p:spPr>
          <a:xfrm rot="16200000">
            <a:off x="2873900" y="4692196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5" name="Gráfico 34" descr="Pessoa usando uma máscara">
            <a:extLst>
              <a:ext uri="{FF2B5EF4-FFF2-40B4-BE49-F238E27FC236}">
                <a16:creationId xmlns:a16="http://schemas.microsoft.com/office/drawing/2014/main" id="{1E6BD41D-55F1-3F81-E5C4-7234636753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506" y="3285999"/>
            <a:ext cx="802376" cy="12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12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715A1A6-9439-C534-E0A9-358A7548CA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Tipos de Amostra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7FCAE-8105-E76B-4A41-E21851092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078" y="1128192"/>
            <a:ext cx="9678900" cy="4601615"/>
          </a:xfrm>
        </p:spPr>
        <p:txBody>
          <a:bodyPr/>
          <a:lstStyle/>
          <a:p>
            <a:r>
              <a:rPr lang="pt-BR" b="1" dirty="0"/>
              <a:t>Amostras Aleatórias Simples:</a:t>
            </a:r>
          </a:p>
          <a:p>
            <a:endParaRPr lang="pt-BR" dirty="0"/>
          </a:p>
          <a:p>
            <a:pPr algn="just"/>
            <a:r>
              <a:rPr lang="pt-BR" b="1" dirty="0"/>
              <a:t>Com reposição: </a:t>
            </a:r>
            <a:r>
              <a:rPr lang="pt-BR" dirty="0"/>
              <a:t>Um elemento pode ser selecionado mais de uma vez. Ex.: Amostrar para verificar pessoas doentes (A pessoa pode adquirir a doença na segunda seleção)</a:t>
            </a:r>
          </a:p>
        </p:txBody>
      </p:sp>
      <p:pic>
        <p:nvPicPr>
          <p:cNvPr id="4" name="Gráfico 3" descr="Homem usando um moletom">
            <a:extLst>
              <a:ext uri="{FF2B5EF4-FFF2-40B4-BE49-F238E27FC236}">
                <a16:creationId xmlns:a16="http://schemas.microsoft.com/office/drawing/2014/main" id="{B5635FEB-8D39-FCEA-5312-CC85E8D5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768" y="5176654"/>
            <a:ext cx="820612" cy="1106306"/>
          </a:xfrm>
          <a:prstGeom prst="rect">
            <a:avLst/>
          </a:prstGeom>
        </p:spPr>
      </p:pic>
      <p:pic>
        <p:nvPicPr>
          <p:cNvPr id="5" name="Gráfico 4" descr="Mulher com cabelo longo e ondulado">
            <a:extLst>
              <a:ext uri="{FF2B5EF4-FFF2-40B4-BE49-F238E27FC236}">
                <a16:creationId xmlns:a16="http://schemas.microsoft.com/office/drawing/2014/main" id="{CF5CD0F5-E891-09B5-3180-148AA7BA4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156" y="5336818"/>
            <a:ext cx="802376" cy="1124542"/>
          </a:xfrm>
          <a:prstGeom prst="rect">
            <a:avLst/>
          </a:prstGeom>
        </p:spPr>
      </p:pic>
      <p:pic>
        <p:nvPicPr>
          <p:cNvPr id="6" name="Gráfico 5" descr="Alienígena com um olho">
            <a:extLst>
              <a:ext uri="{FF2B5EF4-FFF2-40B4-BE49-F238E27FC236}">
                <a16:creationId xmlns:a16="http://schemas.microsoft.com/office/drawing/2014/main" id="{2F2E678C-C017-A643-AF4F-77797B889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9697" y="5142654"/>
            <a:ext cx="1051598" cy="1112384"/>
          </a:xfrm>
          <a:prstGeom prst="rect">
            <a:avLst/>
          </a:prstGeom>
        </p:spPr>
      </p:pic>
      <p:pic>
        <p:nvPicPr>
          <p:cNvPr id="7" name="Gráfico 6" descr="Pessoa usando camiseta listrada">
            <a:extLst>
              <a:ext uri="{FF2B5EF4-FFF2-40B4-BE49-F238E27FC236}">
                <a16:creationId xmlns:a16="http://schemas.microsoft.com/office/drawing/2014/main" id="{A415712F-8144-1000-7CDF-5A8427E6A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7016" y="5081207"/>
            <a:ext cx="771983" cy="1179250"/>
          </a:xfrm>
          <a:prstGeom prst="rect">
            <a:avLst/>
          </a:prstGeom>
        </p:spPr>
      </p:pic>
      <p:pic>
        <p:nvPicPr>
          <p:cNvPr id="8" name="Gráfico 7" descr="Pessoa usando suéter">
            <a:extLst>
              <a:ext uri="{FF2B5EF4-FFF2-40B4-BE49-F238E27FC236}">
                <a16:creationId xmlns:a16="http://schemas.microsoft.com/office/drawing/2014/main" id="{8495A304-DC78-BE6F-A4B3-6027C70E0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0588" y="5347434"/>
            <a:ext cx="814533" cy="1161013"/>
          </a:xfrm>
          <a:prstGeom prst="rect">
            <a:avLst/>
          </a:prstGeom>
        </p:spPr>
      </p:pic>
      <p:pic>
        <p:nvPicPr>
          <p:cNvPr id="9" name="Gráfico 8" descr="Pessoa usando uma máscara">
            <a:extLst>
              <a:ext uri="{FF2B5EF4-FFF2-40B4-BE49-F238E27FC236}">
                <a16:creationId xmlns:a16="http://schemas.microsoft.com/office/drawing/2014/main" id="{C461A9F6-7FF3-203A-44F7-A448855810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79318" y="5221115"/>
            <a:ext cx="802376" cy="1227878"/>
          </a:xfrm>
          <a:prstGeom prst="rect">
            <a:avLst/>
          </a:prstGeom>
        </p:spPr>
      </p:pic>
      <p:pic>
        <p:nvPicPr>
          <p:cNvPr id="10" name="Gráfico 9" descr="Homem em traje de negócios">
            <a:extLst>
              <a:ext uri="{FF2B5EF4-FFF2-40B4-BE49-F238E27FC236}">
                <a16:creationId xmlns:a16="http://schemas.microsoft.com/office/drawing/2014/main" id="{FAE24A8A-C976-57D3-5CE2-B5A5580748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35329" y="5415321"/>
            <a:ext cx="832769" cy="1124542"/>
          </a:xfrm>
          <a:prstGeom prst="rect">
            <a:avLst/>
          </a:prstGeom>
        </p:spPr>
      </p:pic>
      <p:pic>
        <p:nvPicPr>
          <p:cNvPr id="11" name="Gráfico 10" descr="Homem com pelos no rosto">
            <a:extLst>
              <a:ext uri="{FF2B5EF4-FFF2-40B4-BE49-F238E27FC236}">
                <a16:creationId xmlns:a16="http://schemas.microsoft.com/office/drawing/2014/main" id="{6FA1E4A4-FEAA-8E43-5140-23B11A8036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30014" y="5225134"/>
            <a:ext cx="838847" cy="1136698"/>
          </a:xfrm>
          <a:prstGeom prst="rect">
            <a:avLst/>
          </a:prstGeom>
        </p:spPr>
      </p:pic>
      <p:pic>
        <p:nvPicPr>
          <p:cNvPr id="12" name="Gráfico 11" descr="Homem de moletom segurando um controle">
            <a:extLst>
              <a:ext uri="{FF2B5EF4-FFF2-40B4-BE49-F238E27FC236}">
                <a16:creationId xmlns:a16="http://schemas.microsoft.com/office/drawing/2014/main" id="{0A071350-5582-9145-8F76-967D5C885E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8571" y="5277739"/>
            <a:ext cx="814533" cy="1191406"/>
          </a:xfrm>
          <a:prstGeom prst="rect">
            <a:avLst/>
          </a:prstGeom>
        </p:spPr>
      </p:pic>
      <p:pic>
        <p:nvPicPr>
          <p:cNvPr id="13" name="Gráfico 12" descr="Homem com um braço protético">
            <a:extLst>
              <a:ext uri="{FF2B5EF4-FFF2-40B4-BE49-F238E27FC236}">
                <a16:creationId xmlns:a16="http://schemas.microsoft.com/office/drawing/2014/main" id="{E06D0DD2-1DEA-058A-C6B6-25E8429646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87325" y="5344241"/>
            <a:ext cx="826691" cy="1154936"/>
          </a:xfrm>
          <a:prstGeom prst="rect">
            <a:avLst/>
          </a:prstGeom>
        </p:spPr>
      </p:pic>
      <p:pic>
        <p:nvPicPr>
          <p:cNvPr id="14" name="Gráfico 13" descr="Homem com fantasia de pirata">
            <a:extLst>
              <a:ext uri="{FF2B5EF4-FFF2-40B4-BE49-F238E27FC236}">
                <a16:creationId xmlns:a16="http://schemas.microsoft.com/office/drawing/2014/main" id="{EFCC32B4-3FD5-7139-D7B5-636F5826EC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63705" y="5344241"/>
            <a:ext cx="771983" cy="1081992"/>
          </a:xfrm>
          <a:prstGeom prst="rect">
            <a:avLst/>
          </a:prstGeom>
        </p:spPr>
      </p:pic>
      <p:pic>
        <p:nvPicPr>
          <p:cNvPr id="15" name="Gráfico 14" descr="Homem de barba em uma túnica">
            <a:extLst>
              <a:ext uri="{FF2B5EF4-FFF2-40B4-BE49-F238E27FC236}">
                <a16:creationId xmlns:a16="http://schemas.microsoft.com/office/drawing/2014/main" id="{FA528A16-42FA-9AEA-6E26-53D9F8DB2E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07180" y="3327695"/>
            <a:ext cx="851005" cy="1069835"/>
          </a:xfrm>
          <a:prstGeom prst="rect">
            <a:avLst/>
          </a:prstGeom>
        </p:spPr>
      </p:pic>
      <p:pic>
        <p:nvPicPr>
          <p:cNvPr id="16" name="Gráfico 15" descr="Homem de óculos usando gola alta">
            <a:extLst>
              <a:ext uri="{FF2B5EF4-FFF2-40B4-BE49-F238E27FC236}">
                <a16:creationId xmlns:a16="http://schemas.microsoft.com/office/drawing/2014/main" id="{6FF397F5-044D-A445-A6E7-B7B52E25FF2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58951" y="5339865"/>
            <a:ext cx="826691" cy="1112386"/>
          </a:xfrm>
          <a:prstGeom prst="rect">
            <a:avLst/>
          </a:prstGeom>
        </p:spPr>
      </p:pic>
      <p:pic>
        <p:nvPicPr>
          <p:cNvPr id="17" name="Gráfico 16" descr="Mulher chorando e segurando uma xícara">
            <a:extLst>
              <a:ext uri="{FF2B5EF4-FFF2-40B4-BE49-F238E27FC236}">
                <a16:creationId xmlns:a16="http://schemas.microsoft.com/office/drawing/2014/main" id="{DE8122C9-C046-DC06-B1C3-6F02309929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70678" y="5355378"/>
            <a:ext cx="863162" cy="1179249"/>
          </a:xfrm>
          <a:prstGeom prst="rect">
            <a:avLst/>
          </a:prstGeom>
        </p:spPr>
      </p:pic>
      <p:pic>
        <p:nvPicPr>
          <p:cNvPr id="18" name="Gráfico 17" descr="Mulher de cabelo cacheado levantando a mão">
            <a:extLst>
              <a:ext uri="{FF2B5EF4-FFF2-40B4-BE49-F238E27FC236}">
                <a16:creationId xmlns:a16="http://schemas.microsoft.com/office/drawing/2014/main" id="{CAED8C5F-7B96-AC2B-22AB-81F48B96319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406019" y="5301582"/>
            <a:ext cx="893555" cy="1130621"/>
          </a:xfrm>
          <a:prstGeom prst="rect">
            <a:avLst/>
          </a:prstGeom>
        </p:spPr>
      </p:pic>
      <p:pic>
        <p:nvPicPr>
          <p:cNvPr id="19" name="Gráfico 18" descr="Mulher segurando um laptop">
            <a:extLst>
              <a:ext uri="{FF2B5EF4-FFF2-40B4-BE49-F238E27FC236}">
                <a16:creationId xmlns:a16="http://schemas.microsoft.com/office/drawing/2014/main" id="{6F91BA56-7B95-8152-A543-6DE054BC623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015618" y="5295974"/>
            <a:ext cx="1136700" cy="1154936"/>
          </a:xfrm>
          <a:prstGeom prst="rect">
            <a:avLst/>
          </a:prstGeom>
        </p:spPr>
      </p:pic>
      <p:pic>
        <p:nvPicPr>
          <p:cNvPr id="20" name="Gráfico 19" descr="Mulher com um braço protético">
            <a:extLst>
              <a:ext uri="{FF2B5EF4-FFF2-40B4-BE49-F238E27FC236}">
                <a16:creationId xmlns:a16="http://schemas.microsoft.com/office/drawing/2014/main" id="{8361814A-F56A-1A69-5F26-DE1BA3108D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91189" y="5323602"/>
            <a:ext cx="1094149" cy="1148856"/>
          </a:xfrm>
          <a:prstGeom prst="rect">
            <a:avLst/>
          </a:prstGeom>
        </p:spPr>
      </p:pic>
      <p:pic>
        <p:nvPicPr>
          <p:cNvPr id="21" name="Gráfico 20" descr="Uma mulher com rabo de cavalo no cabelo">
            <a:extLst>
              <a:ext uri="{FF2B5EF4-FFF2-40B4-BE49-F238E27FC236}">
                <a16:creationId xmlns:a16="http://schemas.microsoft.com/office/drawing/2014/main" id="{9E3B66E4-0C58-F4E1-04A6-DF97474B404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02777" y="5351647"/>
            <a:ext cx="765904" cy="1154935"/>
          </a:xfrm>
          <a:prstGeom prst="rect">
            <a:avLst/>
          </a:prstGeom>
        </p:spPr>
      </p:pic>
      <p:pic>
        <p:nvPicPr>
          <p:cNvPr id="22" name="Gráfico 21" descr="Mulher idosa usando camisa com estampa de relâmpago">
            <a:extLst>
              <a:ext uri="{FF2B5EF4-FFF2-40B4-BE49-F238E27FC236}">
                <a16:creationId xmlns:a16="http://schemas.microsoft.com/office/drawing/2014/main" id="{29B988BB-91F8-59CC-F6DD-C20D51190E9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21765" y="5357245"/>
            <a:ext cx="753747" cy="1161014"/>
          </a:xfrm>
          <a:prstGeom prst="rect">
            <a:avLst/>
          </a:prstGeom>
        </p:spPr>
      </p:pic>
      <p:pic>
        <p:nvPicPr>
          <p:cNvPr id="23" name="Gráfico 22" descr="Mulher tirando foto">
            <a:extLst>
              <a:ext uri="{FF2B5EF4-FFF2-40B4-BE49-F238E27FC236}">
                <a16:creationId xmlns:a16="http://schemas.microsoft.com/office/drawing/2014/main" id="{1785E704-3D25-E84A-96DD-EA15A704636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030260" y="5357245"/>
            <a:ext cx="917869" cy="1179249"/>
          </a:xfrm>
          <a:prstGeom prst="rect">
            <a:avLst/>
          </a:prstGeom>
        </p:spPr>
      </p:pic>
      <p:pic>
        <p:nvPicPr>
          <p:cNvPr id="24" name="Gráfico 23" descr="Mulher usando um cardigan">
            <a:extLst>
              <a:ext uri="{FF2B5EF4-FFF2-40B4-BE49-F238E27FC236}">
                <a16:creationId xmlns:a16="http://schemas.microsoft.com/office/drawing/2014/main" id="{08055140-876D-9CFC-B924-FBAA33BC09D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418427" y="5385446"/>
            <a:ext cx="771983" cy="107591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CF9578-6027-DAC9-A1F0-A4D096D9F53C}"/>
              </a:ext>
            </a:extLst>
          </p:cNvPr>
          <p:cNvSpPr txBox="1"/>
          <p:nvPr/>
        </p:nvSpPr>
        <p:spPr>
          <a:xfrm>
            <a:off x="4891765" y="6448993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  <p:pic>
        <p:nvPicPr>
          <p:cNvPr id="27" name="Gráfico 26" descr="Homem de barba em uma túnica">
            <a:extLst>
              <a:ext uri="{FF2B5EF4-FFF2-40B4-BE49-F238E27FC236}">
                <a16:creationId xmlns:a16="http://schemas.microsoft.com/office/drawing/2014/main" id="{E0AC1EDF-4AAF-EC24-A569-43CC115D592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62644" y="5367210"/>
            <a:ext cx="851005" cy="1069835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C39AC229-72A7-C24F-66E6-CCD6C881007F}"/>
              </a:ext>
            </a:extLst>
          </p:cNvPr>
          <p:cNvSpPr/>
          <p:nvPr/>
        </p:nvSpPr>
        <p:spPr>
          <a:xfrm rot="16200000">
            <a:off x="4294227" y="4655127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B4B2ABC2-CE49-3ACE-B449-F77842FC20C5}"/>
              </a:ext>
            </a:extLst>
          </p:cNvPr>
          <p:cNvSpPr/>
          <p:nvPr/>
        </p:nvSpPr>
        <p:spPr>
          <a:xfrm rot="16200000">
            <a:off x="3119162" y="4621448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5" name="Gráfico 34" descr="Pessoa usando uma máscara">
            <a:extLst>
              <a:ext uri="{FF2B5EF4-FFF2-40B4-BE49-F238E27FC236}">
                <a16:creationId xmlns:a16="http://schemas.microsoft.com/office/drawing/2014/main" id="{1E6BD41D-55F1-3F81-E5C4-7234636753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506" y="3285999"/>
            <a:ext cx="802376" cy="1227878"/>
          </a:xfrm>
          <a:prstGeom prst="rect">
            <a:avLst/>
          </a:prstGeom>
        </p:spPr>
      </p:pic>
      <p:sp>
        <p:nvSpPr>
          <p:cNvPr id="26" name="Seta: para a Direita 25">
            <a:extLst>
              <a:ext uri="{FF2B5EF4-FFF2-40B4-BE49-F238E27FC236}">
                <a16:creationId xmlns:a16="http://schemas.microsoft.com/office/drawing/2014/main" id="{21F69986-4CB2-5746-EFF5-28C4928DBEE0}"/>
              </a:ext>
            </a:extLst>
          </p:cNvPr>
          <p:cNvSpPr/>
          <p:nvPr/>
        </p:nvSpPr>
        <p:spPr>
          <a:xfrm rot="5400000">
            <a:off x="2578565" y="4656020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9" name="Seta: para a Direita 28">
            <a:extLst>
              <a:ext uri="{FF2B5EF4-FFF2-40B4-BE49-F238E27FC236}">
                <a16:creationId xmlns:a16="http://schemas.microsoft.com/office/drawing/2014/main" id="{9638F2F6-FECB-DC08-1EED-6E7A3BBB52A2}"/>
              </a:ext>
            </a:extLst>
          </p:cNvPr>
          <p:cNvSpPr/>
          <p:nvPr/>
        </p:nvSpPr>
        <p:spPr>
          <a:xfrm rot="5400000">
            <a:off x="3807032" y="4681325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190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715A1A6-9439-C534-E0A9-358A7548CA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Tipos de Amostra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27FCAE-8105-E76B-4A41-E21851092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078" y="1128192"/>
            <a:ext cx="9678900" cy="4601615"/>
          </a:xfrm>
        </p:spPr>
        <p:txBody>
          <a:bodyPr/>
          <a:lstStyle/>
          <a:p>
            <a:r>
              <a:rPr lang="pt-BR" b="1" dirty="0"/>
              <a:t>Amostras Aleatórias Simples:</a:t>
            </a:r>
          </a:p>
          <a:p>
            <a:endParaRPr lang="pt-BR" dirty="0"/>
          </a:p>
          <a:p>
            <a:pPr algn="just"/>
            <a:r>
              <a:rPr lang="pt-BR" b="1" dirty="0"/>
              <a:t>Sem reposição: </a:t>
            </a:r>
            <a:r>
              <a:rPr lang="pt-BR" dirty="0"/>
              <a:t>Um elemento </a:t>
            </a:r>
            <a:r>
              <a:rPr lang="pt-BR" b="1" dirty="0"/>
              <a:t>não</a:t>
            </a:r>
            <a:r>
              <a:rPr lang="pt-BR" dirty="0"/>
              <a:t> pode ser selecionado mais de uma vez. Ex.: Intenção de voto. A opinião da pessoa já foi coletada, não deve ser coletada mais de uma vez.</a:t>
            </a:r>
          </a:p>
        </p:txBody>
      </p:sp>
      <p:pic>
        <p:nvPicPr>
          <p:cNvPr id="4" name="Gráfico 3" descr="Homem usando um moletom">
            <a:extLst>
              <a:ext uri="{FF2B5EF4-FFF2-40B4-BE49-F238E27FC236}">
                <a16:creationId xmlns:a16="http://schemas.microsoft.com/office/drawing/2014/main" id="{B5635FEB-8D39-FCEA-5312-CC85E8D5A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768" y="5176654"/>
            <a:ext cx="820612" cy="1106306"/>
          </a:xfrm>
          <a:prstGeom prst="rect">
            <a:avLst/>
          </a:prstGeom>
        </p:spPr>
      </p:pic>
      <p:pic>
        <p:nvPicPr>
          <p:cNvPr id="5" name="Gráfico 4" descr="Mulher com cabelo longo e ondulado">
            <a:extLst>
              <a:ext uri="{FF2B5EF4-FFF2-40B4-BE49-F238E27FC236}">
                <a16:creationId xmlns:a16="http://schemas.microsoft.com/office/drawing/2014/main" id="{CF5CD0F5-E891-09B5-3180-148AA7BA4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32156" y="5336818"/>
            <a:ext cx="802376" cy="1124542"/>
          </a:xfrm>
          <a:prstGeom prst="rect">
            <a:avLst/>
          </a:prstGeom>
        </p:spPr>
      </p:pic>
      <p:pic>
        <p:nvPicPr>
          <p:cNvPr id="6" name="Gráfico 5" descr="Alienígena com um olho">
            <a:extLst>
              <a:ext uri="{FF2B5EF4-FFF2-40B4-BE49-F238E27FC236}">
                <a16:creationId xmlns:a16="http://schemas.microsoft.com/office/drawing/2014/main" id="{2F2E678C-C017-A643-AF4F-77797B8896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19697" y="5142654"/>
            <a:ext cx="1051598" cy="1112384"/>
          </a:xfrm>
          <a:prstGeom prst="rect">
            <a:avLst/>
          </a:prstGeom>
        </p:spPr>
      </p:pic>
      <p:pic>
        <p:nvPicPr>
          <p:cNvPr id="7" name="Gráfico 6" descr="Pessoa usando camiseta listrada">
            <a:extLst>
              <a:ext uri="{FF2B5EF4-FFF2-40B4-BE49-F238E27FC236}">
                <a16:creationId xmlns:a16="http://schemas.microsoft.com/office/drawing/2014/main" id="{A415712F-8144-1000-7CDF-5A8427E6A4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7016" y="5081207"/>
            <a:ext cx="771983" cy="1179250"/>
          </a:xfrm>
          <a:prstGeom prst="rect">
            <a:avLst/>
          </a:prstGeom>
        </p:spPr>
      </p:pic>
      <p:pic>
        <p:nvPicPr>
          <p:cNvPr id="8" name="Gráfico 7" descr="Pessoa usando suéter">
            <a:extLst>
              <a:ext uri="{FF2B5EF4-FFF2-40B4-BE49-F238E27FC236}">
                <a16:creationId xmlns:a16="http://schemas.microsoft.com/office/drawing/2014/main" id="{8495A304-DC78-BE6F-A4B3-6027C70E08E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20588" y="5347434"/>
            <a:ext cx="814533" cy="1161013"/>
          </a:xfrm>
          <a:prstGeom prst="rect">
            <a:avLst/>
          </a:prstGeom>
        </p:spPr>
      </p:pic>
      <p:pic>
        <p:nvPicPr>
          <p:cNvPr id="9" name="Gráfico 8" descr="Pessoa usando uma máscara">
            <a:extLst>
              <a:ext uri="{FF2B5EF4-FFF2-40B4-BE49-F238E27FC236}">
                <a16:creationId xmlns:a16="http://schemas.microsoft.com/office/drawing/2014/main" id="{C461A9F6-7FF3-203A-44F7-A448855810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79318" y="5221115"/>
            <a:ext cx="802376" cy="1227878"/>
          </a:xfrm>
          <a:prstGeom prst="rect">
            <a:avLst/>
          </a:prstGeom>
        </p:spPr>
      </p:pic>
      <p:pic>
        <p:nvPicPr>
          <p:cNvPr id="10" name="Gráfico 9" descr="Homem em traje de negócios">
            <a:extLst>
              <a:ext uri="{FF2B5EF4-FFF2-40B4-BE49-F238E27FC236}">
                <a16:creationId xmlns:a16="http://schemas.microsoft.com/office/drawing/2014/main" id="{FAE24A8A-C976-57D3-5CE2-B5A5580748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35329" y="5415321"/>
            <a:ext cx="832769" cy="1124542"/>
          </a:xfrm>
          <a:prstGeom prst="rect">
            <a:avLst/>
          </a:prstGeom>
        </p:spPr>
      </p:pic>
      <p:pic>
        <p:nvPicPr>
          <p:cNvPr id="11" name="Gráfico 10" descr="Homem com pelos no rosto">
            <a:extLst>
              <a:ext uri="{FF2B5EF4-FFF2-40B4-BE49-F238E27FC236}">
                <a16:creationId xmlns:a16="http://schemas.microsoft.com/office/drawing/2014/main" id="{6FA1E4A4-FEAA-8E43-5140-23B11A8036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30014" y="5225134"/>
            <a:ext cx="838847" cy="1136698"/>
          </a:xfrm>
          <a:prstGeom prst="rect">
            <a:avLst/>
          </a:prstGeom>
        </p:spPr>
      </p:pic>
      <p:pic>
        <p:nvPicPr>
          <p:cNvPr id="12" name="Gráfico 11" descr="Homem de moletom segurando um controle">
            <a:extLst>
              <a:ext uri="{FF2B5EF4-FFF2-40B4-BE49-F238E27FC236}">
                <a16:creationId xmlns:a16="http://schemas.microsoft.com/office/drawing/2014/main" id="{0A071350-5582-9145-8F76-967D5C885E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018571" y="5277739"/>
            <a:ext cx="814533" cy="1191406"/>
          </a:xfrm>
          <a:prstGeom prst="rect">
            <a:avLst/>
          </a:prstGeom>
        </p:spPr>
      </p:pic>
      <p:pic>
        <p:nvPicPr>
          <p:cNvPr id="13" name="Gráfico 12" descr="Homem com um braço protético">
            <a:extLst>
              <a:ext uri="{FF2B5EF4-FFF2-40B4-BE49-F238E27FC236}">
                <a16:creationId xmlns:a16="http://schemas.microsoft.com/office/drawing/2014/main" id="{E06D0DD2-1DEA-058A-C6B6-25E8429646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287325" y="5344241"/>
            <a:ext cx="826691" cy="1154936"/>
          </a:xfrm>
          <a:prstGeom prst="rect">
            <a:avLst/>
          </a:prstGeom>
        </p:spPr>
      </p:pic>
      <p:pic>
        <p:nvPicPr>
          <p:cNvPr id="14" name="Gráfico 13" descr="Homem com fantasia de pirata">
            <a:extLst>
              <a:ext uri="{FF2B5EF4-FFF2-40B4-BE49-F238E27FC236}">
                <a16:creationId xmlns:a16="http://schemas.microsoft.com/office/drawing/2014/main" id="{EFCC32B4-3FD5-7139-D7B5-636F5826EC2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563705" y="5344241"/>
            <a:ext cx="771983" cy="1081992"/>
          </a:xfrm>
          <a:prstGeom prst="rect">
            <a:avLst/>
          </a:prstGeom>
        </p:spPr>
      </p:pic>
      <p:pic>
        <p:nvPicPr>
          <p:cNvPr id="15" name="Gráfico 14" descr="Homem de barba em uma túnica">
            <a:extLst>
              <a:ext uri="{FF2B5EF4-FFF2-40B4-BE49-F238E27FC236}">
                <a16:creationId xmlns:a16="http://schemas.microsoft.com/office/drawing/2014/main" id="{FA528A16-42FA-9AEA-6E26-53D9F8DB2E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07180" y="3327695"/>
            <a:ext cx="851005" cy="1069835"/>
          </a:xfrm>
          <a:prstGeom prst="rect">
            <a:avLst/>
          </a:prstGeom>
        </p:spPr>
      </p:pic>
      <p:pic>
        <p:nvPicPr>
          <p:cNvPr id="16" name="Gráfico 15" descr="Homem de óculos usando gola alta">
            <a:extLst>
              <a:ext uri="{FF2B5EF4-FFF2-40B4-BE49-F238E27FC236}">
                <a16:creationId xmlns:a16="http://schemas.microsoft.com/office/drawing/2014/main" id="{6FF397F5-044D-A445-A6E7-B7B52E25FF27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958951" y="5339865"/>
            <a:ext cx="826691" cy="1112386"/>
          </a:xfrm>
          <a:prstGeom prst="rect">
            <a:avLst/>
          </a:prstGeom>
        </p:spPr>
      </p:pic>
      <p:pic>
        <p:nvPicPr>
          <p:cNvPr id="17" name="Gráfico 16" descr="Mulher chorando e segurando uma xícara">
            <a:extLst>
              <a:ext uri="{FF2B5EF4-FFF2-40B4-BE49-F238E27FC236}">
                <a16:creationId xmlns:a16="http://schemas.microsoft.com/office/drawing/2014/main" id="{DE8122C9-C046-DC06-B1C3-6F02309929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70678" y="5355378"/>
            <a:ext cx="863162" cy="1179249"/>
          </a:xfrm>
          <a:prstGeom prst="rect">
            <a:avLst/>
          </a:prstGeom>
        </p:spPr>
      </p:pic>
      <p:pic>
        <p:nvPicPr>
          <p:cNvPr id="18" name="Gráfico 17" descr="Mulher de cabelo cacheado levantando a mão">
            <a:extLst>
              <a:ext uri="{FF2B5EF4-FFF2-40B4-BE49-F238E27FC236}">
                <a16:creationId xmlns:a16="http://schemas.microsoft.com/office/drawing/2014/main" id="{CAED8C5F-7B96-AC2B-22AB-81F48B96319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406019" y="5301582"/>
            <a:ext cx="893555" cy="1130621"/>
          </a:xfrm>
          <a:prstGeom prst="rect">
            <a:avLst/>
          </a:prstGeom>
        </p:spPr>
      </p:pic>
      <p:pic>
        <p:nvPicPr>
          <p:cNvPr id="19" name="Gráfico 18" descr="Mulher segurando um laptop">
            <a:extLst>
              <a:ext uri="{FF2B5EF4-FFF2-40B4-BE49-F238E27FC236}">
                <a16:creationId xmlns:a16="http://schemas.microsoft.com/office/drawing/2014/main" id="{6F91BA56-7B95-8152-A543-6DE054BC623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8015618" y="5295974"/>
            <a:ext cx="1136700" cy="1154936"/>
          </a:xfrm>
          <a:prstGeom prst="rect">
            <a:avLst/>
          </a:prstGeom>
        </p:spPr>
      </p:pic>
      <p:pic>
        <p:nvPicPr>
          <p:cNvPr id="20" name="Gráfico 19" descr="Mulher com um braço protético">
            <a:extLst>
              <a:ext uri="{FF2B5EF4-FFF2-40B4-BE49-F238E27FC236}">
                <a16:creationId xmlns:a16="http://schemas.microsoft.com/office/drawing/2014/main" id="{8361814A-F56A-1A69-5F26-DE1BA3108D23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791189" y="5323602"/>
            <a:ext cx="1094149" cy="1148856"/>
          </a:xfrm>
          <a:prstGeom prst="rect">
            <a:avLst/>
          </a:prstGeom>
        </p:spPr>
      </p:pic>
      <p:pic>
        <p:nvPicPr>
          <p:cNvPr id="21" name="Gráfico 20" descr="Uma mulher com rabo de cavalo no cabelo">
            <a:extLst>
              <a:ext uri="{FF2B5EF4-FFF2-40B4-BE49-F238E27FC236}">
                <a16:creationId xmlns:a16="http://schemas.microsoft.com/office/drawing/2014/main" id="{9E3B66E4-0C58-F4E1-04A6-DF97474B4042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6302777" y="5351647"/>
            <a:ext cx="765904" cy="1154935"/>
          </a:xfrm>
          <a:prstGeom prst="rect">
            <a:avLst/>
          </a:prstGeom>
        </p:spPr>
      </p:pic>
      <p:pic>
        <p:nvPicPr>
          <p:cNvPr id="22" name="Gráfico 21" descr="Mulher idosa usando camisa com estampa de relâmpago">
            <a:extLst>
              <a:ext uri="{FF2B5EF4-FFF2-40B4-BE49-F238E27FC236}">
                <a16:creationId xmlns:a16="http://schemas.microsoft.com/office/drawing/2014/main" id="{29B988BB-91F8-59CC-F6DD-C20D51190E98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2821765" y="5357245"/>
            <a:ext cx="753747" cy="1161014"/>
          </a:xfrm>
          <a:prstGeom prst="rect">
            <a:avLst/>
          </a:prstGeom>
        </p:spPr>
      </p:pic>
      <p:pic>
        <p:nvPicPr>
          <p:cNvPr id="23" name="Gráfico 22" descr="Mulher tirando foto">
            <a:extLst>
              <a:ext uri="{FF2B5EF4-FFF2-40B4-BE49-F238E27FC236}">
                <a16:creationId xmlns:a16="http://schemas.microsoft.com/office/drawing/2014/main" id="{1785E704-3D25-E84A-96DD-EA15A7046367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2030260" y="5357245"/>
            <a:ext cx="917869" cy="1179249"/>
          </a:xfrm>
          <a:prstGeom prst="rect">
            <a:avLst/>
          </a:prstGeom>
        </p:spPr>
      </p:pic>
      <p:pic>
        <p:nvPicPr>
          <p:cNvPr id="24" name="Gráfico 23" descr="Mulher usando um cardigan">
            <a:extLst>
              <a:ext uri="{FF2B5EF4-FFF2-40B4-BE49-F238E27FC236}">
                <a16:creationId xmlns:a16="http://schemas.microsoft.com/office/drawing/2014/main" id="{08055140-876D-9CFC-B924-FBAA33BC09D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4418427" y="5385446"/>
            <a:ext cx="771983" cy="1075914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9CF9578-6027-DAC9-A1F0-A4D096D9F53C}"/>
              </a:ext>
            </a:extLst>
          </p:cNvPr>
          <p:cNvSpPr txBox="1"/>
          <p:nvPr/>
        </p:nvSpPr>
        <p:spPr>
          <a:xfrm>
            <a:off x="4891765" y="6448993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  <p:pic>
        <p:nvPicPr>
          <p:cNvPr id="27" name="Gráfico 26" descr="Homem de barba em uma túnica">
            <a:extLst>
              <a:ext uri="{FF2B5EF4-FFF2-40B4-BE49-F238E27FC236}">
                <a16:creationId xmlns:a16="http://schemas.microsoft.com/office/drawing/2014/main" id="{E0AC1EDF-4AAF-EC24-A569-43CC115D592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62644" y="5367210"/>
            <a:ext cx="851005" cy="1069835"/>
          </a:xfrm>
          <a:prstGeom prst="rect">
            <a:avLst/>
          </a:prstGeom>
        </p:spPr>
      </p:pic>
      <p:sp>
        <p:nvSpPr>
          <p:cNvPr id="28" name="Seta: para a Direita 27">
            <a:extLst>
              <a:ext uri="{FF2B5EF4-FFF2-40B4-BE49-F238E27FC236}">
                <a16:creationId xmlns:a16="http://schemas.microsoft.com/office/drawing/2014/main" id="{C39AC229-72A7-C24F-66E6-CCD6C881007F}"/>
              </a:ext>
            </a:extLst>
          </p:cNvPr>
          <p:cNvSpPr/>
          <p:nvPr/>
        </p:nvSpPr>
        <p:spPr>
          <a:xfrm rot="16200000">
            <a:off x="4070510" y="4705413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0" name="Gráfico 29" descr="Mulher com um braço protético">
            <a:extLst>
              <a:ext uri="{FF2B5EF4-FFF2-40B4-BE49-F238E27FC236}">
                <a16:creationId xmlns:a16="http://schemas.microsoft.com/office/drawing/2014/main" id="{B2CE7CEE-0261-DF80-5777-38B55F156461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6872336" y="3239346"/>
            <a:ext cx="1094149" cy="1148856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41341181-8709-4C0B-064F-0CEEEB5B3936}"/>
              </a:ext>
            </a:extLst>
          </p:cNvPr>
          <p:cNvSpPr/>
          <p:nvPr/>
        </p:nvSpPr>
        <p:spPr>
          <a:xfrm rot="16200000">
            <a:off x="6968533" y="4692197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2" name="Seta: para a Direita 31">
            <a:extLst>
              <a:ext uri="{FF2B5EF4-FFF2-40B4-BE49-F238E27FC236}">
                <a16:creationId xmlns:a16="http://schemas.microsoft.com/office/drawing/2014/main" id="{3CBF54CE-1390-29B9-E1DE-B94D5C672CC0}"/>
              </a:ext>
            </a:extLst>
          </p:cNvPr>
          <p:cNvSpPr/>
          <p:nvPr/>
        </p:nvSpPr>
        <p:spPr>
          <a:xfrm rot="16200000">
            <a:off x="5476588" y="4700675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3" name="Gráfico 32" descr="Homem com pelos no rosto">
            <a:extLst>
              <a:ext uri="{FF2B5EF4-FFF2-40B4-BE49-F238E27FC236}">
                <a16:creationId xmlns:a16="http://schemas.microsoft.com/office/drawing/2014/main" id="{D30A52EC-D31F-DC1C-7E07-B46A83896C1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336681" y="3268823"/>
            <a:ext cx="838847" cy="1136698"/>
          </a:xfrm>
          <a:prstGeom prst="rect">
            <a:avLst/>
          </a:prstGeom>
        </p:spPr>
      </p:pic>
      <p:sp>
        <p:nvSpPr>
          <p:cNvPr id="34" name="Seta: para a Direita 33">
            <a:extLst>
              <a:ext uri="{FF2B5EF4-FFF2-40B4-BE49-F238E27FC236}">
                <a16:creationId xmlns:a16="http://schemas.microsoft.com/office/drawing/2014/main" id="{B4B2ABC2-CE49-3ACE-B449-F77842FC20C5}"/>
              </a:ext>
            </a:extLst>
          </p:cNvPr>
          <p:cNvSpPr/>
          <p:nvPr/>
        </p:nvSpPr>
        <p:spPr>
          <a:xfrm rot="16200000">
            <a:off x="2873900" y="4692196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5" name="Gráfico 34" descr="Pessoa usando uma máscara">
            <a:extLst>
              <a:ext uri="{FF2B5EF4-FFF2-40B4-BE49-F238E27FC236}">
                <a16:creationId xmlns:a16="http://schemas.microsoft.com/office/drawing/2014/main" id="{1E6BD41D-55F1-3F81-E5C4-7234636753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780506" y="3285999"/>
            <a:ext cx="802376" cy="122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216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EF4AC0E-5F99-729F-9844-5174580236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Tipos de Amostra</a:t>
            </a:r>
            <a:endParaRPr lang="pt-BR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5E94BB3-1568-B4B0-3994-8CD038DB2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078" y="1128192"/>
            <a:ext cx="9678900" cy="4601615"/>
          </a:xfrm>
        </p:spPr>
        <p:txBody>
          <a:bodyPr/>
          <a:lstStyle/>
          <a:p>
            <a:r>
              <a:rPr lang="pt-BR" b="1" dirty="0"/>
              <a:t>Amostra Sistemática </a:t>
            </a:r>
          </a:p>
          <a:p>
            <a:endParaRPr lang="pt-BR" b="1" dirty="0"/>
          </a:p>
          <a:p>
            <a:r>
              <a:rPr lang="pt-BR" sz="2000" dirty="0"/>
              <a:t>Os elementos da população são escolhidos em intervalos regulares de uma população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Gráfico 2" descr="Homem usando um moletom">
            <a:extLst>
              <a:ext uri="{FF2B5EF4-FFF2-40B4-BE49-F238E27FC236}">
                <a16:creationId xmlns:a16="http://schemas.microsoft.com/office/drawing/2014/main" id="{8003DF14-1375-BB29-DA8B-B8B9EBA924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25132" y="5234730"/>
            <a:ext cx="820612" cy="1106306"/>
          </a:xfrm>
          <a:prstGeom prst="rect">
            <a:avLst/>
          </a:prstGeom>
        </p:spPr>
      </p:pic>
      <p:pic>
        <p:nvPicPr>
          <p:cNvPr id="4" name="Gráfico 3" descr="Mulher com cabelo longo e ondulado">
            <a:extLst>
              <a:ext uri="{FF2B5EF4-FFF2-40B4-BE49-F238E27FC236}">
                <a16:creationId xmlns:a16="http://schemas.microsoft.com/office/drawing/2014/main" id="{C7472A3F-8E3D-39CF-EC85-F7767EDE2E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58520" y="5394894"/>
            <a:ext cx="802376" cy="1124542"/>
          </a:xfrm>
          <a:prstGeom prst="rect">
            <a:avLst/>
          </a:prstGeom>
        </p:spPr>
      </p:pic>
      <p:pic>
        <p:nvPicPr>
          <p:cNvPr id="10" name="Gráfico 9" descr="Alienígena com um olho">
            <a:extLst>
              <a:ext uri="{FF2B5EF4-FFF2-40B4-BE49-F238E27FC236}">
                <a16:creationId xmlns:a16="http://schemas.microsoft.com/office/drawing/2014/main" id="{64586B33-1808-418B-A72F-F92AA51B8C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60408" y="5110701"/>
            <a:ext cx="1051598" cy="1112384"/>
          </a:xfrm>
          <a:prstGeom prst="rect">
            <a:avLst/>
          </a:prstGeom>
        </p:spPr>
      </p:pic>
      <p:pic>
        <p:nvPicPr>
          <p:cNvPr id="28" name="Gráfico 27" descr="Pessoa usando camiseta listrada">
            <a:extLst>
              <a:ext uri="{FF2B5EF4-FFF2-40B4-BE49-F238E27FC236}">
                <a16:creationId xmlns:a16="http://schemas.microsoft.com/office/drawing/2014/main" id="{DC354C57-4854-BEEE-E70C-8BCAE9C3CC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13380" y="5139283"/>
            <a:ext cx="771983" cy="1179250"/>
          </a:xfrm>
          <a:prstGeom prst="rect">
            <a:avLst/>
          </a:prstGeom>
        </p:spPr>
      </p:pic>
      <p:pic>
        <p:nvPicPr>
          <p:cNvPr id="35" name="Gráfico 34" descr="Pessoa usando suéter">
            <a:extLst>
              <a:ext uri="{FF2B5EF4-FFF2-40B4-BE49-F238E27FC236}">
                <a16:creationId xmlns:a16="http://schemas.microsoft.com/office/drawing/2014/main" id="{6854FEE9-DF53-6A2B-D345-1FA416ED466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46952" y="5405510"/>
            <a:ext cx="814533" cy="1161013"/>
          </a:xfrm>
          <a:prstGeom prst="rect">
            <a:avLst/>
          </a:prstGeom>
        </p:spPr>
      </p:pic>
      <p:pic>
        <p:nvPicPr>
          <p:cNvPr id="36" name="Gráfico 35" descr="Pessoa usando uma máscara">
            <a:extLst>
              <a:ext uri="{FF2B5EF4-FFF2-40B4-BE49-F238E27FC236}">
                <a16:creationId xmlns:a16="http://schemas.microsoft.com/office/drawing/2014/main" id="{AB4FA524-A623-C4B3-D671-01F77283CE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05682" y="5279191"/>
            <a:ext cx="802376" cy="1227878"/>
          </a:xfrm>
          <a:prstGeom prst="rect">
            <a:avLst/>
          </a:prstGeom>
        </p:spPr>
      </p:pic>
      <p:pic>
        <p:nvPicPr>
          <p:cNvPr id="37" name="Gráfico 36" descr="Homem em traje de negócios">
            <a:extLst>
              <a:ext uri="{FF2B5EF4-FFF2-40B4-BE49-F238E27FC236}">
                <a16:creationId xmlns:a16="http://schemas.microsoft.com/office/drawing/2014/main" id="{C190213D-E99D-84E8-D581-5C45EB0640D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761693" y="5473397"/>
            <a:ext cx="832769" cy="1124542"/>
          </a:xfrm>
          <a:prstGeom prst="rect">
            <a:avLst/>
          </a:prstGeom>
        </p:spPr>
      </p:pic>
      <p:pic>
        <p:nvPicPr>
          <p:cNvPr id="38" name="Gráfico 37" descr="Homem com pelos no rosto">
            <a:extLst>
              <a:ext uri="{FF2B5EF4-FFF2-40B4-BE49-F238E27FC236}">
                <a16:creationId xmlns:a16="http://schemas.microsoft.com/office/drawing/2014/main" id="{EAD2B919-666E-3518-A328-39D25F12F81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56378" y="5283210"/>
            <a:ext cx="838847" cy="1136698"/>
          </a:xfrm>
          <a:prstGeom prst="rect">
            <a:avLst/>
          </a:prstGeom>
        </p:spPr>
      </p:pic>
      <p:pic>
        <p:nvPicPr>
          <p:cNvPr id="39" name="Gráfico 38" descr="Homem de moletom segurando um controle">
            <a:extLst>
              <a:ext uri="{FF2B5EF4-FFF2-40B4-BE49-F238E27FC236}">
                <a16:creationId xmlns:a16="http://schemas.microsoft.com/office/drawing/2014/main" id="{D705E819-1410-59CF-C4F1-BB0433D282A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144935" y="5335815"/>
            <a:ext cx="814533" cy="1191406"/>
          </a:xfrm>
          <a:prstGeom prst="rect">
            <a:avLst/>
          </a:prstGeom>
        </p:spPr>
      </p:pic>
      <p:pic>
        <p:nvPicPr>
          <p:cNvPr id="40" name="Gráfico 39" descr="Homem com um braço protético">
            <a:extLst>
              <a:ext uri="{FF2B5EF4-FFF2-40B4-BE49-F238E27FC236}">
                <a16:creationId xmlns:a16="http://schemas.microsoft.com/office/drawing/2014/main" id="{C37F220E-5034-9C20-8E99-A5175B97CED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13689" y="5402317"/>
            <a:ext cx="826691" cy="1154936"/>
          </a:xfrm>
          <a:prstGeom prst="rect">
            <a:avLst/>
          </a:prstGeom>
        </p:spPr>
      </p:pic>
      <p:pic>
        <p:nvPicPr>
          <p:cNvPr id="41" name="Gráfico 40" descr="Homem com fantasia de pirata">
            <a:extLst>
              <a:ext uri="{FF2B5EF4-FFF2-40B4-BE49-F238E27FC236}">
                <a16:creationId xmlns:a16="http://schemas.microsoft.com/office/drawing/2014/main" id="{010352D7-00A6-8BF6-9457-80B69E0EA98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690069" y="5402317"/>
            <a:ext cx="771983" cy="1081992"/>
          </a:xfrm>
          <a:prstGeom prst="rect">
            <a:avLst/>
          </a:prstGeom>
        </p:spPr>
      </p:pic>
      <p:pic>
        <p:nvPicPr>
          <p:cNvPr id="42" name="Gráfico 41" descr="Homem de óculos usando gola alta">
            <a:extLst>
              <a:ext uri="{FF2B5EF4-FFF2-40B4-BE49-F238E27FC236}">
                <a16:creationId xmlns:a16="http://schemas.microsoft.com/office/drawing/2014/main" id="{E20F6C9E-85D9-C8EB-4854-F48D80DFBE00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085315" y="5397941"/>
            <a:ext cx="826691" cy="1112386"/>
          </a:xfrm>
          <a:prstGeom prst="rect">
            <a:avLst/>
          </a:prstGeom>
        </p:spPr>
      </p:pic>
      <p:pic>
        <p:nvPicPr>
          <p:cNvPr id="43" name="Gráfico 42" descr="Mulher chorando e segurando uma xícara">
            <a:extLst>
              <a:ext uri="{FF2B5EF4-FFF2-40B4-BE49-F238E27FC236}">
                <a16:creationId xmlns:a16="http://schemas.microsoft.com/office/drawing/2014/main" id="{3DADC305-2307-29BD-9071-0B6E9794BE9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797042" y="5413454"/>
            <a:ext cx="863162" cy="1179249"/>
          </a:xfrm>
          <a:prstGeom prst="rect">
            <a:avLst/>
          </a:prstGeom>
        </p:spPr>
      </p:pic>
      <p:pic>
        <p:nvPicPr>
          <p:cNvPr id="44" name="Gráfico 43" descr="Mulher de cabelo cacheado levantando a mão">
            <a:extLst>
              <a:ext uri="{FF2B5EF4-FFF2-40B4-BE49-F238E27FC236}">
                <a16:creationId xmlns:a16="http://schemas.microsoft.com/office/drawing/2014/main" id="{35FE7707-7E08-79A7-C188-9D26930DF63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532383" y="5359658"/>
            <a:ext cx="893555" cy="1130621"/>
          </a:xfrm>
          <a:prstGeom prst="rect">
            <a:avLst/>
          </a:prstGeom>
        </p:spPr>
      </p:pic>
      <p:pic>
        <p:nvPicPr>
          <p:cNvPr id="45" name="Gráfico 44" descr="Mulher segurando um laptop">
            <a:extLst>
              <a:ext uri="{FF2B5EF4-FFF2-40B4-BE49-F238E27FC236}">
                <a16:creationId xmlns:a16="http://schemas.microsoft.com/office/drawing/2014/main" id="{EE3F9DF9-649D-B56D-59F9-D1CABA8CCDE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889324" y="5473262"/>
            <a:ext cx="1136700" cy="1154936"/>
          </a:xfrm>
          <a:prstGeom prst="rect">
            <a:avLst/>
          </a:prstGeom>
        </p:spPr>
      </p:pic>
      <p:pic>
        <p:nvPicPr>
          <p:cNvPr id="46" name="Gráfico 45" descr="Mulher com um braço protético">
            <a:extLst>
              <a:ext uri="{FF2B5EF4-FFF2-40B4-BE49-F238E27FC236}">
                <a16:creationId xmlns:a16="http://schemas.microsoft.com/office/drawing/2014/main" id="{06C2E98B-64E6-C737-A46F-7F73E353095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6917553" y="5381678"/>
            <a:ext cx="1094149" cy="1148856"/>
          </a:xfrm>
          <a:prstGeom prst="rect">
            <a:avLst/>
          </a:prstGeom>
        </p:spPr>
      </p:pic>
      <p:pic>
        <p:nvPicPr>
          <p:cNvPr id="47" name="Gráfico 46" descr="Uma mulher com rabo de cavalo no cabelo">
            <a:extLst>
              <a:ext uri="{FF2B5EF4-FFF2-40B4-BE49-F238E27FC236}">
                <a16:creationId xmlns:a16="http://schemas.microsoft.com/office/drawing/2014/main" id="{81074331-1F35-CF69-B765-5145C5F5F758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6429141" y="5409723"/>
            <a:ext cx="765904" cy="1154935"/>
          </a:xfrm>
          <a:prstGeom prst="rect">
            <a:avLst/>
          </a:prstGeom>
        </p:spPr>
      </p:pic>
      <p:pic>
        <p:nvPicPr>
          <p:cNvPr id="48" name="Gráfico 47" descr="Mulher idosa usando camisa com estampa de relâmpago">
            <a:extLst>
              <a:ext uri="{FF2B5EF4-FFF2-40B4-BE49-F238E27FC236}">
                <a16:creationId xmlns:a16="http://schemas.microsoft.com/office/drawing/2014/main" id="{2B0FA0C7-728B-77D3-778B-0AB5B3A51FB8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948129" y="5415321"/>
            <a:ext cx="753747" cy="1161014"/>
          </a:xfrm>
          <a:prstGeom prst="rect">
            <a:avLst/>
          </a:prstGeom>
        </p:spPr>
      </p:pic>
      <p:pic>
        <p:nvPicPr>
          <p:cNvPr id="49" name="Gráfico 48" descr="Mulher tirando foto">
            <a:extLst>
              <a:ext uri="{FF2B5EF4-FFF2-40B4-BE49-F238E27FC236}">
                <a16:creationId xmlns:a16="http://schemas.microsoft.com/office/drawing/2014/main" id="{5D96CDDF-F83E-DB10-A164-38983289AC7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130839" y="5415321"/>
            <a:ext cx="917869" cy="1179249"/>
          </a:xfrm>
          <a:prstGeom prst="rect">
            <a:avLst/>
          </a:prstGeom>
        </p:spPr>
      </p:pic>
      <p:pic>
        <p:nvPicPr>
          <p:cNvPr id="50" name="Gráfico 49" descr="Mulher usando um cardigan">
            <a:extLst>
              <a:ext uri="{FF2B5EF4-FFF2-40B4-BE49-F238E27FC236}">
                <a16:creationId xmlns:a16="http://schemas.microsoft.com/office/drawing/2014/main" id="{5A5BAFA4-E772-F516-FA0C-F938001DBDF8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544791" y="5443522"/>
            <a:ext cx="771983" cy="1075914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48DC9C1B-F27E-D063-3A43-68D8CCC9F608}"/>
              </a:ext>
            </a:extLst>
          </p:cNvPr>
          <p:cNvSpPr txBox="1"/>
          <p:nvPr/>
        </p:nvSpPr>
        <p:spPr>
          <a:xfrm>
            <a:off x="5018129" y="6507069"/>
            <a:ext cx="1222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</a:t>
            </a:r>
            <a:endParaRPr lang="pt-BR" dirty="0"/>
          </a:p>
        </p:txBody>
      </p:sp>
      <p:pic>
        <p:nvPicPr>
          <p:cNvPr id="52" name="Gráfico 51" descr="Homem de barba em uma túnica">
            <a:extLst>
              <a:ext uri="{FF2B5EF4-FFF2-40B4-BE49-F238E27FC236}">
                <a16:creationId xmlns:a16="http://schemas.microsoft.com/office/drawing/2014/main" id="{9CDF1A92-A3B9-67A9-77AD-045ABC210A52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3989008" y="5425286"/>
            <a:ext cx="851005" cy="1069835"/>
          </a:xfrm>
          <a:prstGeom prst="rect">
            <a:avLst/>
          </a:prstGeom>
        </p:spPr>
      </p:pic>
      <p:sp>
        <p:nvSpPr>
          <p:cNvPr id="53" name="Seta: para a Direita 52">
            <a:extLst>
              <a:ext uri="{FF2B5EF4-FFF2-40B4-BE49-F238E27FC236}">
                <a16:creationId xmlns:a16="http://schemas.microsoft.com/office/drawing/2014/main" id="{AFBFD5A0-BF47-CE27-8509-3A5DBDA2B119}"/>
              </a:ext>
            </a:extLst>
          </p:cNvPr>
          <p:cNvSpPr/>
          <p:nvPr/>
        </p:nvSpPr>
        <p:spPr>
          <a:xfrm rot="16200000">
            <a:off x="2623233" y="4514576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61900A21-41F9-C364-DCB7-7AE754052106}"/>
              </a:ext>
            </a:extLst>
          </p:cNvPr>
          <p:cNvSpPr txBox="1"/>
          <p:nvPr/>
        </p:nvSpPr>
        <p:spPr>
          <a:xfrm>
            <a:off x="1372314" y="4578236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 elementos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5BBF5CF0-015F-464B-2E68-9E5F440CA973}"/>
              </a:ext>
            </a:extLst>
          </p:cNvPr>
          <p:cNvSpPr txBox="1"/>
          <p:nvPr/>
        </p:nvSpPr>
        <p:spPr>
          <a:xfrm>
            <a:off x="3147797" y="4578236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 elementos</a:t>
            </a:r>
          </a:p>
        </p:txBody>
      </p:sp>
      <p:sp>
        <p:nvSpPr>
          <p:cNvPr id="57" name="Seta: para a Direita 56">
            <a:extLst>
              <a:ext uri="{FF2B5EF4-FFF2-40B4-BE49-F238E27FC236}">
                <a16:creationId xmlns:a16="http://schemas.microsoft.com/office/drawing/2014/main" id="{6D4C0277-CBFD-7430-1503-E6FECAA9714D}"/>
              </a:ext>
            </a:extLst>
          </p:cNvPr>
          <p:cNvSpPr/>
          <p:nvPr/>
        </p:nvSpPr>
        <p:spPr>
          <a:xfrm rot="16200000">
            <a:off x="4460748" y="4514499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FF5D18D1-AB59-9247-E642-9C03055B07A3}"/>
              </a:ext>
            </a:extLst>
          </p:cNvPr>
          <p:cNvSpPr txBox="1"/>
          <p:nvPr/>
        </p:nvSpPr>
        <p:spPr>
          <a:xfrm>
            <a:off x="4960233" y="4578159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 elementos</a:t>
            </a:r>
          </a:p>
        </p:txBody>
      </p:sp>
      <p:sp>
        <p:nvSpPr>
          <p:cNvPr id="59" name="Seta: para a Direita 58">
            <a:extLst>
              <a:ext uri="{FF2B5EF4-FFF2-40B4-BE49-F238E27FC236}">
                <a16:creationId xmlns:a16="http://schemas.microsoft.com/office/drawing/2014/main" id="{7446832F-D965-E255-AB15-7041929A5E05}"/>
              </a:ext>
            </a:extLst>
          </p:cNvPr>
          <p:cNvSpPr/>
          <p:nvPr/>
        </p:nvSpPr>
        <p:spPr>
          <a:xfrm rot="16200000">
            <a:off x="6307548" y="4514576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8B1AE9DE-DD23-2AAA-F2E9-76A13C48367C}"/>
              </a:ext>
            </a:extLst>
          </p:cNvPr>
          <p:cNvSpPr txBox="1"/>
          <p:nvPr/>
        </p:nvSpPr>
        <p:spPr>
          <a:xfrm>
            <a:off x="6807033" y="4578236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 elementos</a:t>
            </a:r>
          </a:p>
        </p:txBody>
      </p:sp>
      <p:sp>
        <p:nvSpPr>
          <p:cNvPr id="61" name="Seta: para a Direita 60">
            <a:extLst>
              <a:ext uri="{FF2B5EF4-FFF2-40B4-BE49-F238E27FC236}">
                <a16:creationId xmlns:a16="http://schemas.microsoft.com/office/drawing/2014/main" id="{D503B690-D459-006F-0495-D164CF2AC3CA}"/>
              </a:ext>
            </a:extLst>
          </p:cNvPr>
          <p:cNvSpPr/>
          <p:nvPr/>
        </p:nvSpPr>
        <p:spPr>
          <a:xfrm rot="16200000">
            <a:off x="8032872" y="4497612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007624BD-CF54-03AC-472C-DA782F9E6704}"/>
              </a:ext>
            </a:extLst>
          </p:cNvPr>
          <p:cNvSpPr txBox="1"/>
          <p:nvPr/>
        </p:nvSpPr>
        <p:spPr>
          <a:xfrm>
            <a:off x="8532357" y="4561272"/>
            <a:ext cx="1376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 elementos</a:t>
            </a:r>
          </a:p>
        </p:txBody>
      </p:sp>
      <p:sp>
        <p:nvSpPr>
          <p:cNvPr id="63" name="Seta: para a Direita 62">
            <a:extLst>
              <a:ext uri="{FF2B5EF4-FFF2-40B4-BE49-F238E27FC236}">
                <a16:creationId xmlns:a16="http://schemas.microsoft.com/office/drawing/2014/main" id="{AD37F695-5250-CAA0-C68E-0F9928365519}"/>
              </a:ext>
            </a:extLst>
          </p:cNvPr>
          <p:cNvSpPr/>
          <p:nvPr/>
        </p:nvSpPr>
        <p:spPr>
          <a:xfrm rot="16200000">
            <a:off x="9828254" y="4468987"/>
            <a:ext cx="599633" cy="399337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64" name="Gráfico 63" descr="Mulher tirando foto">
            <a:extLst>
              <a:ext uri="{FF2B5EF4-FFF2-40B4-BE49-F238E27FC236}">
                <a16:creationId xmlns:a16="http://schemas.microsoft.com/office/drawing/2014/main" id="{9B212DC7-761D-BAEB-CB8F-275E40347013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2507241" y="3209325"/>
            <a:ext cx="917869" cy="1179249"/>
          </a:xfrm>
          <a:prstGeom prst="rect">
            <a:avLst/>
          </a:prstGeom>
        </p:spPr>
      </p:pic>
      <p:pic>
        <p:nvPicPr>
          <p:cNvPr id="65" name="Gráfico 64" descr="Mulher usando um cardigan">
            <a:extLst>
              <a:ext uri="{FF2B5EF4-FFF2-40B4-BE49-F238E27FC236}">
                <a16:creationId xmlns:a16="http://schemas.microsoft.com/office/drawing/2014/main" id="{7A8E5934-05C8-73E1-1DD5-E71C01217A90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374572" y="3147981"/>
            <a:ext cx="771983" cy="1075914"/>
          </a:xfrm>
          <a:prstGeom prst="rect">
            <a:avLst/>
          </a:prstGeom>
        </p:spPr>
      </p:pic>
      <p:pic>
        <p:nvPicPr>
          <p:cNvPr id="66" name="Gráfico 65" descr="Mulher chorando e segurando uma xícara">
            <a:extLst>
              <a:ext uri="{FF2B5EF4-FFF2-40B4-BE49-F238E27FC236}">
                <a16:creationId xmlns:a16="http://schemas.microsoft.com/office/drawing/2014/main" id="{B96D74A5-DA62-0034-1A63-997BEA68101A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182285" y="3125706"/>
            <a:ext cx="863162" cy="1179249"/>
          </a:xfrm>
          <a:prstGeom prst="rect">
            <a:avLst/>
          </a:prstGeom>
        </p:spPr>
      </p:pic>
      <p:pic>
        <p:nvPicPr>
          <p:cNvPr id="67" name="Gráfico 66" descr="Alienígena com um olho">
            <a:extLst>
              <a:ext uri="{FF2B5EF4-FFF2-40B4-BE49-F238E27FC236}">
                <a16:creationId xmlns:a16="http://schemas.microsoft.com/office/drawing/2014/main" id="{9CB732F3-D4E5-6CD3-8037-6B2FD7963A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1875" y="3064010"/>
            <a:ext cx="1051598" cy="1112384"/>
          </a:xfrm>
          <a:prstGeom prst="rect">
            <a:avLst/>
          </a:prstGeom>
        </p:spPr>
      </p:pic>
      <p:pic>
        <p:nvPicPr>
          <p:cNvPr id="68" name="Gráfico 67" descr="Homem de moletom segurando um controle">
            <a:extLst>
              <a:ext uri="{FF2B5EF4-FFF2-40B4-BE49-F238E27FC236}">
                <a16:creationId xmlns:a16="http://schemas.microsoft.com/office/drawing/2014/main" id="{5D028862-CBF5-F574-69F7-3AA7A67DACA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729969" y="3077779"/>
            <a:ext cx="814533" cy="119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33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61291FE1-F5B4-0481-7DB9-42FE00EE99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Tipos de Amostra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8F4E78-C221-4A41-FB72-C4CC62A129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/>
              <a:t>Amostra Sistemática </a:t>
            </a:r>
          </a:p>
          <a:p>
            <a:endParaRPr lang="pt-BR" dirty="0"/>
          </a:p>
          <a:p>
            <a:r>
              <a:rPr lang="pt-BR" dirty="0"/>
              <a:t>A amostra sistêmica é mais simples de ser executada quando comparada com a amostra aleatória simples, mas existe a possibilidade de não obter informações de periodicidades ocultas.</a:t>
            </a:r>
          </a:p>
          <a:p>
            <a:endParaRPr lang="pt-BR" dirty="0"/>
          </a:p>
          <a:p>
            <a:r>
              <a:rPr lang="pt-BR" b="1" dirty="0">
                <a:solidFill>
                  <a:srgbClr val="FF0000"/>
                </a:solidFill>
              </a:rPr>
              <a:t>Exemplo: </a:t>
            </a:r>
            <a:r>
              <a:rPr lang="pt-BR" dirty="0"/>
              <a:t>Vamos entrevistar o décimo morador em cada uma dada via perguntando sobre a qualidade da via. Se, o décimo morador sempre for o que mora na esquina, podemos criar resultados tendenciosos.</a:t>
            </a:r>
          </a:p>
        </p:txBody>
      </p:sp>
    </p:spTree>
    <p:extLst>
      <p:ext uri="{BB962C8B-B14F-4D97-AF65-F5344CB8AC3E}">
        <p14:creationId xmlns:p14="http://schemas.microsoft.com/office/powerpoint/2010/main" val="32566276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ráfico 32" descr="Homem de moletom segurando um controle">
            <a:extLst>
              <a:ext uri="{FF2B5EF4-FFF2-40B4-BE49-F238E27FC236}">
                <a16:creationId xmlns:a16="http://schemas.microsoft.com/office/drawing/2014/main" id="{981DE0EF-6EAF-79DB-0091-866B83791E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92701" y="3710787"/>
            <a:ext cx="814533" cy="1191406"/>
          </a:xfrm>
          <a:prstGeom prst="rect">
            <a:avLst/>
          </a:prstGeom>
        </p:spPr>
      </p:pic>
      <p:pic>
        <p:nvPicPr>
          <p:cNvPr id="16" name="Gráfico 15" descr="Homem de moletom segurando um controle">
            <a:extLst>
              <a:ext uri="{FF2B5EF4-FFF2-40B4-BE49-F238E27FC236}">
                <a16:creationId xmlns:a16="http://schemas.microsoft.com/office/drawing/2014/main" id="{44F114CC-78A6-3ABC-7A1E-37A64141A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38474" y="4902193"/>
            <a:ext cx="814533" cy="1191406"/>
          </a:xfrm>
          <a:prstGeom prst="rect">
            <a:avLst/>
          </a:prstGeom>
        </p:spPr>
      </p:pic>
      <p:pic>
        <p:nvPicPr>
          <p:cNvPr id="22" name="Gráfico 21" descr="Mulher segurando um laptop">
            <a:extLst>
              <a:ext uri="{FF2B5EF4-FFF2-40B4-BE49-F238E27FC236}">
                <a16:creationId xmlns:a16="http://schemas.microsoft.com/office/drawing/2014/main" id="{5A7A544B-B8E7-4E40-54C0-4D50698946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60859" y="4770156"/>
            <a:ext cx="1136700" cy="1154936"/>
          </a:xfrm>
          <a:prstGeom prst="rect">
            <a:avLst/>
          </a:prstGeom>
        </p:spPr>
      </p:pic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EF4AC0E-5F99-729F-9844-5174580236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Tipos de Amostra</a:t>
            </a:r>
            <a:endParaRPr lang="pt-BR" dirty="0"/>
          </a:p>
        </p:txBody>
      </p:sp>
      <p:sp>
        <p:nvSpPr>
          <p:cNvPr id="5" name="Espaço Reservado para Texto 2">
            <a:extLst>
              <a:ext uri="{FF2B5EF4-FFF2-40B4-BE49-F238E27FC236}">
                <a16:creationId xmlns:a16="http://schemas.microsoft.com/office/drawing/2014/main" id="{85E94BB3-1568-B4B0-3994-8CD038DB25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53078" y="1128192"/>
            <a:ext cx="9678900" cy="4601615"/>
          </a:xfrm>
        </p:spPr>
        <p:txBody>
          <a:bodyPr/>
          <a:lstStyle/>
          <a:p>
            <a:r>
              <a:rPr lang="pt-BR" b="1" dirty="0"/>
              <a:t>Amostra Estratificada </a:t>
            </a:r>
          </a:p>
          <a:p>
            <a:endParaRPr lang="pt-BR" b="1" dirty="0"/>
          </a:p>
          <a:p>
            <a:r>
              <a:rPr lang="pt-BR" sz="2000" dirty="0"/>
              <a:t>As populações podem estar divididas em estratos.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Religião;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Gênero;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Raça/Etnia;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519261F2-1AA3-614B-7CE8-E21278545B2B}"/>
              </a:ext>
            </a:extLst>
          </p:cNvPr>
          <p:cNvSpPr/>
          <p:nvPr/>
        </p:nvSpPr>
        <p:spPr>
          <a:xfrm>
            <a:off x="2958353" y="2429434"/>
            <a:ext cx="304800" cy="15492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A83A00-005C-50C0-98CF-4700BA7FA829}"/>
              </a:ext>
            </a:extLst>
          </p:cNvPr>
          <p:cNvSpPr txBox="1"/>
          <p:nvPr/>
        </p:nvSpPr>
        <p:spPr>
          <a:xfrm>
            <a:off x="3455338" y="2880780"/>
            <a:ext cx="6436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certas situações podemos desejar que todos os estratos estejam igualmente representados</a:t>
            </a:r>
          </a:p>
        </p:txBody>
      </p:sp>
      <p:pic>
        <p:nvPicPr>
          <p:cNvPr id="9" name="Gráfico 8" descr="Mulher com cabelo longo e ondulado">
            <a:extLst>
              <a:ext uri="{FF2B5EF4-FFF2-40B4-BE49-F238E27FC236}">
                <a16:creationId xmlns:a16="http://schemas.microsoft.com/office/drawing/2014/main" id="{D82EF6A0-2636-4C00-C532-751916B14B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569949" y="5118123"/>
            <a:ext cx="802376" cy="1124542"/>
          </a:xfrm>
          <a:prstGeom prst="rect">
            <a:avLst/>
          </a:prstGeom>
        </p:spPr>
      </p:pic>
      <p:pic>
        <p:nvPicPr>
          <p:cNvPr id="11" name="Gráfico 10" descr="Pessoa usando camiseta listrada">
            <a:extLst>
              <a:ext uri="{FF2B5EF4-FFF2-40B4-BE49-F238E27FC236}">
                <a16:creationId xmlns:a16="http://schemas.microsoft.com/office/drawing/2014/main" id="{0CA5839A-5A2C-893A-D02F-36351C67CB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43417" y="4752087"/>
            <a:ext cx="771983" cy="1179250"/>
          </a:xfrm>
          <a:prstGeom prst="rect">
            <a:avLst/>
          </a:prstGeom>
        </p:spPr>
      </p:pic>
      <p:pic>
        <p:nvPicPr>
          <p:cNvPr id="12" name="Gráfico 11" descr="Pessoa usando suéter">
            <a:extLst>
              <a:ext uri="{FF2B5EF4-FFF2-40B4-BE49-F238E27FC236}">
                <a16:creationId xmlns:a16="http://schemas.microsoft.com/office/drawing/2014/main" id="{AE995684-3EF7-02BF-E73C-EE3ECD1EA31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549049" y="5584340"/>
            <a:ext cx="814533" cy="1161013"/>
          </a:xfrm>
          <a:prstGeom prst="rect">
            <a:avLst/>
          </a:prstGeom>
        </p:spPr>
      </p:pic>
      <p:pic>
        <p:nvPicPr>
          <p:cNvPr id="13" name="Gráfico 12" descr="Pessoa usando uma máscara">
            <a:extLst>
              <a:ext uri="{FF2B5EF4-FFF2-40B4-BE49-F238E27FC236}">
                <a16:creationId xmlns:a16="http://schemas.microsoft.com/office/drawing/2014/main" id="{E2975AFB-35F1-B09F-3AED-18E99FF3F16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66990" y="5517475"/>
            <a:ext cx="802376" cy="1227878"/>
          </a:xfrm>
          <a:prstGeom prst="rect">
            <a:avLst/>
          </a:prstGeom>
        </p:spPr>
      </p:pic>
      <p:pic>
        <p:nvPicPr>
          <p:cNvPr id="14" name="Gráfico 13" descr="Homem em traje de negócios">
            <a:extLst>
              <a:ext uri="{FF2B5EF4-FFF2-40B4-BE49-F238E27FC236}">
                <a16:creationId xmlns:a16="http://schemas.microsoft.com/office/drawing/2014/main" id="{9A2E181F-B32B-A49C-4A2A-523CF0A6BFE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379423" y="4880061"/>
            <a:ext cx="832769" cy="1124542"/>
          </a:xfrm>
          <a:prstGeom prst="rect">
            <a:avLst/>
          </a:prstGeom>
        </p:spPr>
      </p:pic>
      <p:pic>
        <p:nvPicPr>
          <p:cNvPr id="15" name="Gráfico 14" descr="Homem com pelos no rosto">
            <a:extLst>
              <a:ext uri="{FF2B5EF4-FFF2-40B4-BE49-F238E27FC236}">
                <a16:creationId xmlns:a16="http://schemas.microsoft.com/office/drawing/2014/main" id="{11436DDF-568A-1D8B-04D4-8BD013FF5F2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969570" y="5258103"/>
            <a:ext cx="838847" cy="1136698"/>
          </a:xfrm>
          <a:prstGeom prst="rect">
            <a:avLst/>
          </a:prstGeom>
        </p:spPr>
      </p:pic>
      <p:pic>
        <p:nvPicPr>
          <p:cNvPr id="18" name="Gráfico 17" descr="Homem com fantasia de pirata">
            <a:extLst>
              <a:ext uri="{FF2B5EF4-FFF2-40B4-BE49-F238E27FC236}">
                <a16:creationId xmlns:a16="http://schemas.microsoft.com/office/drawing/2014/main" id="{9A3B8B57-0112-2250-A4C4-8018562560A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654307" y="5209663"/>
            <a:ext cx="771983" cy="1081992"/>
          </a:xfrm>
          <a:prstGeom prst="rect">
            <a:avLst/>
          </a:prstGeom>
        </p:spPr>
      </p:pic>
      <p:pic>
        <p:nvPicPr>
          <p:cNvPr id="19" name="Gráfico 18" descr="Homem de óculos usando gola alta">
            <a:extLst>
              <a:ext uri="{FF2B5EF4-FFF2-40B4-BE49-F238E27FC236}">
                <a16:creationId xmlns:a16="http://schemas.microsoft.com/office/drawing/2014/main" id="{9E482D24-FFEB-52BC-CD0F-8AF66AF05B9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263884" y="5307243"/>
            <a:ext cx="826691" cy="1112386"/>
          </a:xfrm>
          <a:prstGeom prst="rect">
            <a:avLst/>
          </a:prstGeom>
        </p:spPr>
      </p:pic>
      <p:pic>
        <p:nvPicPr>
          <p:cNvPr id="21" name="Gráfico 20" descr="Mulher de cabelo cacheado levantando a mão">
            <a:extLst>
              <a:ext uri="{FF2B5EF4-FFF2-40B4-BE49-F238E27FC236}">
                <a16:creationId xmlns:a16="http://schemas.microsoft.com/office/drawing/2014/main" id="{903AEB62-6711-7C0A-22E1-9A0B58520DB6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195340" y="4636120"/>
            <a:ext cx="893555" cy="1130621"/>
          </a:xfrm>
          <a:prstGeom prst="rect">
            <a:avLst/>
          </a:prstGeom>
        </p:spPr>
      </p:pic>
      <p:pic>
        <p:nvPicPr>
          <p:cNvPr id="23" name="Gráfico 22" descr="Mulher com um braço protético">
            <a:extLst>
              <a:ext uri="{FF2B5EF4-FFF2-40B4-BE49-F238E27FC236}">
                <a16:creationId xmlns:a16="http://schemas.microsoft.com/office/drawing/2014/main" id="{99287B00-6C78-C61E-6CD2-EA28CAA7918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175993" y="4804412"/>
            <a:ext cx="1094149" cy="1148856"/>
          </a:xfrm>
          <a:prstGeom prst="rect">
            <a:avLst/>
          </a:prstGeom>
        </p:spPr>
      </p:pic>
      <p:pic>
        <p:nvPicPr>
          <p:cNvPr id="24" name="Gráfico 23" descr="Uma mulher com rabo de cavalo no cabelo">
            <a:extLst>
              <a:ext uri="{FF2B5EF4-FFF2-40B4-BE49-F238E27FC236}">
                <a16:creationId xmlns:a16="http://schemas.microsoft.com/office/drawing/2014/main" id="{6308896A-13D3-E6AC-8BA5-FB0CACB6D764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250153" y="5364466"/>
            <a:ext cx="765904" cy="1154935"/>
          </a:xfrm>
          <a:prstGeom prst="rect">
            <a:avLst/>
          </a:prstGeom>
        </p:spPr>
      </p:pic>
      <p:pic>
        <p:nvPicPr>
          <p:cNvPr id="25" name="Gráfico 24" descr="Mulher idosa usando camisa com estampa de relâmpago">
            <a:extLst>
              <a:ext uri="{FF2B5EF4-FFF2-40B4-BE49-F238E27FC236}">
                <a16:creationId xmlns:a16="http://schemas.microsoft.com/office/drawing/2014/main" id="{6FD9BA60-DC4B-2863-5FA4-E505AECB53B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944791" y="5293586"/>
            <a:ext cx="753747" cy="1161014"/>
          </a:xfrm>
          <a:prstGeom prst="rect">
            <a:avLst/>
          </a:prstGeom>
        </p:spPr>
      </p:pic>
      <p:pic>
        <p:nvPicPr>
          <p:cNvPr id="26" name="Gráfico 25" descr="Mulher tirando foto">
            <a:extLst>
              <a:ext uri="{FF2B5EF4-FFF2-40B4-BE49-F238E27FC236}">
                <a16:creationId xmlns:a16="http://schemas.microsoft.com/office/drawing/2014/main" id="{746E3618-A3DD-2095-8E90-F172C7BEC8E1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7560859" y="5675518"/>
            <a:ext cx="917869" cy="1179249"/>
          </a:xfrm>
          <a:prstGeom prst="rect">
            <a:avLst/>
          </a:prstGeom>
        </p:spPr>
      </p:pic>
      <p:pic>
        <p:nvPicPr>
          <p:cNvPr id="27" name="Gráfico 26" descr="Mulher usando um cardigan">
            <a:extLst>
              <a:ext uri="{FF2B5EF4-FFF2-40B4-BE49-F238E27FC236}">
                <a16:creationId xmlns:a16="http://schemas.microsoft.com/office/drawing/2014/main" id="{647E91CD-1803-A007-C370-D513E846DC64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8230632" y="5694065"/>
            <a:ext cx="771983" cy="1075914"/>
          </a:xfrm>
          <a:prstGeom prst="rect">
            <a:avLst/>
          </a:prstGeom>
        </p:spPr>
      </p:pic>
      <p:pic>
        <p:nvPicPr>
          <p:cNvPr id="29" name="Gráfico 28" descr="Homem de barba em uma túnica">
            <a:extLst>
              <a:ext uri="{FF2B5EF4-FFF2-40B4-BE49-F238E27FC236}">
                <a16:creationId xmlns:a16="http://schemas.microsoft.com/office/drawing/2014/main" id="{3854FEE6-AA5E-3351-76AE-89165640C152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2247361" y="5543739"/>
            <a:ext cx="851005" cy="1069835"/>
          </a:xfrm>
          <a:prstGeom prst="rect">
            <a:avLst/>
          </a:prstGeom>
        </p:spPr>
      </p:pic>
      <p:pic>
        <p:nvPicPr>
          <p:cNvPr id="20" name="Gráfico 19" descr="Mulher chorando e segurando uma xícara">
            <a:extLst>
              <a:ext uri="{FF2B5EF4-FFF2-40B4-BE49-F238E27FC236}">
                <a16:creationId xmlns:a16="http://schemas.microsoft.com/office/drawing/2014/main" id="{2D9DA8B4-A539-BAF9-D9CF-216F89408477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6793866" y="5687252"/>
            <a:ext cx="863162" cy="1179249"/>
          </a:xfrm>
          <a:prstGeom prst="rect">
            <a:avLst/>
          </a:prstGeom>
        </p:spPr>
      </p:pic>
      <p:pic>
        <p:nvPicPr>
          <p:cNvPr id="8" name="Gráfico 7" descr="Homem usando um moletom">
            <a:extLst>
              <a:ext uri="{FF2B5EF4-FFF2-40B4-BE49-F238E27FC236}">
                <a16:creationId xmlns:a16="http://schemas.microsoft.com/office/drawing/2014/main" id="{EA36BEDD-03DC-79DC-40FB-0F2618D702BE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622561" y="5695198"/>
            <a:ext cx="820612" cy="1106306"/>
          </a:xfrm>
          <a:prstGeom prst="rect">
            <a:avLst/>
          </a:prstGeom>
        </p:spPr>
      </p:pic>
      <p:pic>
        <p:nvPicPr>
          <p:cNvPr id="17" name="Gráfico 16" descr="Homem com um braço protético">
            <a:extLst>
              <a:ext uri="{FF2B5EF4-FFF2-40B4-BE49-F238E27FC236}">
                <a16:creationId xmlns:a16="http://schemas.microsoft.com/office/drawing/2014/main" id="{4A06CC48-5728-173D-C044-1A1C70225D96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067395" y="5612112"/>
            <a:ext cx="826691" cy="1154936"/>
          </a:xfrm>
          <a:prstGeom prst="rect">
            <a:avLst/>
          </a:prstGeom>
        </p:spPr>
      </p:pic>
      <p:sp>
        <p:nvSpPr>
          <p:cNvPr id="30" name="Seta: para a Direita 29">
            <a:extLst>
              <a:ext uri="{FF2B5EF4-FFF2-40B4-BE49-F238E27FC236}">
                <a16:creationId xmlns:a16="http://schemas.microsoft.com/office/drawing/2014/main" id="{F8A73BC0-3075-98F1-E701-6FCE48CAF72C}"/>
              </a:ext>
            </a:extLst>
          </p:cNvPr>
          <p:cNvSpPr/>
          <p:nvPr/>
        </p:nvSpPr>
        <p:spPr>
          <a:xfrm rot="18686100">
            <a:off x="2971773" y="4489104"/>
            <a:ext cx="967131" cy="4469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pic>
        <p:nvPicPr>
          <p:cNvPr id="32" name="Gráfico 31" descr="Mulher com um braço protético">
            <a:extLst>
              <a:ext uri="{FF2B5EF4-FFF2-40B4-BE49-F238E27FC236}">
                <a16:creationId xmlns:a16="http://schemas.microsoft.com/office/drawing/2014/main" id="{9BA219EF-3C72-DE1D-2134-AD4D49A5B76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742744" y="3649211"/>
            <a:ext cx="1094149" cy="1148856"/>
          </a:xfrm>
          <a:prstGeom prst="rect">
            <a:avLst/>
          </a:prstGeom>
        </p:spPr>
      </p:pic>
      <p:sp>
        <p:nvSpPr>
          <p:cNvPr id="31" name="Seta: para a Direita 30">
            <a:extLst>
              <a:ext uri="{FF2B5EF4-FFF2-40B4-BE49-F238E27FC236}">
                <a16:creationId xmlns:a16="http://schemas.microsoft.com/office/drawing/2014/main" id="{A2157F30-B0CA-F436-5F46-072A26653365}"/>
              </a:ext>
            </a:extLst>
          </p:cNvPr>
          <p:cNvSpPr/>
          <p:nvPr/>
        </p:nvSpPr>
        <p:spPr>
          <a:xfrm rot="12994042">
            <a:off x="6347512" y="4683704"/>
            <a:ext cx="967131" cy="446908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16D0760-3C21-DFE6-B517-9F34A1732822}"/>
              </a:ext>
            </a:extLst>
          </p:cNvPr>
          <p:cNvSpPr txBox="1"/>
          <p:nvPr/>
        </p:nvSpPr>
        <p:spPr>
          <a:xfrm>
            <a:off x="3698305" y="6470149"/>
            <a:ext cx="3215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População em dois estratos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39150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37F1240-42EC-2876-D3E3-485B2F2E12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Tipos de Amostra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B8D52E-4235-670A-8683-866E88F0D5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Fazer as práticas dos Tipos de Amostras no </a:t>
            </a:r>
            <a:r>
              <a:rPr lang="pt-BR" dirty="0" err="1"/>
              <a:t>Jupyter</a:t>
            </a:r>
            <a:r>
              <a:rPr lang="pt-BR" dirty="0"/>
              <a:t> Notebook da aula:</a:t>
            </a:r>
          </a:p>
          <a:p>
            <a:endParaRPr lang="pt-BR" dirty="0"/>
          </a:p>
          <a:p>
            <a:r>
              <a:rPr lang="pt-B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# 1. Tipos de Amostras</a:t>
            </a:r>
            <a:endParaRPr lang="pt-B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7544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2418409-9B7F-0E52-4D5D-D2B3417995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300CF-5C4D-BA0D-52C5-DD22C7489C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49643" y="2324513"/>
            <a:ext cx="9369369" cy="1884520"/>
          </a:xfrm>
        </p:spPr>
        <p:txBody>
          <a:bodyPr/>
          <a:lstStyle/>
          <a:p>
            <a:r>
              <a:rPr lang="pt-BR" sz="5400" dirty="0"/>
              <a:t>Medidas de Tendência Central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EC102F-4A73-8694-A688-86F0119A34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268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0EF5E11B-CA0E-843C-6F4A-F59AFE4999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4F185AF-35CF-9192-A99E-5067ABA34D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Média</a:t>
            </a:r>
          </a:p>
          <a:p>
            <a:pPr marL="0" indent="0" algn="just">
              <a:buNone/>
            </a:pPr>
            <a:r>
              <a:rPr lang="pt-BR" sz="2400" dirty="0">
                <a:latin typeface="Arial"/>
                <a:cs typeface="Arial"/>
              </a:rPr>
              <a:t>Média é uma </a:t>
            </a:r>
            <a:r>
              <a:rPr lang="pt-BR" sz="2400" b="1" dirty="0">
                <a:latin typeface="Arial"/>
                <a:cs typeface="Arial"/>
              </a:rPr>
              <a:t>medida de tendência central</a:t>
            </a:r>
            <a:r>
              <a:rPr lang="pt-BR" sz="2400" dirty="0">
                <a:latin typeface="Arial"/>
                <a:cs typeface="Arial"/>
              </a:rPr>
              <a:t>. De maneira intuitiva, a média é um valor que nos explica como vários dados observacionais de um mesmo atributo se comportam como um todo. Uma boa pergunta é: se tenho vários valores sobre o mesmo atributo, qual é o valor esperado (valor médio) dessa Atributo?</a:t>
            </a:r>
            <a:endParaRPr lang="pt-BR" sz="2400" dirty="0"/>
          </a:p>
          <a:p>
            <a:pPr marL="0" indent="0">
              <a:buNone/>
            </a:pPr>
            <a:endParaRPr lang="pt-BR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400" dirty="0">
                <a:latin typeface="Arial"/>
                <a:cs typeface="Arial"/>
              </a:rPr>
              <a:t>Existem várias formas de calcular a média, cada uma recebendo um nome específico. Temos a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média aritmética</a:t>
            </a:r>
            <a:r>
              <a:rPr lang="pt-BR" sz="2400" dirty="0">
                <a:latin typeface="Arial"/>
                <a:cs typeface="Arial"/>
              </a:rPr>
              <a:t>, a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média geométrica</a:t>
            </a:r>
            <a:r>
              <a:rPr lang="pt-BR" sz="2400" dirty="0">
                <a:latin typeface="Arial"/>
                <a:cs typeface="Arial"/>
              </a:rPr>
              <a:t>, a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média harmônica</a:t>
            </a:r>
            <a:r>
              <a:rPr lang="pt-BR" sz="2400" dirty="0">
                <a:latin typeface="Arial"/>
                <a:cs typeface="Arial"/>
              </a:rPr>
              <a:t> e a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média ponderada</a:t>
            </a:r>
            <a:r>
              <a:rPr lang="pt-BR" sz="2400" dirty="0">
                <a:latin typeface="Arial"/>
                <a:cs typeface="Arial"/>
              </a:rPr>
              <a:t>.</a:t>
            </a:r>
            <a:endParaRPr lang="pt-BR" sz="2400" dirty="0"/>
          </a:p>
          <a:p>
            <a:pPr marL="0" indent="0">
              <a:buNone/>
            </a:pPr>
            <a:endParaRPr lang="pt-BR" sz="24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pt-BR" sz="2400" dirty="0">
                <a:latin typeface="Arial"/>
                <a:cs typeface="Arial"/>
              </a:rPr>
              <a:t>Para cada problema, um tipo de média é mais indicado. Em geral, a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média aritmética</a:t>
            </a:r>
            <a:r>
              <a:rPr lang="pt-BR" sz="2400" dirty="0">
                <a:latin typeface="Arial"/>
                <a:cs typeface="Arial"/>
              </a:rPr>
              <a:t> e a </a:t>
            </a:r>
            <a:r>
              <a:rPr lang="pt-BR" sz="2400" b="1" dirty="0">
                <a:solidFill>
                  <a:srgbClr val="FF0000"/>
                </a:solidFill>
                <a:latin typeface="Arial"/>
                <a:cs typeface="Arial"/>
              </a:rPr>
              <a:t>média ponderada</a:t>
            </a:r>
            <a:r>
              <a:rPr lang="pt-BR" sz="2400" dirty="0">
                <a:latin typeface="Arial"/>
                <a:cs typeface="Arial"/>
              </a:rPr>
              <a:t> são as mais usadas!</a:t>
            </a:r>
            <a:endParaRPr lang="pt-BR" sz="24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946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82C7ACB-B36E-F2D0-5647-020852657D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Estatística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AA54F5-4718-2316-A972-64D92462B6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i="1" dirty="0"/>
              <a:t>Exemplo: </a:t>
            </a:r>
            <a:r>
              <a:rPr lang="pt-BR" dirty="0"/>
              <a:t>No conjunto a </a:t>
            </a:r>
            <a:r>
              <a:rPr lang="pt-BR" dirty="0" err="1"/>
              <a:t>seguiur</a:t>
            </a:r>
            <a:r>
              <a:rPr lang="pt-BR" dirty="0"/>
              <a:t> temos muitas informações e sem as ferramentas adequadas podemos não conseguir </a:t>
            </a:r>
            <a:r>
              <a:rPr lang="pt-BR" b="1" dirty="0"/>
              <a:t>descrever e inferir </a:t>
            </a:r>
            <a:r>
              <a:rPr lang="pt-BR" dirty="0"/>
              <a:t> nada sobre esse conjunto de dados.</a:t>
            </a:r>
          </a:p>
        </p:txBody>
      </p:sp>
      <p:pic>
        <p:nvPicPr>
          <p:cNvPr id="1026" name="Picture 2" descr="Python Pandas DataFrame: load, edit, view data | Shane Lynn">
            <a:extLst>
              <a:ext uri="{FF2B5EF4-FFF2-40B4-BE49-F238E27FC236}">
                <a16:creationId xmlns:a16="http://schemas.microsoft.com/office/drawing/2014/main" id="{251CBE91-B4EE-509B-001C-E5D516761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520" y="2411506"/>
            <a:ext cx="7886218" cy="383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64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23A3FA83-C663-73AC-C7BC-36DA4CD270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  <a:p>
            <a:endParaRPr lang="pt-BR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4B1201A9-123E-2C51-835B-B659AAF9A5BF}"/>
              </a:ext>
            </a:extLst>
          </p:cNvPr>
          <p:cNvSpPr txBox="1">
            <a:spLocks/>
          </p:cNvSpPr>
          <p:nvPr/>
        </p:nvSpPr>
        <p:spPr>
          <a:xfrm>
            <a:off x="527053" y="1165225"/>
            <a:ext cx="11330516" cy="535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50" b="1">
                <a:solidFill>
                  <a:srgbClr val="FF0000"/>
                </a:solidFill>
                <a:latin typeface="Arial"/>
                <a:cs typeface="Arial"/>
              </a:rPr>
              <a:t>Média Aritmética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50" b="1">
              <a:solidFill>
                <a:srgbClr val="FF0000"/>
              </a:solidFill>
              <a:latin typeface="Arial"/>
              <a:cs typeface="Arial"/>
            </a:endParaRPr>
          </a:p>
          <a:p>
            <a:pPr marL="304800" indent="-304800">
              <a:buFont typeface="Arial" panose="020B0604020202020204" pitchFamily="34" charset="0"/>
              <a:buNone/>
            </a:pPr>
            <a:r>
              <a:rPr lang="pt-BR" sz="2450">
                <a:latin typeface="Arial"/>
                <a:cs typeface="Arial"/>
              </a:rPr>
              <a:t>A média aritmética é determinada pela soma das observações dividida pelo</a:t>
            </a:r>
            <a:endParaRPr lang="pt-BR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50">
                <a:latin typeface="Arial"/>
                <a:cs typeface="Arial"/>
              </a:rPr>
              <a:t>número total de observações: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BCA5A5C-3694-EFEC-ED4E-911DA94E39DF}"/>
                  </a:ext>
                </a:extLst>
              </p:cNvPr>
              <p:cNvSpPr txBox="1"/>
              <p:nvPr/>
            </p:nvSpPr>
            <p:spPr>
              <a:xfrm>
                <a:off x="2783632" y="3429000"/>
                <a:ext cx="5863978" cy="12115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BCA5A5C-3694-EFEC-ED4E-911DA94E3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632" y="3429000"/>
                <a:ext cx="5863978" cy="12115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7BA96D7E-18C9-45E4-3C22-A314A5291520}"/>
              </a:ext>
            </a:extLst>
          </p:cNvPr>
          <p:cNvCxnSpPr>
            <a:cxnSpLocks/>
          </p:cNvCxnSpPr>
          <p:nvPr/>
        </p:nvCxnSpPr>
        <p:spPr>
          <a:xfrm flipV="1">
            <a:off x="1775520" y="4221088"/>
            <a:ext cx="108012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870B9FDB-D1BB-C009-CD18-C56E10EFEA1D}"/>
              </a:ext>
            </a:extLst>
          </p:cNvPr>
          <p:cNvCxnSpPr>
            <a:cxnSpLocks/>
          </p:cNvCxnSpPr>
          <p:nvPr/>
        </p:nvCxnSpPr>
        <p:spPr>
          <a:xfrm flipH="1" flipV="1">
            <a:off x="5234950" y="4554273"/>
            <a:ext cx="480671" cy="9721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227A7EC5-880B-4A60-F1D7-DB501AD889BF}"/>
              </a:ext>
            </a:extLst>
          </p:cNvPr>
          <p:cNvSpPr txBox="1"/>
          <p:nvPr/>
        </p:nvSpPr>
        <p:spPr>
          <a:xfrm>
            <a:off x="623392" y="4755589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 médio de x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FA10A39-B9E8-6579-D040-9A835C413D12}"/>
              </a:ext>
            </a:extLst>
          </p:cNvPr>
          <p:cNvSpPr txBox="1"/>
          <p:nvPr/>
        </p:nvSpPr>
        <p:spPr>
          <a:xfrm>
            <a:off x="4366533" y="5508591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Número de observações</a:t>
            </a:r>
          </a:p>
        </p:txBody>
      </p:sp>
    </p:spTree>
    <p:extLst>
      <p:ext uri="{BB962C8B-B14F-4D97-AF65-F5344CB8AC3E}">
        <p14:creationId xmlns:p14="http://schemas.microsoft.com/office/powerpoint/2010/main" val="143794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D4137EA-A482-7D74-4EC6-CFD64CC2ED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  <a:p>
            <a:endParaRPr lang="pt-BR" dirty="0"/>
          </a:p>
        </p:txBody>
      </p:sp>
      <p:pic>
        <p:nvPicPr>
          <p:cNvPr id="5" name="Gráfico 4" descr="Menino de cabelo cacheado">
            <a:extLst>
              <a:ext uri="{FF2B5EF4-FFF2-40B4-BE49-F238E27FC236}">
                <a16:creationId xmlns:a16="http://schemas.microsoft.com/office/drawing/2014/main" id="{D1A904CB-B253-E0B0-E817-67DC723A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4242" y="3393711"/>
            <a:ext cx="1096538" cy="3355571"/>
          </a:xfrm>
          <a:prstGeom prst="rect">
            <a:avLst/>
          </a:prstGeom>
        </p:spPr>
      </p:pic>
      <p:pic>
        <p:nvPicPr>
          <p:cNvPr id="7" name="Gráfico 6" descr="Menino usando capa">
            <a:extLst>
              <a:ext uri="{FF2B5EF4-FFF2-40B4-BE49-F238E27FC236}">
                <a16:creationId xmlns:a16="http://schemas.microsoft.com/office/drawing/2014/main" id="{2632C900-C5FD-FD67-7E5C-71ADEFFDD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00710" y="3587263"/>
            <a:ext cx="1536708" cy="3188669"/>
          </a:xfrm>
          <a:prstGeom prst="rect">
            <a:avLst/>
          </a:prstGeom>
        </p:spPr>
      </p:pic>
      <p:pic>
        <p:nvPicPr>
          <p:cNvPr id="9" name="Gráfico 8" descr="Homem segurando um copo">
            <a:extLst>
              <a:ext uri="{FF2B5EF4-FFF2-40B4-BE49-F238E27FC236}">
                <a16:creationId xmlns:a16="http://schemas.microsoft.com/office/drawing/2014/main" id="{EB1C33F3-20AD-C344-F427-7790215B8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44846" y="4525791"/>
            <a:ext cx="1005138" cy="2211514"/>
          </a:xfrm>
          <a:prstGeom prst="rect">
            <a:avLst/>
          </a:prstGeom>
        </p:spPr>
      </p:pic>
      <p:pic>
        <p:nvPicPr>
          <p:cNvPr id="11" name="Gráfico 10" descr="Homem com moicano">
            <a:extLst>
              <a:ext uri="{FF2B5EF4-FFF2-40B4-BE49-F238E27FC236}">
                <a16:creationId xmlns:a16="http://schemas.microsoft.com/office/drawing/2014/main" id="{7E98B04A-8537-FD85-5669-44D928FD71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51441" y="4223989"/>
            <a:ext cx="799205" cy="2551943"/>
          </a:xfrm>
          <a:prstGeom prst="rect">
            <a:avLst/>
          </a:prstGeom>
        </p:spPr>
      </p:pic>
      <p:pic>
        <p:nvPicPr>
          <p:cNvPr id="13" name="Gráfico 12" descr="Homem com um braço protético">
            <a:extLst>
              <a:ext uri="{FF2B5EF4-FFF2-40B4-BE49-F238E27FC236}">
                <a16:creationId xmlns:a16="http://schemas.microsoft.com/office/drawing/2014/main" id="{28015AF2-5BE0-F587-2EE9-D7DF3A2E63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68625" y="3695662"/>
            <a:ext cx="932971" cy="3120625"/>
          </a:xfrm>
          <a:prstGeom prst="rect">
            <a:avLst/>
          </a:prstGeom>
        </p:spPr>
      </p:pic>
      <p:pic>
        <p:nvPicPr>
          <p:cNvPr id="15" name="Gráfico 14" descr="Homem andando de scooter">
            <a:extLst>
              <a:ext uri="{FF2B5EF4-FFF2-40B4-BE49-F238E27FC236}">
                <a16:creationId xmlns:a16="http://schemas.microsoft.com/office/drawing/2014/main" id="{B0FA0EDC-9B51-8270-C53C-8E70ED20A7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6799675" y="4066233"/>
            <a:ext cx="990512" cy="2711991"/>
          </a:xfrm>
          <a:prstGeom prst="rect">
            <a:avLst/>
          </a:prstGeom>
        </p:spPr>
      </p:pic>
      <p:pic>
        <p:nvPicPr>
          <p:cNvPr id="17" name="Gráfico 16" descr="Homem usando chapéu e terno">
            <a:extLst>
              <a:ext uri="{FF2B5EF4-FFF2-40B4-BE49-F238E27FC236}">
                <a16:creationId xmlns:a16="http://schemas.microsoft.com/office/drawing/2014/main" id="{B2113CD1-A3C8-195A-B928-050DD8AAE0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40241" y="4025314"/>
            <a:ext cx="932971" cy="2711991"/>
          </a:xfrm>
          <a:prstGeom prst="rect">
            <a:avLst/>
          </a:prstGeom>
        </p:spPr>
      </p:pic>
      <p:pic>
        <p:nvPicPr>
          <p:cNvPr id="19" name="Gráfico 18" descr="Homem vestindo uma túnica">
            <a:extLst>
              <a:ext uri="{FF2B5EF4-FFF2-40B4-BE49-F238E27FC236}">
                <a16:creationId xmlns:a16="http://schemas.microsoft.com/office/drawing/2014/main" id="{F0B9AE9E-5E3E-7370-FFB3-A39C133948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790571" y="3611235"/>
            <a:ext cx="1764798" cy="318866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04405A-27B8-582E-916A-AFDD3D655C89}"/>
              </a:ext>
            </a:extLst>
          </p:cNvPr>
          <p:cNvSpPr txBox="1"/>
          <p:nvPr/>
        </p:nvSpPr>
        <p:spPr>
          <a:xfrm>
            <a:off x="1323622" y="311548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1,95m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F2BA07-5F7E-5171-6D2E-857365A4F4B3}"/>
              </a:ext>
            </a:extLst>
          </p:cNvPr>
          <p:cNvSpPr txBox="1"/>
          <p:nvPr/>
        </p:nvSpPr>
        <p:spPr>
          <a:xfrm>
            <a:off x="2680175" y="340259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1,87m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7E97F89-28E2-30D2-1A03-DBE13805916E}"/>
              </a:ext>
            </a:extLst>
          </p:cNvPr>
          <p:cNvSpPr txBox="1"/>
          <p:nvPr/>
        </p:nvSpPr>
        <p:spPr>
          <a:xfrm>
            <a:off x="3712796" y="422398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1,57m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D189EDB-D9D7-9657-BED1-0E48E3434C63}"/>
              </a:ext>
            </a:extLst>
          </p:cNvPr>
          <p:cNvSpPr txBox="1"/>
          <p:nvPr/>
        </p:nvSpPr>
        <p:spPr>
          <a:xfrm>
            <a:off x="4844935" y="388156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1,7m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9E771D3-91E1-FE5F-AAF2-A43210699D93}"/>
              </a:ext>
            </a:extLst>
          </p:cNvPr>
          <p:cNvSpPr txBox="1"/>
          <p:nvPr/>
        </p:nvSpPr>
        <p:spPr>
          <a:xfrm>
            <a:off x="6002708" y="334633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1,86m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A201A7-7B02-E832-5B06-4451A0EED2E2}"/>
              </a:ext>
            </a:extLst>
          </p:cNvPr>
          <p:cNvSpPr txBox="1"/>
          <p:nvPr/>
        </p:nvSpPr>
        <p:spPr>
          <a:xfrm>
            <a:off x="6960950" y="371566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1,75m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114773-6C68-4BF5-387C-7D241798A732}"/>
              </a:ext>
            </a:extLst>
          </p:cNvPr>
          <p:cNvSpPr txBox="1"/>
          <p:nvPr/>
        </p:nvSpPr>
        <p:spPr>
          <a:xfrm>
            <a:off x="8096949" y="362612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95987C0-1CF0-660B-45F7-644701628CD9}"/>
              </a:ext>
            </a:extLst>
          </p:cNvPr>
          <p:cNvSpPr txBox="1"/>
          <p:nvPr/>
        </p:nvSpPr>
        <p:spPr>
          <a:xfrm>
            <a:off x="9055191" y="332633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1,85m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4C0AC3B-D1D5-F4A4-B8E0-0F5AD498371C}"/>
                  </a:ext>
                </a:extLst>
              </p:cNvPr>
              <p:cNvSpPr txBox="1"/>
              <p:nvPr/>
            </p:nvSpPr>
            <p:spPr>
              <a:xfrm>
                <a:off x="2174922" y="1429880"/>
                <a:ext cx="7556428" cy="8654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1,95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1,87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1,57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1,7+1,86+1,75+1,74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1,85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D4C0AC3B-D1D5-F4A4-B8E0-0F5AD4983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922" y="1429880"/>
                <a:ext cx="7556428" cy="86549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DACACBD-28C7-CCCB-4A4F-8D3E58A58BD5}"/>
                  </a:ext>
                </a:extLst>
              </p:cNvPr>
              <p:cNvSpPr txBox="1"/>
              <p:nvPr/>
            </p:nvSpPr>
            <p:spPr>
              <a:xfrm>
                <a:off x="2694571" y="2505375"/>
                <a:ext cx="609600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=1,78625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DACACBD-28C7-CCCB-4A4F-8D3E58A58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571" y="2505375"/>
                <a:ext cx="6096000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0131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E55B8E0-B329-FD72-63BC-5F098002D0D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4400" dirty="0">
                <a:latin typeface="Arial"/>
                <a:cs typeface="Arial"/>
              </a:rPr>
              <a:t>Medidas de Tendência Central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29886E1-BD9E-2C90-9EEC-C300628391D7}"/>
                  </a:ext>
                </a:extLst>
              </p:cNvPr>
              <p:cNvSpPr/>
              <p:nvPr/>
            </p:nvSpPr>
            <p:spPr>
              <a:xfrm>
                <a:off x="2639616" y="3645024"/>
                <a:ext cx="8173583" cy="1085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4" name="Retângulo 3">
                <a:extLst>
                  <a:ext uri="{FF2B5EF4-FFF2-40B4-BE49-F238E27FC236}">
                    <a16:creationId xmlns:a16="http://schemas.microsoft.com/office/drawing/2014/main" id="{F29886E1-BD9E-2C90-9EEC-C30062839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3645024"/>
                <a:ext cx="8173583" cy="10851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74AF805-9791-A469-99A3-14E93E03D1BF}"/>
              </a:ext>
            </a:extLst>
          </p:cNvPr>
          <p:cNvCxnSpPr>
            <a:cxnSpLocks/>
          </p:cNvCxnSpPr>
          <p:nvPr/>
        </p:nvCxnSpPr>
        <p:spPr>
          <a:xfrm flipV="1">
            <a:off x="1691640" y="4235783"/>
            <a:ext cx="1080120" cy="504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CaixaDeTexto 5">
            <a:extLst>
              <a:ext uri="{FF2B5EF4-FFF2-40B4-BE49-F238E27FC236}">
                <a16:creationId xmlns:a16="http://schemas.microsoft.com/office/drawing/2014/main" id="{E3B0B814-FAC4-CDFE-8AD4-7E905AB538FD}"/>
              </a:ext>
            </a:extLst>
          </p:cNvPr>
          <p:cNvSpPr txBox="1"/>
          <p:nvPr/>
        </p:nvSpPr>
        <p:spPr>
          <a:xfrm>
            <a:off x="539512" y="4770284"/>
            <a:ext cx="1898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Valor médio de x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E7608EE-17E6-6A1E-A6DC-5939FB69FF3D}"/>
              </a:ext>
            </a:extLst>
          </p:cNvPr>
          <p:cNvCxnSpPr>
            <a:cxnSpLocks/>
          </p:cNvCxnSpPr>
          <p:nvPr/>
        </p:nvCxnSpPr>
        <p:spPr>
          <a:xfrm flipV="1">
            <a:off x="3287688" y="4509120"/>
            <a:ext cx="936104" cy="6711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40AD2ED-5302-034A-1397-F8247F0DBA4F}"/>
              </a:ext>
            </a:extLst>
          </p:cNvPr>
          <p:cNvSpPr txBox="1"/>
          <p:nvPr/>
        </p:nvSpPr>
        <p:spPr>
          <a:xfrm>
            <a:off x="2135560" y="5210760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Peso da primeira observação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8F49F32-080D-DCC2-B08D-A98C773FD09B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68211" y="4634880"/>
            <a:ext cx="1231732" cy="5047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B8AB935-5BC6-C084-9443-8CC1AB443D05}"/>
              </a:ext>
            </a:extLst>
          </p:cNvPr>
          <p:cNvSpPr txBox="1"/>
          <p:nvPr/>
        </p:nvSpPr>
        <p:spPr>
          <a:xfrm>
            <a:off x="8083819" y="5139616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Peso da </a:t>
            </a:r>
            <a:r>
              <a:rPr lang="pt-BR" dirty="0" err="1"/>
              <a:t>n-ésima</a:t>
            </a:r>
            <a:r>
              <a:rPr lang="pt-BR" dirty="0"/>
              <a:t> observação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9E2E34A4-4389-D8B2-0EE0-24703B726DC7}"/>
              </a:ext>
            </a:extLst>
          </p:cNvPr>
          <p:cNvSpPr txBox="1">
            <a:spLocks/>
          </p:cNvSpPr>
          <p:nvPr/>
        </p:nvSpPr>
        <p:spPr>
          <a:xfrm>
            <a:off x="527053" y="1165225"/>
            <a:ext cx="11330516" cy="535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50" b="1" dirty="0">
                <a:solidFill>
                  <a:srgbClr val="FF0000"/>
                </a:solidFill>
                <a:latin typeface="Arial"/>
                <a:cs typeface="Arial"/>
              </a:rPr>
              <a:t>Média Ponderada</a:t>
            </a:r>
            <a:endParaRPr lang="pt-BR" b="1" dirty="0">
              <a:solidFill>
                <a:srgbClr val="FF0000"/>
              </a:solidFill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t-BR" sz="2450" dirty="0"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50" dirty="0">
                <a:latin typeface="Arial"/>
                <a:cs typeface="Arial"/>
              </a:rPr>
              <a:t>A média ponderada é uma média aritmética na qual as observações são multiplicadas por um coeficiente (peso)</a:t>
            </a:r>
            <a:endParaRPr lang="pt-BR" sz="2450" dirty="0"/>
          </a:p>
        </p:txBody>
      </p:sp>
    </p:spTree>
    <p:extLst>
      <p:ext uri="{BB962C8B-B14F-4D97-AF65-F5344CB8AC3E}">
        <p14:creationId xmlns:p14="http://schemas.microsoft.com/office/powerpoint/2010/main" val="1833382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4B23026-155D-6131-EB7A-0BDDA2957C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4400" dirty="0">
                <a:latin typeface="Arial"/>
                <a:cs typeface="Arial"/>
              </a:rPr>
              <a:t>Medidas de Tendência Central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FDA3FA1-9323-47A9-25D0-2E0395A586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</p:txBody>
      </p:sp>
      <p:pic>
        <p:nvPicPr>
          <p:cNvPr id="5" name="Gráfico 4" descr="Livro com design de balões de fala">
            <a:extLst>
              <a:ext uri="{FF2B5EF4-FFF2-40B4-BE49-F238E27FC236}">
                <a16:creationId xmlns:a16="http://schemas.microsoft.com/office/drawing/2014/main" id="{B48FCBE8-DE8E-084B-3EC1-51FDF0F2F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26" y="2028826"/>
            <a:ext cx="897591" cy="1319458"/>
          </a:xfrm>
          <a:prstGeom prst="rect">
            <a:avLst/>
          </a:prstGeom>
        </p:spPr>
      </p:pic>
      <p:pic>
        <p:nvPicPr>
          <p:cNvPr id="6" name="Gráfico 5" descr="Livro com design de balões de fala">
            <a:extLst>
              <a:ext uri="{FF2B5EF4-FFF2-40B4-BE49-F238E27FC236}">
                <a16:creationId xmlns:a16="http://schemas.microsoft.com/office/drawing/2014/main" id="{3C365EA4-8730-47C8-7305-F7676B91BE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1226" y="3506107"/>
            <a:ext cx="897591" cy="1319458"/>
          </a:xfrm>
          <a:prstGeom prst="rect">
            <a:avLst/>
          </a:prstGeom>
        </p:spPr>
      </p:pic>
      <p:pic>
        <p:nvPicPr>
          <p:cNvPr id="7" name="Gráfico 6" descr="Livro com design de balões de fala">
            <a:extLst>
              <a:ext uri="{FF2B5EF4-FFF2-40B4-BE49-F238E27FC236}">
                <a16:creationId xmlns:a16="http://schemas.microsoft.com/office/drawing/2014/main" id="{CA908F3B-9E49-150E-31DF-C8116C4C4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1224" y="4983388"/>
            <a:ext cx="897591" cy="1319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7831067-1307-5879-A112-E8C1D35A7A7A}"/>
                  </a:ext>
                </a:extLst>
              </p:cNvPr>
              <p:cNvSpPr/>
              <p:nvPr/>
            </p:nvSpPr>
            <p:spPr>
              <a:xfrm>
                <a:off x="4163615" y="3368889"/>
                <a:ext cx="7265772" cy="10851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×10+2×5+2×6</m:t>
                          </m:r>
                        </m:num>
                        <m:den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1+2+2</m:t>
                          </m:r>
                        </m:den>
                      </m:f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=6,4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Retângulo 7">
                <a:extLst>
                  <a:ext uri="{FF2B5EF4-FFF2-40B4-BE49-F238E27FC236}">
                    <a16:creationId xmlns:a16="http://schemas.microsoft.com/office/drawing/2014/main" id="{D7831067-1307-5879-A112-E8C1D35A7A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3615" y="3368889"/>
                <a:ext cx="7265772" cy="10851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3E4D5FFF-3C1A-10EB-1243-DF194D955CAD}"/>
              </a:ext>
            </a:extLst>
          </p:cNvPr>
          <p:cNvSpPr txBox="1"/>
          <p:nvPr/>
        </p:nvSpPr>
        <p:spPr>
          <a:xfrm flipH="1">
            <a:off x="2008815" y="2365389"/>
            <a:ext cx="183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Prova 1</a:t>
            </a:r>
          </a:p>
          <a:p>
            <a:pPr algn="ctr"/>
            <a:r>
              <a:rPr lang="pt-BR" dirty="0"/>
              <a:t>Peso 1, Nota 10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C6A4FF-6FFA-9E31-DAEE-9683E760E729}"/>
              </a:ext>
            </a:extLst>
          </p:cNvPr>
          <p:cNvSpPr txBox="1"/>
          <p:nvPr/>
        </p:nvSpPr>
        <p:spPr>
          <a:xfrm flipH="1">
            <a:off x="2008814" y="3813790"/>
            <a:ext cx="183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Prova 2</a:t>
            </a:r>
          </a:p>
          <a:p>
            <a:pPr algn="ctr"/>
            <a:r>
              <a:rPr lang="pt-BR" dirty="0"/>
              <a:t>Peso 2, Nota 5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D85BC15-5705-3726-016D-7165827E5D4A}"/>
              </a:ext>
            </a:extLst>
          </p:cNvPr>
          <p:cNvSpPr txBox="1"/>
          <p:nvPr/>
        </p:nvSpPr>
        <p:spPr>
          <a:xfrm flipH="1">
            <a:off x="2008817" y="5257733"/>
            <a:ext cx="1836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Prova 3</a:t>
            </a:r>
          </a:p>
          <a:p>
            <a:pPr algn="ctr"/>
            <a:r>
              <a:rPr lang="pt-BR" dirty="0"/>
              <a:t>Peso 2, Nota 6</a:t>
            </a:r>
          </a:p>
        </p:txBody>
      </p:sp>
    </p:spTree>
    <p:extLst>
      <p:ext uri="{BB962C8B-B14F-4D97-AF65-F5344CB8AC3E}">
        <p14:creationId xmlns:p14="http://schemas.microsoft.com/office/powerpoint/2010/main" val="221527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2E4C636-7BCA-27C0-7648-E42CEDAD701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54B58A22-1AD3-A074-9CB1-483EFD89FA2E}"/>
              </a:ext>
            </a:extLst>
          </p:cNvPr>
          <p:cNvSpPr txBox="1">
            <a:spLocks/>
          </p:cNvSpPr>
          <p:nvPr/>
        </p:nvSpPr>
        <p:spPr>
          <a:xfrm>
            <a:off x="770048" y="1017548"/>
            <a:ext cx="11330516" cy="535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50" b="1" dirty="0">
                <a:solidFill>
                  <a:srgbClr val="FF0000"/>
                </a:solidFill>
                <a:latin typeface="Arial"/>
                <a:cs typeface="Arial"/>
              </a:rPr>
              <a:t>Mediana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50" dirty="0"/>
          </a:p>
          <a:p>
            <a:pPr marL="304800" indent="-304800">
              <a:buFont typeface="Arial" panose="020B0604020202020204" pitchFamily="34" charset="0"/>
              <a:buNone/>
            </a:pPr>
            <a:r>
              <a:rPr lang="pt-BR" sz="2450" dirty="0">
                <a:latin typeface="Arial"/>
                <a:cs typeface="Arial"/>
              </a:rPr>
              <a:t>Mediana é o valor que separa a exata metade dos dados quando</a:t>
            </a:r>
            <a:endParaRPr lang="pt-BR" dirty="0">
              <a:latin typeface="Arial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2450" dirty="0">
                <a:latin typeface="Arial"/>
                <a:cs typeface="Arial"/>
              </a:rPr>
              <a:t>estes estão ordenados. Por exemplo: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sz="2450" dirty="0">
              <a:latin typeface="Arial"/>
              <a:cs typeface="Arial"/>
            </a:endParaRPr>
          </a:p>
          <a:p>
            <a:pPr marL="304800" indent="-304800">
              <a:buFont typeface="Arial" panose="020B0604020202020204" pitchFamily="34" charset="0"/>
              <a:buNone/>
            </a:pPr>
            <a:endParaRPr lang="pt-BR" sz="245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1738A1-73C5-6D4F-0F88-C1432951EA92}"/>
              </a:ext>
            </a:extLst>
          </p:cNvPr>
          <p:cNvSpPr txBox="1"/>
          <p:nvPr/>
        </p:nvSpPr>
        <p:spPr>
          <a:xfrm>
            <a:off x="1601976" y="3343306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000"/>
              <a:t>X = {1, 3, 3, 6, 7, 8, 9}​</a:t>
            </a:r>
          </a:p>
          <a:p>
            <a:pPr algn="ctr"/>
            <a:r>
              <a:rPr lang="pt-BR" sz="2000"/>
              <a:t>Mediana de X = 6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9768E00-C601-7A44-D185-45AB2C2AB3B0}"/>
              </a:ext>
            </a:extLst>
          </p:cNvPr>
          <p:cNvSpPr txBox="1"/>
          <p:nvPr/>
        </p:nvSpPr>
        <p:spPr>
          <a:xfrm>
            <a:off x="6749071" y="3343305"/>
            <a:ext cx="27432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X = {3, 2, 1, 5, 4}</a:t>
            </a:r>
            <a:br>
              <a:rPr lang="en-US" sz="2000"/>
            </a:br>
            <a:r>
              <a:rPr lang="en-US" sz="2000"/>
              <a:t>Mediana de X=3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BA9EA6-7CD4-28FF-3B4C-881DA66E3920}"/>
              </a:ext>
            </a:extLst>
          </p:cNvPr>
          <p:cNvSpPr txBox="1"/>
          <p:nvPr/>
        </p:nvSpPr>
        <p:spPr>
          <a:xfrm>
            <a:off x="1199410" y="4824174"/>
            <a:ext cx="38646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"/>
                <a:cs typeface="Arial"/>
              </a:rPr>
              <a:t>X = {3, 5, 7, 9}</a:t>
            </a:r>
            <a:br>
              <a:rPr lang="en-US" sz="2000" dirty="0"/>
            </a:br>
            <a:r>
              <a:rPr lang="en-US" sz="2000" dirty="0">
                <a:latin typeface="Arial"/>
                <a:cs typeface="Arial"/>
              </a:rPr>
              <a:t>Mediana de X = (5+7)/2 = 6</a:t>
            </a:r>
            <a:endParaRPr lang="pt-BR" sz="20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A8C6264-E468-1191-505E-4D59C0795835}"/>
              </a:ext>
            </a:extLst>
          </p:cNvPr>
          <p:cNvSpPr txBox="1"/>
          <p:nvPr/>
        </p:nvSpPr>
        <p:spPr>
          <a:xfrm>
            <a:off x="6015826" y="4881682"/>
            <a:ext cx="43822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X = {3, 1, 5, -2, 3, 3, 1, 20, -2, -2, -2}</a:t>
            </a:r>
            <a:br>
              <a:rPr lang="en-US" sz="2000"/>
            </a:br>
            <a:r>
              <a:rPr lang="en-US" sz="2000"/>
              <a:t>Mediana de X = 1</a:t>
            </a:r>
          </a:p>
        </p:txBody>
      </p:sp>
    </p:spTree>
    <p:extLst>
      <p:ext uri="{BB962C8B-B14F-4D97-AF65-F5344CB8AC3E}">
        <p14:creationId xmlns:p14="http://schemas.microsoft.com/office/powerpoint/2010/main" val="515786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D4137EA-A482-7D74-4EC6-CFD64CC2ED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  <a:p>
            <a:endParaRPr lang="pt-BR" dirty="0"/>
          </a:p>
        </p:txBody>
      </p:sp>
      <p:pic>
        <p:nvPicPr>
          <p:cNvPr id="5" name="Gráfico 4" descr="Menino de cabelo cacheado">
            <a:extLst>
              <a:ext uri="{FF2B5EF4-FFF2-40B4-BE49-F238E27FC236}">
                <a16:creationId xmlns:a16="http://schemas.microsoft.com/office/drawing/2014/main" id="{D1A904CB-B253-E0B0-E817-67DC723A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04350" y="3214536"/>
            <a:ext cx="1096538" cy="3355571"/>
          </a:xfrm>
          <a:prstGeom prst="rect">
            <a:avLst/>
          </a:prstGeom>
        </p:spPr>
      </p:pic>
      <p:pic>
        <p:nvPicPr>
          <p:cNvPr id="7" name="Gráfico 6" descr="Menino usando capa">
            <a:extLst>
              <a:ext uri="{FF2B5EF4-FFF2-40B4-BE49-F238E27FC236}">
                <a16:creationId xmlns:a16="http://schemas.microsoft.com/office/drawing/2014/main" id="{2632C900-C5FD-FD67-7E5C-71ADEFFDD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6989" y="3235203"/>
            <a:ext cx="1536708" cy="3334904"/>
          </a:xfrm>
          <a:prstGeom prst="rect">
            <a:avLst/>
          </a:prstGeom>
        </p:spPr>
      </p:pic>
      <p:pic>
        <p:nvPicPr>
          <p:cNvPr id="9" name="Gráfico 8" descr="Homem segurando um copo">
            <a:extLst>
              <a:ext uri="{FF2B5EF4-FFF2-40B4-BE49-F238E27FC236}">
                <a16:creationId xmlns:a16="http://schemas.microsoft.com/office/drawing/2014/main" id="{EB1C33F3-20AD-C344-F427-7790215B8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640" y="4363917"/>
            <a:ext cx="1005138" cy="2211514"/>
          </a:xfrm>
          <a:prstGeom prst="rect">
            <a:avLst/>
          </a:prstGeom>
        </p:spPr>
      </p:pic>
      <p:pic>
        <p:nvPicPr>
          <p:cNvPr id="11" name="Gráfico 10" descr="Homem com moicano">
            <a:extLst>
              <a:ext uri="{FF2B5EF4-FFF2-40B4-BE49-F238E27FC236}">
                <a16:creationId xmlns:a16="http://schemas.microsoft.com/office/drawing/2014/main" id="{7E98B04A-8537-FD85-5669-44D928FD71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47" y="4067359"/>
            <a:ext cx="799205" cy="2551943"/>
          </a:xfrm>
          <a:prstGeom prst="rect">
            <a:avLst/>
          </a:prstGeom>
        </p:spPr>
      </p:pic>
      <p:pic>
        <p:nvPicPr>
          <p:cNvPr id="13" name="Gráfico 12" descr="Homem com um braço protético">
            <a:extLst>
              <a:ext uri="{FF2B5EF4-FFF2-40B4-BE49-F238E27FC236}">
                <a16:creationId xmlns:a16="http://schemas.microsoft.com/office/drawing/2014/main" id="{28015AF2-5BE0-F587-2EE9-D7DF3A2E63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18561" y="3410855"/>
            <a:ext cx="932971" cy="3120625"/>
          </a:xfrm>
          <a:prstGeom prst="rect">
            <a:avLst/>
          </a:prstGeom>
        </p:spPr>
      </p:pic>
      <p:pic>
        <p:nvPicPr>
          <p:cNvPr id="15" name="Gráfico 14" descr="Homem andando de scooter">
            <a:extLst>
              <a:ext uri="{FF2B5EF4-FFF2-40B4-BE49-F238E27FC236}">
                <a16:creationId xmlns:a16="http://schemas.microsoft.com/office/drawing/2014/main" id="{B0FA0EDC-9B51-8270-C53C-8E70ED20A7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3951563" y="3877449"/>
            <a:ext cx="990512" cy="2711991"/>
          </a:xfrm>
          <a:prstGeom prst="rect">
            <a:avLst/>
          </a:prstGeom>
        </p:spPr>
      </p:pic>
      <p:pic>
        <p:nvPicPr>
          <p:cNvPr id="17" name="Gráfico 16" descr="Homem usando chapéu e terno">
            <a:extLst>
              <a:ext uri="{FF2B5EF4-FFF2-40B4-BE49-F238E27FC236}">
                <a16:creationId xmlns:a16="http://schemas.microsoft.com/office/drawing/2014/main" id="{B2113CD1-A3C8-195A-B928-050DD8AAE0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968" y="3998870"/>
            <a:ext cx="932971" cy="2551943"/>
          </a:xfrm>
          <a:prstGeom prst="rect">
            <a:avLst/>
          </a:prstGeom>
        </p:spPr>
      </p:pic>
      <p:pic>
        <p:nvPicPr>
          <p:cNvPr id="19" name="Gráfico 18" descr="Homem vestindo uma túnica">
            <a:extLst>
              <a:ext uri="{FF2B5EF4-FFF2-40B4-BE49-F238E27FC236}">
                <a16:creationId xmlns:a16="http://schemas.microsoft.com/office/drawing/2014/main" id="{F0B9AE9E-5E3E-7370-FFB3-A39C133948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086655" y="3429000"/>
            <a:ext cx="1764798" cy="318866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04405A-27B8-582E-916A-AFDD3D655C89}"/>
              </a:ext>
            </a:extLst>
          </p:cNvPr>
          <p:cNvSpPr txBox="1"/>
          <p:nvPr/>
        </p:nvSpPr>
        <p:spPr>
          <a:xfrm>
            <a:off x="9963730" y="2936312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1,95m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F2BA07-5F7E-5171-6D2E-857365A4F4B3}"/>
              </a:ext>
            </a:extLst>
          </p:cNvPr>
          <p:cNvSpPr txBox="1"/>
          <p:nvPr/>
        </p:nvSpPr>
        <p:spPr>
          <a:xfrm>
            <a:off x="8641041" y="306153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1,87m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7E97F89-28E2-30D2-1A03-DBE13805916E}"/>
              </a:ext>
            </a:extLst>
          </p:cNvPr>
          <p:cNvSpPr txBox="1"/>
          <p:nvPr/>
        </p:nvSpPr>
        <p:spPr>
          <a:xfrm>
            <a:off x="1074590" y="40621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1,57m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D189EDB-D9D7-9657-BED1-0E48E3434C63}"/>
              </a:ext>
            </a:extLst>
          </p:cNvPr>
          <p:cNvSpPr txBox="1"/>
          <p:nvPr/>
        </p:nvSpPr>
        <p:spPr>
          <a:xfrm>
            <a:off x="2211741" y="37249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1,7m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9E771D3-91E1-FE5F-AAF2-A43210699D93}"/>
              </a:ext>
            </a:extLst>
          </p:cNvPr>
          <p:cNvSpPr txBox="1"/>
          <p:nvPr/>
        </p:nvSpPr>
        <p:spPr>
          <a:xfrm>
            <a:off x="7552644" y="3061530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1,86m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A201A7-7B02-E832-5B06-4451A0EED2E2}"/>
              </a:ext>
            </a:extLst>
          </p:cNvPr>
          <p:cNvSpPr txBox="1"/>
          <p:nvPr/>
        </p:nvSpPr>
        <p:spPr>
          <a:xfrm>
            <a:off x="4112838" y="352688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1,75m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114773-6C68-4BF5-387C-7D241798A732}"/>
              </a:ext>
            </a:extLst>
          </p:cNvPr>
          <p:cNvSpPr txBox="1"/>
          <p:nvPr/>
        </p:nvSpPr>
        <p:spPr>
          <a:xfrm>
            <a:off x="3173786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95987C0-1CF0-660B-45F7-644701628CD9}"/>
              </a:ext>
            </a:extLst>
          </p:cNvPr>
          <p:cNvSpPr txBox="1"/>
          <p:nvPr/>
        </p:nvSpPr>
        <p:spPr>
          <a:xfrm>
            <a:off x="6351275" y="314409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1,85m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B11A852-75FF-7BB0-6DE6-FD6A8E700313}"/>
                  </a:ext>
                </a:extLst>
              </p:cNvPr>
              <p:cNvSpPr txBox="1"/>
              <p:nvPr/>
            </p:nvSpPr>
            <p:spPr>
              <a:xfrm>
                <a:off x="3653301" y="2633404"/>
                <a:ext cx="37743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𝑀𝑒𝑑𝑖𝑎𝑛𝑎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=1,77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B11A852-75FF-7BB0-6DE6-FD6A8E700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3301" y="2633404"/>
                <a:ext cx="377432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áfico 5" descr="Mulher com as mãos na cintura">
            <a:extLst>
              <a:ext uri="{FF2B5EF4-FFF2-40B4-BE49-F238E27FC236}">
                <a16:creationId xmlns:a16="http://schemas.microsoft.com/office/drawing/2014/main" id="{FE24DE67-298C-2E84-6864-5EFED45D022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942075" y="3692783"/>
            <a:ext cx="1079090" cy="2923699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F139702-F33B-9D68-9795-9B74B7BA4152}"/>
              </a:ext>
            </a:extLst>
          </p:cNvPr>
          <p:cNvSpPr txBox="1"/>
          <p:nvPr/>
        </p:nvSpPr>
        <p:spPr>
          <a:xfrm>
            <a:off x="5151576" y="3376209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1,77m</a:t>
            </a:r>
          </a:p>
        </p:txBody>
      </p:sp>
      <p:sp>
        <p:nvSpPr>
          <p:cNvPr id="10" name="Chave Direita 9">
            <a:extLst>
              <a:ext uri="{FF2B5EF4-FFF2-40B4-BE49-F238E27FC236}">
                <a16:creationId xmlns:a16="http://schemas.microsoft.com/office/drawing/2014/main" id="{51D7A73E-8F20-E961-3E13-E7160991D63A}"/>
              </a:ext>
            </a:extLst>
          </p:cNvPr>
          <p:cNvSpPr/>
          <p:nvPr/>
        </p:nvSpPr>
        <p:spPr>
          <a:xfrm rot="16200000">
            <a:off x="5402592" y="2730507"/>
            <a:ext cx="249257" cy="112885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4397DE5-CD96-EA07-EA8C-EE97F0016079}"/>
              </a:ext>
            </a:extLst>
          </p:cNvPr>
          <p:cNvSpPr txBox="1"/>
          <p:nvPr/>
        </p:nvSpPr>
        <p:spPr>
          <a:xfrm>
            <a:off x="1640541" y="1362635"/>
            <a:ext cx="2843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Numero impar de exemplos:</a:t>
            </a:r>
          </a:p>
        </p:txBody>
      </p:sp>
    </p:spTree>
    <p:extLst>
      <p:ext uri="{BB962C8B-B14F-4D97-AF65-F5344CB8AC3E}">
        <p14:creationId xmlns:p14="http://schemas.microsoft.com/office/powerpoint/2010/main" val="39186451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D4137EA-A482-7D74-4EC6-CFD64CC2EDC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  <a:p>
            <a:endParaRPr lang="pt-BR" dirty="0"/>
          </a:p>
        </p:txBody>
      </p:sp>
      <p:pic>
        <p:nvPicPr>
          <p:cNvPr id="5" name="Gráfico 4" descr="Menino de cabelo cacheado">
            <a:extLst>
              <a:ext uri="{FF2B5EF4-FFF2-40B4-BE49-F238E27FC236}">
                <a16:creationId xmlns:a16="http://schemas.microsoft.com/office/drawing/2014/main" id="{D1A904CB-B253-E0B0-E817-67DC723AD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07661" y="3233869"/>
            <a:ext cx="1096538" cy="3355571"/>
          </a:xfrm>
          <a:prstGeom prst="rect">
            <a:avLst/>
          </a:prstGeom>
        </p:spPr>
      </p:pic>
      <p:pic>
        <p:nvPicPr>
          <p:cNvPr id="7" name="Gráfico 6" descr="Menino usando capa">
            <a:extLst>
              <a:ext uri="{FF2B5EF4-FFF2-40B4-BE49-F238E27FC236}">
                <a16:creationId xmlns:a16="http://schemas.microsoft.com/office/drawing/2014/main" id="{2632C900-C5FD-FD67-7E5C-71ADEFFDD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0300" y="3254536"/>
            <a:ext cx="1536708" cy="3334904"/>
          </a:xfrm>
          <a:prstGeom prst="rect">
            <a:avLst/>
          </a:prstGeom>
        </p:spPr>
      </p:pic>
      <p:pic>
        <p:nvPicPr>
          <p:cNvPr id="9" name="Gráfico 8" descr="Homem segurando um copo">
            <a:extLst>
              <a:ext uri="{FF2B5EF4-FFF2-40B4-BE49-F238E27FC236}">
                <a16:creationId xmlns:a16="http://schemas.microsoft.com/office/drawing/2014/main" id="{EB1C33F3-20AD-C344-F427-7790215B87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640" y="4363917"/>
            <a:ext cx="1005138" cy="2211514"/>
          </a:xfrm>
          <a:prstGeom prst="rect">
            <a:avLst/>
          </a:prstGeom>
        </p:spPr>
      </p:pic>
      <p:pic>
        <p:nvPicPr>
          <p:cNvPr id="11" name="Gráfico 10" descr="Homem com moicano">
            <a:extLst>
              <a:ext uri="{FF2B5EF4-FFF2-40B4-BE49-F238E27FC236}">
                <a16:creationId xmlns:a16="http://schemas.microsoft.com/office/drawing/2014/main" id="{7E98B04A-8537-FD85-5669-44D928FD71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47" y="4067359"/>
            <a:ext cx="799205" cy="2551943"/>
          </a:xfrm>
          <a:prstGeom prst="rect">
            <a:avLst/>
          </a:prstGeom>
        </p:spPr>
      </p:pic>
      <p:pic>
        <p:nvPicPr>
          <p:cNvPr id="13" name="Gráfico 12" descr="Homem com um braço protético">
            <a:extLst>
              <a:ext uri="{FF2B5EF4-FFF2-40B4-BE49-F238E27FC236}">
                <a16:creationId xmlns:a16="http://schemas.microsoft.com/office/drawing/2014/main" id="{28015AF2-5BE0-F587-2EE9-D7DF3A2E633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1872" y="3430188"/>
            <a:ext cx="932971" cy="3120625"/>
          </a:xfrm>
          <a:prstGeom prst="rect">
            <a:avLst/>
          </a:prstGeom>
        </p:spPr>
      </p:pic>
      <p:pic>
        <p:nvPicPr>
          <p:cNvPr id="15" name="Gráfico 14" descr="Homem andando de scooter">
            <a:extLst>
              <a:ext uri="{FF2B5EF4-FFF2-40B4-BE49-F238E27FC236}">
                <a16:creationId xmlns:a16="http://schemas.microsoft.com/office/drawing/2014/main" id="{B0FA0EDC-9B51-8270-C53C-8E70ED20A7D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3951563" y="3877449"/>
            <a:ext cx="990512" cy="2711991"/>
          </a:xfrm>
          <a:prstGeom prst="rect">
            <a:avLst/>
          </a:prstGeom>
        </p:spPr>
      </p:pic>
      <p:pic>
        <p:nvPicPr>
          <p:cNvPr id="17" name="Gráfico 16" descr="Homem usando chapéu e terno">
            <a:extLst>
              <a:ext uri="{FF2B5EF4-FFF2-40B4-BE49-F238E27FC236}">
                <a16:creationId xmlns:a16="http://schemas.microsoft.com/office/drawing/2014/main" id="{B2113CD1-A3C8-195A-B928-050DD8AAE0A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968" y="3998870"/>
            <a:ext cx="932971" cy="2551943"/>
          </a:xfrm>
          <a:prstGeom prst="rect">
            <a:avLst/>
          </a:prstGeom>
        </p:spPr>
      </p:pic>
      <p:pic>
        <p:nvPicPr>
          <p:cNvPr id="19" name="Gráfico 18" descr="Homem vestindo uma túnica">
            <a:extLst>
              <a:ext uri="{FF2B5EF4-FFF2-40B4-BE49-F238E27FC236}">
                <a16:creationId xmlns:a16="http://schemas.microsoft.com/office/drawing/2014/main" id="{F0B9AE9E-5E3E-7370-FFB3-A39C133948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989966" y="3448333"/>
            <a:ext cx="1764798" cy="318866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04405A-27B8-582E-916A-AFDD3D655C89}"/>
              </a:ext>
            </a:extLst>
          </p:cNvPr>
          <p:cNvSpPr txBox="1"/>
          <p:nvPr/>
        </p:nvSpPr>
        <p:spPr>
          <a:xfrm>
            <a:off x="8867041" y="295564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1,95m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2F2BA07-5F7E-5171-6D2E-857365A4F4B3}"/>
              </a:ext>
            </a:extLst>
          </p:cNvPr>
          <p:cNvSpPr txBox="1"/>
          <p:nvPr/>
        </p:nvSpPr>
        <p:spPr>
          <a:xfrm>
            <a:off x="7544352" y="308086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1,87m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7E97F89-28E2-30D2-1A03-DBE13805916E}"/>
              </a:ext>
            </a:extLst>
          </p:cNvPr>
          <p:cNvSpPr txBox="1"/>
          <p:nvPr/>
        </p:nvSpPr>
        <p:spPr>
          <a:xfrm>
            <a:off x="1074590" y="40621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1,57m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D189EDB-D9D7-9657-BED1-0E48E3434C63}"/>
              </a:ext>
            </a:extLst>
          </p:cNvPr>
          <p:cNvSpPr txBox="1"/>
          <p:nvPr/>
        </p:nvSpPr>
        <p:spPr>
          <a:xfrm>
            <a:off x="2211741" y="37249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1,7m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9E771D3-91E1-FE5F-AAF2-A43210699D93}"/>
              </a:ext>
            </a:extLst>
          </p:cNvPr>
          <p:cNvSpPr txBox="1"/>
          <p:nvPr/>
        </p:nvSpPr>
        <p:spPr>
          <a:xfrm>
            <a:off x="6455955" y="308086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1,86m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EA201A7-7B02-E832-5B06-4451A0EED2E2}"/>
              </a:ext>
            </a:extLst>
          </p:cNvPr>
          <p:cNvSpPr txBox="1"/>
          <p:nvPr/>
        </p:nvSpPr>
        <p:spPr>
          <a:xfrm>
            <a:off x="4112838" y="352688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1,75m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D114773-6C68-4BF5-387C-7D241798A732}"/>
              </a:ext>
            </a:extLst>
          </p:cNvPr>
          <p:cNvSpPr txBox="1"/>
          <p:nvPr/>
        </p:nvSpPr>
        <p:spPr>
          <a:xfrm>
            <a:off x="3173786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95987C0-1CF0-660B-45F7-644701628CD9}"/>
              </a:ext>
            </a:extLst>
          </p:cNvPr>
          <p:cNvSpPr txBox="1"/>
          <p:nvPr/>
        </p:nvSpPr>
        <p:spPr>
          <a:xfrm>
            <a:off x="5254586" y="3163428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1,85m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B11A852-75FF-7BB0-6DE6-FD6A8E700313}"/>
                  </a:ext>
                </a:extLst>
              </p:cNvPr>
              <p:cNvSpPr txBox="1"/>
              <p:nvPr/>
            </p:nvSpPr>
            <p:spPr>
              <a:xfrm>
                <a:off x="3119850" y="2134266"/>
                <a:ext cx="3774326" cy="616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𝑀𝑒𝑑𝑖𝑎𝑛𝑎</m:t>
                      </m:r>
                      <m:r>
                        <a:rPr lang="pt-BR" i="1" dirty="0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1,85+1,75</m:t>
                          </m:r>
                        </m:num>
                        <m:den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=1,8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aixaDeTexto 2">
                <a:extLst>
                  <a:ext uri="{FF2B5EF4-FFF2-40B4-BE49-F238E27FC236}">
                    <a16:creationId xmlns:a16="http://schemas.microsoft.com/office/drawing/2014/main" id="{EB11A852-75FF-7BB0-6DE6-FD6A8E700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850" y="2134266"/>
                <a:ext cx="3774326" cy="6165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C95C4045-C48C-6958-A3D6-4E001B6BA3A5}"/>
              </a:ext>
            </a:extLst>
          </p:cNvPr>
          <p:cNvSpPr/>
          <p:nvPr/>
        </p:nvSpPr>
        <p:spPr>
          <a:xfrm rot="16200000">
            <a:off x="5083792" y="2123552"/>
            <a:ext cx="204543" cy="1918542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585BB9-AB10-30CD-4DD7-992FFBB43A06}"/>
              </a:ext>
            </a:extLst>
          </p:cNvPr>
          <p:cNvSpPr txBox="1"/>
          <p:nvPr/>
        </p:nvSpPr>
        <p:spPr>
          <a:xfrm>
            <a:off x="1640541" y="1362635"/>
            <a:ext cx="2615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Numero par de exemplos:</a:t>
            </a:r>
          </a:p>
        </p:txBody>
      </p:sp>
    </p:spTree>
    <p:extLst>
      <p:ext uri="{BB962C8B-B14F-4D97-AF65-F5344CB8AC3E}">
        <p14:creationId xmlns:p14="http://schemas.microsoft.com/office/powerpoint/2010/main" val="11676835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0F408D1-F44D-3DE8-F154-54ED40AB20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9CF549-5B30-375B-F455-EDF71E348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b="1" dirty="0">
                <a:solidFill>
                  <a:srgbClr val="FF0000"/>
                </a:solidFill>
              </a:rPr>
              <a:t>Moda</a:t>
            </a:r>
          </a:p>
          <a:p>
            <a:r>
              <a:rPr lang="pt-BR" sz="2400" dirty="0"/>
              <a:t>Moda é valor que mais se repete em um conjunto de dados. Atenção, pode ter mais de uma moda nos dados e os dados podem não ter moda.</a:t>
            </a:r>
          </a:p>
          <a:p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Exemplo:</a:t>
            </a:r>
          </a:p>
          <a:p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E31FB21-CC26-4817-69E4-90A7A213F80D}"/>
              </a:ext>
            </a:extLst>
          </p:cNvPr>
          <p:cNvSpPr txBox="1"/>
          <p:nvPr/>
        </p:nvSpPr>
        <p:spPr>
          <a:xfrm>
            <a:off x="1771477" y="3950678"/>
            <a:ext cx="457200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3763" lvl="1" indent="-436563">
              <a:buNone/>
            </a:pPr>
            <a:r>
              <a:rPr lang="pt-BR" sz="2200" dirty="0"/>
              <a:t>X = {1, 1, 1, 1, 1}</a:t>
            </a:r>
          </a:p>
          <a:p>
            <a:pPr marL="893763" lvl="1" indent="-436563">
              <a:buNone/>
            </a:pPr>
            <a:r>
              <a:rPr lang="pt-BR" sz="2200" dirty="0"/>
              <a:t>Moda de X = 1</a:t>
            </a:r>
          </a:p>
          <a:p>
            <a:pPr marL="893763" lvl="1" indent="-436563">
              <a:buNone/>
            </a:pPr>
            <a:endParaRPr lang="pt-BR" sz="2200" dirty="0"/>
          </a:p>
          <a:p>
            <a:pPr marL="893763" lvl="1" indent="-436563">
              <a:buNone/>
            </a:pPr>
            <a:r>
              <a:rPr lang="pt-BR" sz="2200" dirty="0"/>
              <a:t>X = {3, 3, 5, 7, 1, 1}</a:t>
            </a:r>
          </a:p>
          <a:p>
            <a:pPr marL="893763" lvl="1" indent="-436563">
              <a:buNone/>
            </a:pPr>
            <a:r>
              <a:rPr lang="pt-BR" sz="2200" dirty="0"/>
              <a:t>Moda de X = 1 e 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7289686-1932-2F41-DB66-D10062118842}"/>
              </a:ext>
            </a:extLst>
          </p:cNvPr>
          <p:cNvSpPr txBox="1"/>
          <p:nvPr/>
        </p:nvSpPr>
        <p:spPr>
          <a:xfrm>
            <a:off x="5646181" y="3722789"/>
            <a:ext cx="498579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buNone/>
            </a:pPr>
            <a:r>
              <a:rPr lang="pt-BR" sz="2200" dirty="0"/>
              <a:t>X = {1, 2, 3, 4, 5}</a:t>
            </a:r>
          </a:p>
          <a:p>
            <a:pPr marL="0" lvl="1">
              <a:buNone/>
            </a:pPr>
            <a:r>
              <a:rPr lang="pt-BR" sz="2200" dirty="0"/>
              <a:t>X não tem moda</a:t>
            </a:r>
          </a:p>
          <a:p>
            <a:pPr marL="0" lvl="1">
              <a:buNone/>
            </a:pPr>
            <a:endParaRPr lang="pt-BR" sz="2200" dirty="0"/>
          </a:p>
          <a:p>
            <a:pPr marL="0" lvl="1">
              <a:buNone/>
            </a:pPr>
            <a:endParaRPr lang="pt-BR" sz="2200" dirty="0"/>
          </a:p>
          <a:p>
            <a:pPr marL="0" lvl="1">
              <a:buNone/>
            </a:pPr>
            <a:r>
              <a:rPr lang="pt-BR" sz="2200" dirty="0"/>
              <a:t>X = {3, 3, 5, -2, 3, 1, 1, 20, -2, -2, -2}</a:t>
            </a:r>
          </a:p>
          <a:p>
            <a:pPr marL="0" lvl="1">
              <a:buNone/>
            </a:pPr>
            <a:r>
              <a:rPr lang="pt-BR" sz="2200" dirty="0"/>
              <a:t>Moda de X = -2</a:t>
            </a:r>
          </a:p>
        </p:txBody>
      </p:sp>
    </p:spTree>
    <p:extLst>
      <p:ext uri="{BB962C8B-B14F-4D97-AF65-F5344CB8AC3E}">
        <p14:creationId xmlns:p14="http://schemas.microsoft.com/office/powerpoint/2010/main" val="2185882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53918B72-4F40-74DF-B13D-7DB8D042AD0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8B6FBA-11CB-E2A2-3831-38D6FC5273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Moda = 1,74</a:t>
            </a:r>
          </a:p>
        </p:txBody>
      </p:sp>
      <p:pic>
        <p:nvPicPr>
          <p:cNvPr id="4" name="Gráfico 3" descr="Menino de cabelo cacheado">
            <a:extLst>
              <a:ext uri="{FF2B5EF4-FFF2-40B4-BE49-F238E27FC236}">
                <a16:creationId xmlns:a16="http://schemas.microsoft.com/office/drawing/2014/main" id="{55EBE816-5270-D485-1806-5B901A38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9305" y="3252637"/>
            <a:ext cx="1096538" cy="3355571"/>
          </a:xfrm>
          <a:prstGeom prst="rect">
            <a:avLst/>
          </a:prstGeom>
        </p:spPr>
      </p:pic>
      <p:pic>
        <p:nvPicPr>
          <p:cNvPr id="5" name="Gráfico 4" descr="Menino usando capa">
            <a:extLst>
              <a:ext uri="{FF2B5EF4-FFF2-40B4-BE49-F238E27FC236}">
                <a16:creationId xmlns:a16="http://schemas.microsoft.com/office/drawing/2014/main" id="{75461975-9D0D-68DA-053A-C46EF3A2F0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944" y="3273304"/>
            <a:ext cx="1536708" cy="3334904"/>
          </a:xfrm>
          <a:prstGeom prst="rect">
            <a:avLst/>
          </a:prstGeom>
        </p:spPr>
      </p:pic>
      <p:pic>
        <p:nvPicPr>
          <p:cNvPr id="6" name="Gráfico 5" descr="Homem segurando um copo">
            <a:extLst>
              <a:ext uri="{FF2B5EF4-FFF2-40B4-BE49-F238E27FC236}">
                <a16:creationId xmlns:a16="http://schemas.microsoft.com/office/drawing/2014/main" id="{68C69223-4B75-6341-9AFF-4D4F29F18CA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640" y="4363917"/>
            <a:ext cx="1005138" cy="2211514"/>
          </a:xfrm>
          <a:prstGeom prst="rect">
            <a:avLst/>
          </a:prstGeom>
        </p:spPr>
      </p:pic>
      <p:pic>
        <p:nvPicPr>
          <p:cNvPr id="7" name="Gráfico 6" descr="Homem com moicano">
            <a:extLst>
              <a:ext uri="{FF2B5EF4-FFF2-40B4-BE49-F238E27FC236}">
                <a16:creationId xmlns:a16="http://schemas.microsoft.com/office/drawing/2014/main" id="{2116870A-2483-C7F0-6013-7A0B22DC8E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47" y="4067359"/>
            <a:ext cx="799205" cy="2551943"/>
          </a:xfrm>
          <a:prstGeom prst="rect">
            <a:avLst/>
          </a:prstGeom>
        </p:spPr>
      </p:pic>
      <p:pic>
        <p:nvPicPr>
          <p:cNvPr id="8" name="Gráfico 7" descr="Homem com um braço protético">
            <a:extLst>
              <a:ext uri="{FF2B5EF4-FFF2-40B4-BE49-F238E27FC236}">
                <a16:creationId xmlns:a16="http://schemas.microsoft.com/office/drawing/2014/main" id="{1FAEF44E-63D3-8700-2C49-EC77650A1E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3516" y="3448956"/>
            <a:ext cx="932971" cy="3120625"/>
          </a:xfrm>
          <a:prstGeom prst="rect">
            <a:avLst/>
          </a:prstGeom>
        </p:spPr>
      </p:pic>
      <p:pic>
        <p:nvPicPr>
          <p:cNvPr id="9" name="Gráfico 8" descr="Homem andando de scooter">
            <a:extLst>
              <a:ext uri="{FF2B5EF4-FFF2-40B4-BE49-F238E27FC236}">
                <a16:creationId xmlns:a16="http://schemas.microsoft.com/office/drawing/2014/main" id="{E6C5A29A-1147-C926-3814-5883FE8579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093207" y="3896217"/>
            <a:ext cx="990512" cy="2711991"/>
          </a:xfrm>
          <a:prstGeom prst="rect">
            <a:avLst/>
          </a:prstGeom>
        </p:spPr>
      </p:pic>
      <p:pic>
        <p:nvPicPr>
          <p:cNvPr id="10" name="Gráfico 9" descr="Homem usando chapéu e terno">
            <a:extLst>
              <a:ext uri="{FF2B5EF4-FFF2-40B4-BE49-F238E27FC236}">
                <a16:creationId xmlns:a16="http://schemas.microsoft.com/office/drawing/2014/main" id="{FDDE7C2F-90A3-2F5A-95F6-3F7AAAA763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968" y="3998870"/>
            <a:ext cx="932971" cy="2551943"/>
          </a:xfrm>
          <a:prstGeom prst="rect">
            <a:avLst/>
          </a:prstGeom>
        </p:spPr>
      </p:pic>
      <p:pic>
        <p:nvPicPr>
          <p:cNvPr id="11" name="Gráfico 10" descr="Homem vestindo uma túnica">
            <a:extLst>
              <a:ext uri="{FF2B5EF4-FFF2-40B4-BE49-F238E27FC236}">
                <a16:creationId xmlns:a16="http://schemas.microsoft.com/office/drawing/2014/main" id="{3B5BE0AC-0017-A7C3-7718-13E0B96998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31610" y="3467101"/>
            <a:ext cx="1764798" cy="31886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2F4509BC-B3D3-1B3E-A8FD-88284CEAABA7}"/>
              </a:ext>
            </a:extLst>
          </p:cNvPr>
          <p:cNvSpPr txBox="1"/>
          <p:nvPr/>
        </p:nvSpPr>
        <p:spPr>
          <a:xfrm>
            <a:off x="10008685" y="297441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1,95m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410FA2C-23F4-4615-DB91-EABC53EFCEB1}"/>
              </a:ext>
            </a:extLst>
          </p:cNvPr>
          <p:cNvSpPr txBox="1"/>
          <p:nvPr/>
        </p:nvSpPr>
        <p:spPr>
          <a:xfrm>
            <a:off x="8685996" y="309963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1,87m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0AE306D-6A29-A79B-1E94-D2C1E194C8DA}"/>
              </a:ext>
            </a:extLst>
          </p:cNvPr>
          <p:cNvSpPr txBox="1"/>
          <p:nvPr/>
        </p:nvSpPr>
        <p:spPr>
          <a:xfrm>
            <a:off x="1074590" y="40621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1,57m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0C865FE-9E35-2659-3674-80142E34E555}"/>
              </a:ext>
            </a:extLst>
          </p:cNvPr>
          <p:cNvSpPr txBox="1"/>
          <p:nvPr/>
        </p:nvSpPr>
        <p:spPr>
          <a:xfrm>
            <a:off x="2211741" y="37249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9768930-286E-A03E-3D9F-61751D7B461C}"/>
              </a:ext>
            </a:extLst>
          </p:cNvPr>
          <p:cNvSpPr txBox="1"/>
          <p:nvPr/>
        </p:nvSpPr>
        <p:spPr>
          <a:xfrm>
            <a:off x="5254482" y="354565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1,75m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C17A80B-9032-D74A-538A-93B8AA5725AE}"/>
              </a:ext>
            </a:extLst>
          </p:cNvPr>
          <p:cNvSpPr txBox="1"/>
          <p:nvPr/>
        </p:nvSpPr>
        <p:spPr>
          <a:xfrm>
            <a:off x="3173786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1,74m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C42DAEB-C784-BA19-7415-8DF0DBF3655F}"/>
              </a:ext>
            </a:extLst>
          </p:cNvPr>
          <p:cNvSpPr txBox="1"/>
          <p:nvPr/>
        </p:nvSpPr>
        <p:spPr>
          <a:xfrm>
            <a:off x="6396230" y="31821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1,85m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AD31742-78E7-A837-315D-7FD4129B86D2}"/>
              </a:ext>
            </a:extLst>
          </p:cNvPr>
          <p:cNvSpPr txBox="1"/>
          <p:nvPr/>
        </p:nvSpPr>
        <p:spPr>
          <a:xfrm flipH="1">
            <a:off x="7559539" y="3080298"/>
            <a:ext cx="1134749" cy="36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1,86m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C47F9EC-88EF-31BD-D16F-6B920015BC9C}"/>
              </a:ext>
            </a:extLst>
          </p:cNvPr>
          <p:cNvSpPr txBox="1"/>
          <p:nvPr/>
        </p:nvSpPr>
        <p:spPr>
          <a:xfrm>
            <a:off x="4202267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1,74m</a:t>
            </a:r>
          </a:p>
        </p:txBody>
      </p:sp>
      <p:pic>
        <p:nvPicPr>
          <p:cNvPr id="23" name="Gráfico 22" descr="Menina usando mochila">
            <a:extLst>
              <a:ext uri="{FF2B5EF4-FFF2-40B4-BE49-F238E27FC236}">
                <a16:creationId xmlns:a16="http://schemas.microsoft.com/office/drawing/2014/main" id="{8D14E962-8E06-5480-1E26-B23D63A0C20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87616" y="4019635"/>
            <a:ext cx="1019221" cy="2531178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69268052-4B98-4462-1284-1FBDA3908B1F}"/>
              </a:ext>
            </a:extLst>
          </p:cNvPr>
          <p:cNvSpPr txBox="1"/>
          <p:nvPr/>
        </p:nvSpPr>
        <p:spPr>
          <a:xfrm>
            <a:off x="4509247" y="1398494"/>
            <a:ext cx="5978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b="1" dirty="0">
                <a:solidFill>
                  <a:srgbClr val="FF0000"/>
                </a:solidFill>
              </a:rPr>
              <a:t>Obs.: </a:t>
            </a:r>
            <a:r>
              <a:rPr lang="pt-BR" dirty="0"/>
              <a:t>Mesmo que em alguns casos a moda não fique exatamente no centro dos dados, ela também é considerada pela literatura como uma medida de tendência central.</a:t>
            </a:r>
          </a:p>
        </p:txBody>
      </p:sp>
    </p:spTree>
    <p:extLst>
      <p:ext uri="{BB962C8B-B14F-4D97-AF65-F5344CB8AC3E}">
        <p14:creationId xmlns:p14="http://schemas.microsoft.com/office/powerpoint/2010/main" val="4862522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A662BA2-68FF-F241-6FBE-12F5D14E9E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Medidas de Tendência Central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64FB28-FF56-BE8A-7E76-749211E940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As duas mais comuns de serem usadas são a média e a mediana.</a:t>
            </a:r>
          </a:p>
          <a:p>
            <a:endParaRPr lang="pt-BR" dirty="0"/>
          </a:p>
          <a:p>
            <a:r>
              <a:rPr lang="pt-BR" dirty="0"/>
              <a:t>Vale destacar que a média pode ser influenciada por valores discrepantes, diferente da mediana: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D68A47-E7E1-A4AE-3E96-27B53E793883}"/>
              </a:ext>
            </a:extLst>
          </p:cNvPr>
          <p:cNvSpPr txBox="1"/>
          <p:nvPr/>
        </p:nvSpPr>
        <p:spPr>
          <a:xfrm>
            <a:off x="953078" y="3456784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93763" lvl="1" indent="-436563">
              <a:buNone/>
            </a:pPr>
            <a:r>
              <a:rPr lang="pt-BR" sz="2400" dirty="0"/>
              <a:t>X = {1, 2, 4, 4, 6, 7, 500}</a:t>
            </a:r>
          </a:p>
          <a:p>
            <a:pPr marL="893763" lvl="1" indent="-436563">
              <a:buNone/>
            </a:pPr>
            <a:endParaRPr lang="pt-BR" sz="2400" dirty="0"/>
          </a:p>
          <a:p>
            <a:pPr marL="893763" lvl="1" indent="-436563">
              <a:buNone/>
            </a:pPr>
            <a:r>
              <a:rPr lang="pt-BR" sz="2400" dirty="0"/>
              <a:t>Média = 74,86</a:t>
            </a:r>
          </a:p>
          <a:p>
            <a:pPr marL="893763" lvl="1" indent="-436563">
              <a:buNone/>
            </a:pPr>
            <a:r>
              <a:rPr lang="pt-BR" sz="2400" dirty="0"/>
              <a:t>Mediana = 4</a:t>
            </a:r>
          </a:p>
        </p:txBody>
      </p:sp>
      <p:sp>
        <p:nvSpPr>
          <p:cNvPr id="6" name="Chave Direita 5">
            <a:extLst>
              <a:ext uri="{FF2B5EF4-FFF2-40B4-BE49-F238E27FC236}">
                <a16:creationId xmlns:a16="http://schemas.microsoft.com/office/drawing/2014/main" id="{5668A156-BD72-9E31-1D36-99453D370E79}"/>
              </a:ext>
            </a:extLst>
          </p:cNvPr>
          <p:cNvSpPr/>
          <p:nvPr/>
        </p:nvSpPr>
        <p:spPr>
          <a:xfrm>
            <a:off x="3325906" y="4241614"/>
            <a:ext cx="224118" cy="7848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254FC85-2D0F-4653-126B-5481404B6224}"/>
              </a:ext>
            </a:extLst>
          </p:cNvPr>
          <p:cNvSpPr txBox="1"/>
          <p:nvPr/>
        </p:nvSpPr>
        <p:spPr>
          <a:xfrm>
            <a:off x="3550024" y="4433974"/>
            <a:ext cx="5316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/>
              <a:t>Por isso é importante observar ambos os valores!</a:t>
            </a:r>
          </a:p>
        </p:txBody>
      </p:sp>
    </p:spTree>
    <p:extLst>
      <p:ext uri="{BB962C8B-B14F-4D97-AF65-F5344CB8AC3E}">
        <p14:creationId xmlns:p14="http://schemas.microsoft.com/office/powerpoint/2010/main" val="2597200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9E2B868-2962-CCD3-1E33-2A62427C44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Estatística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DFF1F-2973-D847-09F1-8F2A63AB1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Vamos focar em duas frentes da estatística no nosso curso de Ciência de Dados:</a:t>
            </a:r>
          </a:p>
          <a:p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Estatística Descritiva:</a:t>
            </a:r>
            <a:r>
              <a:rPr lang="pt-BR" dirty="0"/>
              <a:t> Nos ajuda a simplificar grandes conjuntos de dados para obtermos informações sobre os mesmos.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769113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2418409-9B7F-0E52-4D5D-D2B3417995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300CF-5C4D-BA0D-52C5-DD22C7489C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49643" y="2324513"/>
            <a:ext cx="9369369" cy="1884520"/>
          </a:xfrm>
        </p:spPr>
        <p:txBody>
          <a:bodyPr/>
          <a:lstStyle/>
          <a:p>
            <a:r>
              <a:rPr lang="pt-BR" sz="5400" dirty="0"/>
              <a:t>Medidas de Dispersão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EC102F-4A73-8694-A688-86F0119A34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5046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E0D33AE-29D1-87FB-7594-C332C605A4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Variância populacional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29D67031-A3F2-E704-5E67-18808C6A9CF7}"/>
              </a:ext>
            </a:extLst>
          </p:cNvPr>
          <p:cNvSpPr txBox="1">
            <a:spLocks/>
          </p:cNvSpPr>
          <p:nvPr/>
        </p:nvSpPr>
        <p:spPr>
          <a:xfrm>
            <a:off x="708159" y="1122218"/>
            <a:ext cx="10555221" cy="51845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sz="2450" dirty="0">
                <a:latin typeface="Arial"/>
                <a:cs typeface="Arial"/>
              </a:rPr>
              <a:t>A variância é uma medida de quanto os dados estão distribuídos em torno do valor esperado (média). Existem duas formas de calcular a variância: em </a:t>
            </a:r>
            <a:r>
              <a:rPr lang="pt-BR" sz="2450" b="1" dirty="0">
                <a:solidFill>
                  <a:srgbClr val="FF0000"/>
                </a:solidFill>
                <a:latin typeface="Arial"/>
                <a:cs typeface="Arial"/>
              </a:rPr>
              <a:t>relação a população de dados</a:t>
            </a:r>
            <a:r>
              <a:rPr lang="pt-BR" sz="2450" dirty="0">
                <a:latin typeface="Arial"/>
                <a:cs typeface="Arial"/>
              </a:rPr>
              <a:t> e em </a:t>
            </a:r>
            <a:r>
              <a:rPr lang="pt-BR" sz="2450" b="1" dirty="0">
                <a:solidFill>
                  <a:srgbClr val="FF0000"/>
                </a:solidFill>
                <a:latin typeface="Arial"/>
                <a:cs typeface="Arial"/>
              </a:rPr>
              <a:t>relação a uma amostra </a:t>
            </a:r>
            <a:r>
              <a:rPr lang="pt-BR" sz="2450" dirty="0">
                <a:solidFill>
                  <a:srgbClr val="000000"/>
                </a:solidFill>
                <a:latin typeface="Arial"/>
                <a:cs typeface="Arial"/>
              </a:rPr>
              <a:t>estatística</a:t>
            </a:r>
            <a:r>
              <a:rPr lang="pt-BR" sz="2450" dirty="0">
                <a:latin typeface="Arial"/>
                <a:cs typeface="Arial"/>
              </a:rPr>
              <a:t> dos dados (subconjunto)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02BE809-441D-6691-33A0-54CE28BA165F}"/>
                  </a:ext>
                </a:extLst>
              </p:cNvPr>
              <p:cNvSpPr txBox="1"/>
              <p:nvPr/>
            </p:nvSpPr>
            <p:spPr>
              <a:xfrm>
                <a:off x="1290172" y="3706139"/>
                <a:ext cx="9878410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802BE809-441D-6691-33A0-54CE28BA1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172" y="3706139"/>
                <a:ext cx="9878410" cy="1038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41194F2-EB6E-59BA-4E21-78F73E03421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64408" y="3443552"/>
            <a:ext cx="93610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4A43E451-ECAB-E572-3FF9-66882399FCE6}"/>
              </a:ext>
            </a:extLst>
          </p:cNvPr>
          <p:cNvSpPr/>
          <p:nvPr/>
        </p:nvSpPr>
        <p:spPr>
          <a:xfrm>
            <a:off x="2460352" y="2858777"/>
            <a:ext cx="2880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Média de x denotada pela letra grega μ (mi)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F130A51-4F6F-9C71-051C-8E25FF904A19}"/>
              </a:ext>
            </a:extLst>
          </p:cNvPr>
          <p:cNvSpPr/>
          <p:nvPr/>
        </p:nvSpPr>
        <p:spPr>
          <a:xfrm>
            <a:off x="888935" y="5233323"/>
            <a:ext cx="164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Variância da população de x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4CF8A672-FE5D-8C43-98D1-F2126B7D7832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1596256" y="4434586"/>
            <a:ext cx="114392" cy="79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92B1D65E-0F4D-F23E-A8DC-1DA7CC7F9477}"/>
              </a:ext>
            </a:extLst>
          </p:cNvPr>
          <p:cNvSpPr/>
          <p:nvPr/>
        </p:nvSpPr>
        <p:spPr>
          <a:xfrm>
            <a:off x="4789063" y="5412031"/>
            <a:ext cx="2495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Número total de elementos da população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072C96E-B187-1C32-5599-9FF7355FC70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5496384" y="4613295"/>
            <a:ext cx="540592" cy="79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069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B4D0DE38-0C30-4A60-EC64-6F34087A9C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Variância da amostra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9DB2D9C-59FB-ABC7-C963-06F1D5F1A315}"/>
              </a:ext>
            </a:extLst>
          </p:cNvPr>
          <p:cNvSpPr txBox="1">
            <a:spLocks/>
          </p:cNvSpPr>
          <p:nvPr/>
        </p:nvSpPr>
        <p:spPr>
          <a:xfrm>
            <a:off x="527053" y="1165225"/>
            <a:ext cx="11330516" cy="535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sz="2450" dirty="0">
                <a:latin typeface="Arial"/>
                <a:cs typeface="Arial"/>
              </a:rPr>
              <a:t>A variância da amostra é bem semelhante a variância da população, diferindo apenas no fato de divisão</a:t>
            </a: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450" dirty="0"/>
          </a:p>
          <a:p>
            <a:pPr marL="0" indent="0">
              <a:buFont typeface="Arial" panose="020B0604020202020204" pitchFamily="34" charset="0"/>
              <a:buNone/>
            </a:pPr>
            <a:endParaRPr lang="pt-BR" sz="24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5A3645B-44C8-5E3D-67B2-80DBDAFCC5F7}"/>
                  </a:ext>
                </a:extLst>
              </p:cNvPr>
              <p:cNvSpPr txBox="1"/>
              <p:nvPr/>
            </p:nvSpPr>
            <p:spPr>
              <a:xfrm>
                <a:off x="1109396" y="3852681"/>
                <a:ext cx="10269606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+…+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5A3645B-44C8-5E3D-67B2-80DBDAFCC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396" y="3852681"/>
                <a:ext cx="10269606" cy="1008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4BDD21E-7E0E-A860-C077-DE0C52D13C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2783632" y="3590094"/>
            <a:ext cx="936104" cy="50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ângulo 6">
            <a:extLst>
              <a:ext uri="{FF2B5EF4-FFF2-40B4-BE49-F238E27FC236}">
                <a16:creationId xmlns:a16="http://schemas.microsoft.com/office/drawing/2014/main" id="{02005C14-0B9C-3A9E-B19D-5B0F37865FB4}"/>
              </a:ext>
            </a:extLst>
          </p:cNvPr>
          <p:cNvSpPr/>
          <p:nvPr/>
        </p:nvSpPr>
        <p:spPr>
          <a:xfrm>
            <a:off x="2279576" y="3005319"/>
            <a:ext cx="2880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Média de x denotada pela letra grega μ (mi)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2536FD0-B94E-001C-D880-F283BAD95C5F}"/>
              </a:ext>
            </a:extLst>
          </p:cNvPr>
          <p:cNvSpPr/>
          <p:nvPr/>
        </p:nvSpPr>
        <p:spPr>
          <a:xfrm>
            <a:off x="708159" y="5379865"/>
            <a:ext cx="164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Variância da população de x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5E80ECB-1854-0BE6-270A-916964F6620E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415480" y="4581128"/>
            <a:ext cx="114392" cy="79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ângulo 9">
            <a:extLst>
              <a:ext uri="{FF2B5EF4-FFF2-40B4-BE49-F238E27FC236}">
                <a16:creationId xmlns:a16="http://schemas.microsoft.com/office/drawing/2014/main" id="{5B16E37B-A1E8-12D0-D570-E24E0AFC6116}"/>
              </a:ext>
            </a:extLst>
          </p:cNvPr>
          <p:cNvSpPr/>
          <p:nvPr/>
        </p:nvSpPr>
        <p:spPr>
          <a:xfrm>
            <a:off x="4608287" y="5558573"/>
            <a:ext cx="24958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Número total de elementos da população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DB274C0-0238-DB0C-FA03-662F71E3135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5315608" y="4759837"/>
            <a:ext cx="540592" cy="79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8557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E48D2326-787F-22D8-F51B-11AB751FA4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3600" dirty="0"/>
              <a:t>Desvio padrão Populacional e Amostral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C903DF81-A47C-5A78-AE18-7E2272F9F083}"/>
              </a:ext>
            </a:extLst>
          </p:cNvPr>
          <p:cNvSpPr txBox="1">
            <a:spLocks/>
          </p:cNvSpPr>
          <p:nvPr/>
        </p:nvSpPr>
        <p:spPr>
          <a:xfrm>
            <a:off x="527053" y="1165225"/>
            <a:ext cx="11330516" cy="5359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pt-BR" sz="2450" dirty="0">
                <a:latin typeface="Arial"/>
                <a:cs typeface="Arial"/>
              </a:rPr>
              <a:t>O desvio padrão é uma medida de dispersão cuja unidade é igual a unidade da variável aleatória medida (i.e. de x). Ele é calculado pela raiz quadrada da variância e é denotado pela letra grega σ ou pela letra latina s:</a:t>
            </a:r>
            <a:endParaRPr lang="pt-BR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50" dirty="0"/>
          </a:p>
          <a:p>
            <a:pPr marL="0" indent="0" algn="just">
              <a:buFont typeface="Arial" panose="020B0604020202020204" pitchFamily="34" charset="0"/>
              <a:buNone/>
            </a:pPr>
            <a:endParaRPr lang="pt-BR" sz="24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B2E6F-F12A-953A-0CED-1CC85548A499}"/>
                  </a:ext>
                </a:extLst>
              </p:cNvPr>
              <p:cNvSpPr txBox="1"/>
              <p:nvPr/>
            </p:nvSpPr>
            <p:spPr>
              <a:xfrm>
                <a:off x="1919536" y="3717032"/>
                <a:ext cx="1597169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7CAB2E6F-F12A-953A-0CED-1CC85548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717032"/>
                <a:ext cx="1597169" cy="8768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F96EAB-76BD-DFC0-AD2D-E9DC25A43941}"/>
                  </a:ext>
                </a:extLst>
              </p:cNvPr>
              <p:cNvSpPr txBox="1"/>
              <p:nvPr/>
            </p:nvSpPr>
            <p:spPr>
              <a:xfrm>
                <a:off x="6192311" y="3717032"/>
                <a:ext cx="1512144" cy="876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F96EAB-76BD-DFC0-AD2D-E9DC25A43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2311" y="3717032"/>
                <a:ext cx="1512144" cy="8768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tângulo 6">
            <a:extLst>
              <a:ext uri="{FF2B5EF4-FFF2-40B4-BE49-F238E27FC236}">
                <a16:creationId xmlns:a16="http://schemas.microsoft.com/office/drawing/2014/main" id="{E781B092-5590-4774-3BE6-DA27E1F40F59}"/>
              </a:ext>
            </a:extLst>
          </p:cNvPr>
          <p:cNvSpPr/>
          <p:nvPr/>
        </p:nvSpPr>
        <p:spPr>
          <a:xfrm>
            <a:off x="1415480" y="5229200"/>
            <a:ext cx="164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Desvio Padrão da população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380484D0-0B70-187D-B7A2-8B7996F292E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122801" y="4430464"/>
            <a:ext cx="114392" cy="79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A626AB13-AE4E-868D-3DEF-D1974C69E751}"/>
              </a:ext>
            </a:extLst>
          </p:cNvPr>
          <p:cNvSpPr/>
          <p:nvPr/>
        </p:nvSpPr>
        <p:spPr>
          <a:xfrm>
            <a:off x="5742790" y="5229200"/>
            <a:ext cx="1643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Desvio Padrão da amostra</a:t>
            </a:r>
          </a:p>
        </p:txBody>
      </p: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8AF22315-09BC-C8E4-2057-DB96D0B2B08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450111" y="4430464"/>
            <a:ext cx="114392" cy="798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097982C1-324B-EB3E-FBD2-4B9E771E48A7}"/>
              </a:ext>
            </a:extLst>
          </p:cNvPr>
          <p:cNvSpPr/>
          <p:nvPr/>
        </p:nvSpPr>
        <p:spPr>
          <a:xfrm>
            <a:off x="3215680" y="3081707"/>
            <a:ext cx="18722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Variância populacional de x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B33B04D-4FE7-F678-80B1-823D04A1FB29}"/>
              </a:ext>
            </a:extLst>
          </p:cNvPr>
          <p:cNvCxnSpPr>
            <a:cxnSpLocks/>
            <a:stCxn id="11" idx="2"/>
            <a:endCxn id="5" idx="3"/>
          </p:cNvCxnSpPr>
          <p:nvPr/>
        </p:nvCxnSpPr>
        <p:spPr>
          <a:xfrm flipH="1">
            <a:off x="3516705" y="3666482"/>
            <a:ext cx="635079" cy="48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tângulo 12">
            <a:extLst>
              <a:ext uri="{FF2B5EF4-FFF2-40B4-BE49-F238E27FC236}">
                <a16:creationId xmlns:a16="http://schemas.microsoft.com/office/drawing/2014/main" id="{83F51C88-A81E-4542-F1F5-FDB905FF2867}"/>
              </a:ext>
            </a:extLst>
          </p:cNvPr>
          <p:cNvSpPr/>
          <p:nvPr/>
        </p:nvSpPr>
        <p:spPr>
          <a:xfrm>
            <a:off x="7902281" y="3136612"/>
            <a:ext cx="17221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Variância amostral de x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F203725-AC1B-C86F-2762-937C9FDA8264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627243" y="3721387"/>
            <a:ext cx="1136094" cy="434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01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4040290-FDFC-4308-9178-A38BB7F3B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Amplitude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9BB41-90E6-D83A-FC87-104CC075A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Diferença entre o maior e o menor valor:</a:t>
            </a:r>
          </a:p>
          <a:p>
            <a:endParaRPr lang="pt-BR" dirty="0"/>
          </a:p>
        </p:txBody>
      </p:sp>
      <p:pic>
        <p:nvPicPr>
          <p:cNvPr id="4" name="Gráfico 3" descr="Menino de cabelo cacheado">
            <a:extLst>
              <a:ext uri="{FF2B5EF4-FFF2-40B4-BE49-F238E27FC236}">
                <a16:creationId xmlns:a16="http://schemas.microsoft.com/office/drawing/2014/main" id="{1E108CF6-1187-0D24-9140-65F2F33C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9305" y="3252637"/>
            <a:ext cx="1096538" cy="3355571"/>
          </a:xfrm>
          <a:prstGeom prst="rect">
            <a:avLst/>
          </a:prstGeom>
        </p:spPr>
      </p:pic>
      <p:pic>
        <p:nvPicPr>
          <p:cNvPr id="5" name="Gráfico 4" descr="Menino usando capa">
            <a:extLst>
              <a:ext uri="{FF2B5EF4-FFF2-40B4-BE49-F238E27FC236}">
                <a16:creationId xmlns:a16="http://schemas.microsoft.com/office/drawing/2014/main" id="{E1A8DD2E-EFC0-9B85-6358-5F465D502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944" y="3273304"/>
            <a:ext cx="1536708" cy="3334904"/>
          </a:xfrm>
          <a:prstGeom prst="rect">
            <a:avLst/>
          </a:prstGeom>
        </p:spPr>
      </p:pic>
      <p:pic>
        <p:nvPicPr>
          <p:cNvPr id="6" name="Gráfico 5" descr="Homem segurando um copo">
            <a:extLst>
              <a:ext uri="{FF2B5EF4-FFF2-40B4-BE49-F238E27FC236}">
                <a16:creationId xmlns:a16="http://schemas.microsoft.com/office/drawing/2014/main" id="{8F09F99A-4E1D-2C2E-6A0A-E9E7B8B61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640" y="4363917"/>
            <a:ext cx="1005138" cy="2211514"/>
          </a:xfrm>
          <a:prstGeom prst="rect">
            <a:avLst/>
          </a:prstGeom>
        </p:spPr>
      </p:pic>
      <p:pic>
        <p:nvPicPr>
          <p:cNvPr id="7" name="Gráfico 6" descr="Homem com moicano">
            <a:extLst>
              <a:ext uri="{FF2B5EF4-FFF2-40B4-BE49-F238E27FC236}">
                <a16:creationId xmlns:a16="http://schemas.microsoft.com/office/drawing/2014/main" id="{0B6B15F1-6D6F-7979-82CF-B0DECB25D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47" y="4067359"/>
            <a:ext cx="799205" cy="2551943"/>
          </a:xfrm>
          <a:prstGeom prst="rect">
            <a:avLst/>
          </a:prstGeom>
        </p:spPr>
      </p:pic>
      <p:pic>
        <p:nvPicPr>
          <p:cNvPr id="8" name="Gráfico 7" descr="Homem com um braço protético">
            <a:extLst>
              <a:ext uri="{FF2B5EF4-FFF2-40B4-BE49-F238E27FC236}">
                <a16:creationId xmlns:a16="http://schemas.microsoft.com/office/drawing/2014/main" id="{FE085826-8208-4F8E-58CD-25D335AF6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3516" y="3448956"/>
            <a:ext cx="932971" cy="3120625"/>
          </a:xfrm>
          <a:prstGeom prst="rect">
            <a:avLst/>
          </a:prstGeom>
        </p:spPr>
      </p:pic>
      <p:pic>
        <p:nvPicPr>
          <p:cNvPr id="9" name="Gráfico 8" descr="Homem andando de scooter">
            <a:extLst>
              <a:ext uri="{FF2B5EF4-FFF2-40B4-BE49-F238E27FC236}">
                <a16:creationId xmlns:a16="http://schemas.microsoft.com/office/drawing/2014/main" id="{22B2076F-DA6D-1844-DBF4-50A41835D0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093207" y="3896217"/>
            <a:ext cx="990512" cy="2711991"/>
          </a:xfrm>
          <a:prstGeom prst="rect">
            <a:avLst/>
          </a:prstGeom>
        </p:spPr>
      </p:pic>
      <p:pic>
        <p:nvPicPr>
          <p:cNvPr id="10" name="Gráfico 9" descr="Homem usando chapéu e terno">
            <a:extLst>
              <a:ext uri="{FF2B5EF4-FFF2-40B4-BE49-F238E27FC236}">
                <a16:creationId xmlns:a16="http://schemas.microsoft.com/office/drawing/2014/main" id="{46BDF543-14FD-16EC-AFC1-3706618D17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968" y="3998870"/>
            <a:ext cx="932971" cy="2551943"/>
          </a:xfrm>
          <a:prstGeom prst="rect">
            <a:avLst/>
          </a:prstGeom>
        </p:spPr>
      </p:pic>
      <p:pic>
        <p:nvPicPr>
          <p:cNvPr id="11" name="Gráfico 10" descr="Homem vestindo uma túnica">
            <a:extLst>
              <a:ext uri="{FF2B5EF4-FFF2-40B4-BE49-F238E27FC236}">
                <a16:creationId xmlns:a16="http://schemas.microsoft.com/office/drawing/2014/main" id="{744E91A1-62E6-616E-002D-C2D2267AB6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31610" y="3467101"/>
            <a:ext cx="1764798" cy="31886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DB0EE4-8486-63B2-A1D9-4FA8F6C2604B}"/>
              </a:ext>
            </a:extLst>
          </p:cNvPr>
          <p:cNvSpPr txBox="1"/>
          <p:nvPr/>
        </p:nvSpPr>
        <p:spPr>
          <a:xfrm>
            <a:off x="10008685" y="297441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FF0000"/>
                </a:solidFill>
              </a:rPr>
              <a:t>1,95m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9E51A7-CDB1-C028-017F-02F8AF3D6011}"/>
              </a:ext>
            </a:extLst>
          </p:cNvPr>
          <p:cNvSpPr txBox="1"/>
          <p:nvPr/>
        </p:nvSpPr>
        <p:spPr>
          <a:xfrm>
            <a:off x="8685996" y="309963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1,87m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E33903-C938-35FB-9942-904907DAE8AA}"/>
              </a:ext>
            </a:extLst>
          </p:cNvPr>
          <p:cNvSpPr txBox="1"/>
          <p:nvPr/>
        </p:nvSpPr>
        <p:spPr>
          <a:xfrm>
            <a:off x="1074590" y="40621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pt-BR" dirty="0"/>
              <a:t>1,57m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0E3BE7-90C4-3301-322C-059E219EC446}"/>
              </a:ext>
            </a:extLst>
          </p:cNvPr>
          <p:cNvSpPr txBox="1"/>
          <p:nvPr/>
        </p:nvSpPr>
        <p:spPr>
          <a:xfrm>
            <a:off x="2211741" y="37249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41E1D4-8E1E-1933-98D9-0B5176D5825C}"/>
              </a:ext>
            </a:extLst>
          </p:cNvPr>
          <p:cNvSpPr txBox="1"/>
          <p:nvPr/>
        </p:nvSpPr>
        <p:spPr>
          <a:xfrm>
            <a:off x="5254482" y="354565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1,75m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DB0F1C-F6E1-F91F-E74F-8A55C2A275E8}"/>
              </a:ext>
            </a:extLst>
          </p:cNvPr>
          <p:cNvSpPr txBox="1"/>
          <p:nvPr/>
        </p:nvSpPr>
        <p:spPr>
          <a:xfrm>
            <a:off x="3173786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1C62F-7B97-15E7-05B0-1688574C29C4}"/>
              </a:ext>
            </a:extLst>
          </p:cNvPr>
          <p:cNvSpPr txBox="1"/>
          <p:nvPr/>
        </p:nvSpPr>
        <p:spPr>
          <a:xfrm>
            <a:off x="6396230" y="31821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1,85m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7DCFA7-C776-4845-4D89-07F88FE7B113}"/>
              </a:ext>
            </a:extLst>
          </p:cNvPr>
          <p:cNvSpPr txBox="1"/>
          <p:nvPr/>
        </p:nvSpPr>
        <p:spPr>
          <a:xfrm flipH="1">
            <a:off x="7559539" y="3080298"/>
            <a:ext cx="1134749" cy="36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1,86m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A66731-DF58-A126-5B70-3355A4DE7693}"/>
              </a:ext>
            </a:extLst>
          </p:cNvPr>
          <p:cNvSpPr txBox="1"/>
          <p:nvPr/>
        </p:nvSpPr>
        <p:spPr>
          <a:xfrm>
            <a:off x="4202267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pic>
        <p:nvPicPr>
          <p:cNvPr id="21" name="Gráfico 20" descr="Menina usando mochila">
            <a:extLst>
              <a:ext uri="{FF2B5EF4-FFF2-40B4-BE49-F238E27FC236}">
                <a16:creationId xmlns:a16="http://schemas.microsoft.com/office/drawing/2014/main" id="{509ED671-D509-97F6-D3A2-DC2A47644B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87616" y="4019635"/>
            <a:ext cx="1019221" cy="2531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D3B94DD-FD76-59EF-A20C-4BAD5770DDB7}"/>
                  </a:ext>
                </a:extLst>
              </p:cNvPr>
              <p:cNvSpPr txBox="1"/>
              <p:nvPr/>
            </p:nvSpPr>
            <p:spPr>
              <a:xfrm>
                <a:off x="4745564" y="2059505"/>
                <a:ext cx="2711576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𝐴𝑚𝑝𝑙𝑖𝑡𝑢𝑑𝑒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=1,95−1,57 </m:t>
                      </m:r>
                    </m:oMath>
                  </m:oMathPara>
                </a14:m>
                <a:endParaRPr lang="pt-B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𝐴𝑚𝑝𝑙𝑖𝑡𝑢𝑑𝑒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=0,38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pt-BR" b="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DD3B94DD-FD76-59EF-A20C-4BAD5770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564" y="2059505"/>
                <a:ext cx="2711576" cy="830997"/>
              </a:xfrm>
              <a:prstGeom prst="rect">
                <a:avLst/>
              </a:prstGeom>
              <a:blipFill>
                <a:blip r:embed="rId20"/>
                <a:stretch>
                  <a:fillRect l="-1348" t="-7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4440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9BF5507F-E796-1300-485C-FBD197ABA9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Quartis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6E26229-8F81-E948-EAA2-ED42894929A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Podemos trabalhar com medidas não centrais para analisar os nossos dados.</a:t>
            </a:r>
          </a:p>
          <a:p>
            <a:endParaRPr lang="pt-B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Quartis:</a:t>
            </a:r>
          </a:p>
          <a:p>
            <a:pPr marL="1028700" lvl="1" indent="-342900"/>
            <a:r>
              <a:rPr lang="pt-BR" dirty="0"/>
              <a:t>Q1: 25% dos menores valores</a:t>
            </a:r>
          </a:p>
          <a:p>
            <a:pPr marL="1028700" lvl="1" indent="-342900"/>
            <a:r>
              <a:rPr lang="pt-BR" dirty="0"/>
              <a:t>Q2: 50% dos valores (mediana)</a:t>
            </a:r>
          </a:p>
          <a:p>
            <a:pPr marL="1028700" lvl="1" indent="-342900"/>
            <a:r>
              <a:rPr lang="pt-BR" dirty="0"/>
              <a:t>Q3: 75% dos maiores valores</a:t>
            </a:r>
          </a:p>
        </p:txBody>
      </p:sp>
    </p:spTree>
    <p:extLst>
      <p:ext uri="{BB962C8B-B14F-4D97-AF65-F5344CB8AC3E}">
        <p14:creationId xmlns:p14="http://schemas.microsoft.com/office/powerpoint/2010/main" val="33214207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4040290-FDFC-4308-9178-A38BB7F3B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Quartis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9BB41-90E6-D83A-FC87-104CC075A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Q1: 25% dos menores valores</a:t>
            </a:r>
          </a:p>
          <a:p>
            <a:endParaRPr lang="pt-BR" dirty="0"/>
          </a:p>
        </p:txBody>
      </p:sp>
      <p:pic>
        <p:nvPicPr>
          <p:cNvPr id="4" name="Gráfico 3" descr="Menino de cabelo cacheado">
            <a:extLst>
              <a:ext uri="{FF2B5EF4-FFF2-40B4-BE49-F238E27FC236}">
                <a16:creationId xmlns:a16="http://schemas.microsoft.com/office/drawing/2014/main" id="{1E108CF6-1187-0D24-9140-65F2F33C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9305" y="3252637"/>
            <a:ext cx="1096538" cy="3355571"/>
          </a:xfrm>
          <a:prstGeom prst="rect">
            <a:avLst/>
          </a:prstGeom>
        </p:spPr>
      </p:pic>
      <p:pic>
        <p:nvPicPr>
          <p:cNvPr id="5" name="Gráfico 4" descr="Menino usando capa">
            <a:extLst>
              <a:ext uri="{FF2B5EF4-FFF2-40B4-BE49-F238E27FC236}">
                <a16:creationId xmlns:a16="http://schemas.microsoft.com/office/drawing/2014/main" id="{E1A8DD2E-EFC0-9B85-6358-5F465D502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944" y="3273304"/>
            <a:ext cx="1536708" cy="3334904"/>
          </a:xfrm>
          <a:prstGeom prst="rect">
            <a:avLst/>
          </a:prstGeom>
        </p:spPr>
      </p:pic>
      <p:pic>
        <p:nvPicPr>
          <p:cNvPr id="6" name="Gráfico 5" descr="Homem segurando um copo">
            <a:extLst>
              <a:ext uri="{FF2B5EF4-FFF2-40B4-BE49-F238E27FC236}">
                <a16:creationId xmlns:a16="http://schemas.microsoft.com/office/drawing/2014/main" id="{8F09F99A-4E1D-2C2E-6A0A-E9E7B8B61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640" y="4363917"/>
            <a:ext cx="1005138" cy="2211514"/>
          </a:xfrm>
          <a:prstGeom prst="rect">
            <a:avLst/>
          </a:prstGeom>
        </p:spPr>
      </p:pic>
      <p:pic>
        <p:nvPicPr>
          <p:cNvPr id="7" name="Gráfico 6" descr="Homem com moicano">
            <a:extLst>
              <a:ext uri="{FF2B5EF4-FFF2-40B4-BE49-F238E27FC236}">
                <a16:creationId xmlns:a16="http://schemas.microsoft.com/office/drawing/2014/main" id="{0B6B15F1-6D6F-7979-82CF-B0DECB25D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47" y="4067359"/>
            <a:ext cx="799205" cy="2551943"/>
          </a:xfrm>
          <a:prstGeom prst="rect">
            <a:avLst/>
          </a:prstGeom>
        </p:spPr>
      </p:pic>
      <p:pic>
        <p:nvPicPr>
          <p:cNvPr id="8" name="Gráfico 7" descr="Homem com um braço protético">
            <a:extLst>
              <a:ext uri="{FF2B5EF4-FFF2-40B4-BE49-F238E27FC236}">
                <a16:creationId xmlns:a16="http://schemas.microsoft.com/office/drawing/2014/main" id="{FE085826-8208-4F8E-58CD-25D335AF6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3516" y="3448956"/>
            <a:ext cx="932971" cy="3120625"/>
          </a:xfrm>
          <a:prstGeom prst="rect">
            <a:avLst/>
          </a:prstGeom>
        </p:spPr>
      </p:pic>
      <p:pic>
        <p:nvPicPr>
          <p:cNvPr id="9" name="Gráfico 8" descr="Homem andando de scooter">
            <a:extLst>
              <a:ext uri="{FF2B5EF4-FFF2-40B4-BE49-F238E27FC236}">
                <a16:creationId xmlns:a16="http://schemas.microsoft.com/office/drawing/2014/main" id="{22B2076F-DA6D-1844-DBF4-50A41835D0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093207" y="3896217"/>
            <a:ext cx="990512" cy="2711991"/>
          </a:xfrm>
          <a:prstGeom prst="rect">
            <a:avLst/>
          </a:prstGeom>
        </p:spPr>
      </p:pic>
      <p:pic>
        <p:nvPicPr>
          <p:cNvPr id="10" name="Gráfico 9" descr="Homem usando chapéu e terno">
            <a:extLst>
              <a:ext uri="{FF2B5EF4-FFF2-40B4-BE49-F238E27FC236}">
                <a16:creationId xmlns:a16="http://schemas.microsoft.com/office/drawing/2014/main" id="{46BDF543-14FD-16EC-AFC1-3706618D17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968" y="3998870"/>
            <a:ext cx="932971" cy="2551943"/>
          </a:xfrm>
          <a:prstGeom prst="rect">
            <a:avLst/>
          </a:prstGeom>
        </p:spPr>
      </p:pic>
      <p:pic>
        <p:nvPicPr>
          <p:cNvPr id="11" name="Gráfico 10" descr="Homem vestindo uma túnica">
            <a:extLst>
              <a:ext uri="{FF2B5EF4-FFF2-40B4-BE49-F238E27FC236}">
                <a16:creationId xmlns:a16="http://schemas.microsoft.com/office/drawing/2014/main" id="{744E91A1-62E6-616E-002D-C2D2267AB6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31610" y="3467101"/>
            <a:ext cx="1764798" cy="31886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DB0EE4-8486-63B2-A1D9-4FA8F6C2604B}"/>
              </a:ext>
            </a:extLst>
          </p:cNvPr>
          <p:cNvSpPr txBox="1"/>
          <p:nvPr/>
        </p:nvSpPr>
        <p:spPr>
          <a:xfrm>
            <a:off x="10008685" y="297441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1,95m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9E51A7-CDB1-C028-017F-02F8AF3D6011}"/>
              </a:ext>
            </a:extLst>
          </p:cNvPr>
          <p:cNvSpPr txBox="1"/>
          <p:nvPr/>
        </p:nvSpPr>
        <p:spPr>
          <a:xfrm>
            <a:off x="8685996" y="309963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1,87m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E33903-C938-35FB-9942-904907DAE8AA}"/>
              </a:ext>
            </a:extLst>
          </p:cNvPr>
          <p:cNvSpPr txBox="1"/>
          <p:nvPr/>
        </p:nvSpPr>
        <p:spPr>
          <a:xfrm>
            <a:off x="1074590" y="40621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pt-BR" b="0" dirty="0">
                <a:solidFill>
                  <a:schemeClr val="tx1"/>
                </a:solidFill>
              </a:rPr>
              <a:t>1,57m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0E3BE7-90C4-3301-322C-059E219EC446}"/>
              </a:ext>
            </a:extLst>
          </p:cNvPr>
          <p:cNvSpPr txBox="1"/>
          <p:nvPr/>
        </p:nvSpPr>
        <p:spPr>
          <a:xfrm>
            <a:off x="2211741" y="37249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41E1D4-8E1E-1933-98D9-0B5176D5825C}"/>
              </a:ext>
            </a:extLst>
          </p:cNvPr>
          <p:cNvSpPr txBox="1"/>
          <p:nvPr/>
        </p:nvSpPr>
        <p:spPr>
          <a:xfrm>
            <a:off x="5254482" y="354565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1,75m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DB0F1C-F6E1-F91F-E74F-8A55C2A275E8}"/>
              </a:ext>
            </a:extLst>
          </p:cNvPr>
          <p:cNvSpPr txBox="1"/>
          <p:nvPr/>
        </p:nvSpPr>
        <p:spPr>
          <a:xfrm>
            <a:off x="3173786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1C62F-7B97-15E7-05B0-1688574C29C4}"/>
              </a:ext>
            </a:extLst>
          </p:cNvPr>
          <p:cNvSpPr txBox="1"/>
          <p:nvPr/>
        </p:nvSpPr>
        <p:spPr>
          <a:xfrm>
            <a:off x="6396230" y="31821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1,85m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7DCFA7-C776-4845-4D89-07F88FE7B113}"/>
              </a:ext>
            </a:extLst>
          </p:cNvPr>
          <p:cNvSpPr txBox="1"/>
          <p:nvPr/>
        </p:nvSpPr>
        <p:spPr>
          <a:xfrm flipH="1">
            <a:off x="7559539" y="3080298"/>
            <a:ext cx="1134749" cy="36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1,86m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A66731-DF58-A126-5B70-3355A4DE7693}"/>
              </a:ext>
            </a:extLst>
          </p:cNvPr>
          <p:cNvSpPr txBox="1"/>
          <p:nvPr/>
        </p:nvSpPr>
        <p:spPr>
          <a:xfrm>
            <a:off x="4202267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pic>
        <p:nvPicPr>
          <p:cNvPr id="21" name="Gráfico 20" descr="Menina usando mochila">
            <a:extLst>
              <a:ext uri="{FF2B5EF4-FFF2-40B4-BE49-F238E27FC236}">
                <a16:creationId xmlns:a16="http://schemas.microsoft.com/office/drawing/2014/main" id="{509ED671-D509-97F6-D3A2-DC2A47644B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87616" y="4019635"/>
            <a:ext cx="1019221" cy="2531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25F9C0-457C-CD67-4F7B-AE56838408D0}"/>
                  </a:ext>
                </a:extLst>
              </p:cNvPr>
              <p:cNvSpPr txBox="1"/>
              <p:nvPr/>
            </p:nvSpPr>
            <p:spPr>
              <a:xfrm>
                <a:off x="3348230" y="1707613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9∗0,25=2,25</m:t>
                      </m:r>
                    </m:oMath>
                  </m:oMathPara>
                </a14:m>
                <a:endParaRPr lang="pt-BR" b="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25F9C0-457C-CD67-4F7B-AE5683840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230" y="1707613"/>
                <a:ext cx="609600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95748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4040290-FDFC-4308-9178-A38BB7F3B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Quartis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9BB41-90E6-D83A-FC87-104CC075A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Q1: 25% dos menores valores</a:t>
            </a:r>
          </a:p>
          <a:p>
            <a:endParaRPr lang="pt-BR" dirty="0"/>
          </a:p>
        </p:txBody>
      </p:sp>
      <p:pic>
        <p:nvPicPr>
          <p:cNvPr id="4" name="Gráfico 3" descr="Menino de cabelo cacheado">
            <a:extLst>
              <a:ext uri="{FF2B5EF4-FFF2-40B4-BE49-F238E27FC236}">
                <a16:creationId xmlns:a16="http://schemas.microsoft.com/office/drawing/2014/main" id="{1E108CF6-1187-0D24-9140-65F2F33C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9305" y="3252637"/>
            <a:ext cx="1096538" cy="3355571"/>
          </a:xfrm>
          <a:prstGeom prst="rect">
            <a:avLst/>
          </a:prstGeom>
        </p:spPr>
      </p:pic>
      <p:pic>
        <p:nvPicPr>
          <p:cNvPr id="5" name="Gráfico 4" descr="Menino usando capa">
            <a:extLst>
              <a:ext uri="{FF2B5EF4-FFF2-40B4-BE49-F238E27FC236}">
                <a16:creationId xmlns:a16="http://schemas.microsoft.com/office/drawing/2014/main" id="{E1A8DD2E-EFC0-9B85-6358-5F465D502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944" y="3273304"/>
            <a:ext cx="1536708" cy="3334904"/>
          </a:xfrm>
          <a:prstGeom prst="rect">
            <a:avLst/>
          </a:prstGeom>
        </p:spPr>
      </p:pic>
      <p:pic>
        <p:nvPicPr>
          <p:cNvPr id="6" name="Gráfico 5" descr="Homem segurando um copo">
            <a:extLst>
              <a:ext uri="{FF2B5EF4-FFF2-40B4-BE49-F238E27FC236}">
                <a16:creationId xmlns:a16="http://schemas.microsoft.com/office/drawing/2014/main" id="{8F09F99A-4E1D-2C2E-6A0A-E9E7B8B61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640" y="4363917"/>
            <a:ext cx="1005138" cy="2211514"/>
          </a:xfrm>
          <a:prstGeom prst="rect">
            <a:avLst/>
          </a:prstGeom>
        </p:spPr>
      </p:pic>
      <p:pic>
        <p:nvPicPr>
          <p:cNvPr id="7" name="Gráfico 6" descr="Homem com moicano">
            <a:extLst>
              <a:ext uri="{FF2B5EF4-FFF2-40B4-BE49-F238E27FC236}">
                <a16:creationId xmlns:a16="http://schemas.microsoft.com/office/drawing/2014/main" id="{0B6B15F1-6D6F-7979-82CF-B0DECB25D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47" y="4067359"/>
            <a:ext cx="799205" cy="2551943"/>
          </a:xfrm>
          <a:prstGeom prst="rect">
            <a:avLst/>
          </a:prstGeom>
        </p:spPr>
      </p:pic>
      <p:pic>
        <p:nvPicPr>
          <p:cNvPr id="8" name="Gráfico 7" descr="Homem com um braço protético">
            <a:extLst>
              <a:ext uri="{FF2B5EF4-FFF2-40B4-BE49-F238E27FC236}">
                <a16:creationId xmlns:a16="http://schemas.microsoft.com/office/drawing/2014/main" id="{FE085826-8208-4F8E-58CD-25D335AF6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3516" y="3448956"/>
            <a:ext cx="932971" cy="3120625"/>
          </a:xfrm>
          <a:prstGeom prst="rect">
            <a:avLst/>
          </a:prstGeom>
        </p:spPr>
      </p:pic>
      <p:pic>
        <p:nvPicPr>
          <p:cNvPr id="9" name="Gráfico 8" descr="Homem andando de scooter">
            <a:extLst>
              <a:ext uri="{FF2B5EF4-FFF2-40B4-BE49-F238E27FC236}">
                <a16:creationId xmlns:a16="http://schemas.microsoft.com/office/drawing/2014/main" id="{22B2076F-DA6D-1844-DBF4-50A41835D0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093207" y="3896217"/>
            <a:ext cx="990512" cy="2711991"/>
          </a:xfrm>
          <a:prstGeom prst="rect">
            <a:avLst/>
          </a:prstGeom>
        </p:spPr>
      </p:pic>
      <p:pic>
        <p:nvPicPr>
          <p:cNvPr id="10" name="Gráfico 9" descr="Homem usando chapéu e terno">
            <a:extLst>
              <a:ext uri="{FF2B5EF4-FFF2-40B4-BE49-F238E27FC236}">
                <a16:creationId xmlns:a16="http://schemas.microsoft.com/office/drawing/2014/main" id="{46BDF543-14FD-16EC-AFC1-3706618D17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968" y="3998870"/>
            <a:ext cx="932971" cy="2551943"/>
          </a:xfrm>
          <a:prstGeom prst="rect">
            <a:avLst/>
          </a:prstGeom>
        </p:spPr>
      </p:pic>
      <p:pic>
        <p:nvPicPr>
          <p:cNvPr id="11" name="Gráfico 10" descr="Homem vestindo uma túnica">
            <a:extLst>
              <a:ext uri="{FF2B5EF4-FFF2-40B4-BE49-F238E27FC236}">
                <a16:creationId xmlns:a16="http://schemas.microsoft.com/office/drawing/2014/main" id="{744E91A1-62E6-616E-002D-C2D2267AB6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31610" y="3467101"/>
            <a:ext cx="1764798" cy="31886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DB0EE4-8486-63B2-A1D9-4FA8F6C2604B}"/>
              </a:ext>
            </a:extLst>
          </p:cNvPr>
          <p:cNvSpPr txBox="1"/>
          <p:nvPr/>
        </p:nvSpPr>
        <p:spPr>
          <a:xfrm>
            <a:off x="10008685" y="297441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1,95m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9E51A7-CDB1-C028-017F-02F8AF3D6011}"/>
              </a:ext>
            </a:extLst>
          </p:cNvPr>
          <p:cNvSpPr txBox="1"/>
          <p:nvPr/>
        </p:nvSpPr>
        <p:spPr>
          <a:xfrm>
            <a:off x="8685996" y="309963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1,87m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E33903-C938-35FB-9942-904907DAE8AA}"/>
              </a:ext>
            </a:extLst>
          </p:cNvPr>
          <p:cNvSpPr txBox="1"/>
          <p:nvPr/>
        </p:nvSpPr>
        <p:spPr>
          <a:xfrm>
            <a:off x="1074590" y="40621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pt-BR" b="0" dirty="0">
                <a:solidFill>
                  <a:schemeClr val="tx1"/>
                </a:solidFill>
              </a:rPr>
              <a:t>1,57m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0E3BE7-90C4-3301-322C-059E219EC446}"/>
              </a:ext>
            </a:extLst>
          </p:cNvPr>
          <p:cNvSpPr txBox="1"/>
          <p:nvPr/>
        </p:nvSpPr>
        <p:spPr>
          <a:xfrm>
            <a:off x="2211741" y="37249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41E1D4-8E1E-1933-98D9-0B5176D5825C}"/>
              </a:ext>
            </a:extLst>
          </p:cNvPr>
          <p:cNvSpPr txBox="1"/>
          <p:nvPr/>
        </p:nvSpPr>
        <p:spPr>
          <a:xfrm>
            <a:off x="5254482" y="354565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1,75m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DB0F1C-F6E1-F91F-E74F-8A55C2A275E8}"/>
              </a:ext>
            </a:extLst>
          </p:cNvPr>
          <p:cNvSpPr txBox="1"/>
          <p:nvPr/>
        </p:nvSpPr>
        <p:spPr>
          <a:xfrm>
            <a:off x="3173786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1C62F-7B97-15E7-05B0-1688574C29C4}"/>
              </a:ext>
            </a:extLst>
          </p:cNvPr>
          <p:cNvSpPr txBox="1"/>
          <p:nvPr/>
        </p:nvSpPr>
        <p:spPr>
          <a:xfrm>
            <a:off x="6396230" y="31821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1,85m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7DCFA7-C776-4845-4D89-07F88FE7B113}"/>
              </a:ext>
            </a:extLst>
          </p:cNvPr>
          <p:cNvSpPr txBox="1"/>
          <p:nvPr/>
        </p:nvSpPr>
        <p:spPr>
          <a:xfrm flipH="1">
            <a:off x="7559539" y="3080298"/>
            <a:ext cx="1134749" cy="36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1,86m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A66731-DF58-A126-5B70-3355A4DE7693}"/>
              </a:ext>
            </a:extLst>
          </p:cNvPr>
          <p:cNvSpPr txBox="1"/>
          <p:nvPr/>
        </p:nvSpPr>
        <p:spPr>
          <a:xfrm>
            <a:off x="4202267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pic>
        <p:nvPicPr>
          <p:cNvPr id="21" name="Gráfico 20" descr="Menina usando mochila">
            <a:extLst>
              <a:ext uri="{FF2B5EF4-FFF2-40B4-BE49-F238E27FC236}">
                <a16:creationId xmlns:a16="http://schemas.microsoft.com/office/drawing/2014/main" id="{509ED671-D509-97F6-D3A2-DC2A47644B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87616" y="4019635"/>
            <a:ext cx="1019221" cy="2531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25F9C0-457C-CD67-4F7B-AE56838408D0}"/>
                  </a:ext>
                </a:extLst>
              </p:cNvPr>
              <p:cNvSpPr txBox="1"/>
              <p:nvPr/>
            </p:nvSpPr>
            <p:spPr>
              <a:xfrm>
                <a:off x="2241473" y="1556716"/>
                <a:ext cx="73101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dirty="0">
                    <a:latin typeface="Cambria Math" panose="02040503050406030204" pitchFamily="18" charset="0"/>
                  </a:rPr>
                  <a:t>Para os 9 elementos temos que os 25% menores estão abaixo de 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9∗0,25=2,25</m:t>
                    </m:r>
                  </m:oMath>
                </a14:m>
                <a:r>
                  <a:rPr lang="pt-BR" b="0" dirty="0"/>
                  <a:t> elementos</a:t>
                </a: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25F9C0-457C-CD67-4F7B-AE5683840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73" y="1556716"/>
                <a:ext cx="7310158" cy="646331"/>
              </a:xfrm>
              <a:prstGeom prst="rect">
                <a:avLst/>
              </a:prstGeom>
              <a:blipFill>
                <a:blip r:embed="rId20"/>
                <a:stretch>
                  <a:fillRect l="-751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have Direita 21">
            <a:extLst>
              <a:ext uri="{FF2B5EF4-FFF2-40B4-BE49-F238E27FC236}">
                <a16:creationId xmlns:a16="http://schemas.microsoft.com/office/drawing/2014/main" id="{CE4246DE-3C37-4B2A-32ED-52A30BA24BC7}"/>
              </a:ext>
            </a:extLst>
          </p:cNvPr>
          <p:cNvSpPr/>
          <p:nvPr/>
        </p:nvSpPr>
        <p:spPr>
          <a:xfrm rot="16200000">
            <a:off x="5684799" y="-2077874"/>
            <a:ext cx="423506" cy="9779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DBC9D10-B8ED-0BAB-2635-A2A68387197A}"/>
              </a:ext>
            </a:extLst>
          </p:cNvPr>
          <p:cNvSpPr txBox="1"/>
          <p:nvPr/>
        </p:nvSpPr>
        <p:spPr>
          <a:xfrm>
            <a:off x="5105887" y="2250108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n=9 elementos</a:t>
            </a:r>
          </a:p>
        </p:txBody>
      </p:sp>
    </p:spTree>
    <p:extLst>
      <p:ext uri="{BB962C8B-B14F-4D97-AF65-F5344CB8AC3E}">
        <p14:creationId xmlns:p14="http://schemas.microsoft.com/office/powerpoint/2010/main" val="3830827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4040290-FDFC-4308-9178-A38BB7F3B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Quartis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9BB41-90E6-D83A-FC87-104CC075A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Q1: 25% dos menores valores</a:t>
            </a:r>
          </a:p>
          <a:p>
            <a:endParaRPr lang="pt-BR" dirty="0"/>
          </a:p>
        </p:txBody>
      </p:sp>
      <p:pic>
        <p:nvPicPr>
          <p:cNvPr id="4" name="Gráfico 3" descr="Menino de cabelo cacheado">
            <a:extLst>
              <a:ext uri="{FF2B5EF4-FFF2-40B4-BE49-F238E27FC236}">
                <a16:creationId xmlns:a16="http://schemas.microsoft.com/office/drawing/2014/main" id="{1E108CF6-1187-0D24-9140-65F2F33C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9305" y="3252637"/>
            <a:ext cx="1096538" cy="3355571"/>
          </a:xfrm>
          <a:prstGeom prst="rect">
            <a:avLst/>
          </a:prstGeom>
        </p:spPr>
      </p:pic>
      <p:pic>
        <p:nvPicPr>
          <p:cNvPr id="5" name="Gráfico 4" descr="Menino usando capa">
            <a:extLst>
              <a:ext uri="{FF2B5EF4-FFF2-40B4-BE49-F238E27FC236}">
                <a16:creationId xmlns:a16="http://schemas.microsoft.com/office/drawing/2014/main" id="{E1A8DD2E-EFC0-9B85-6358-5F465D502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944" y="3273304"/>
            <a:ext cx="1536708" cy="3334904"/>
          </a:xfrm>
          <a:prstGeom prst="rect">
            <a:avLst/>
          </a:prstGeom>
        </p:spPr>
      </p:pic>
      <p:pic>
        <p:nvPicPr>
          <p:cNvPr id="6" name="Gráfico 5" descr="Homem segurando um copo">
            <a:extLst>
              <a:ext uri="{FF2B5EF4-FFF2-40B4-BE49-F238E27FC236}">
                <a16:creationId xmlns:a16="http://schemas.microsoft.com/office/drawing/2014/main" id="{8F09F99A-4E1D-2C2E-6A0A-E9E7B8B61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640" y="4363917"/>
            <a:ext cx="1005138" cy="2211514"/>
          </a:xfrm>
          <a:prstGeom prst="rect">
            <a:avLst/>
          </a:prstGeom>
        </p:spPr>
      </p:pic>
      <p:pic>
        <p:nvPicPr>
          <p:cNvPr id="7" name="Gráfico 6" descr="Homem com moicano">
            <a:extLst>
              <a:ext uri="{FF2B5EF4-FFF2-40B4-BE49-F238E27FC236}">
                <a16:creationId xmlns:a16="http://schemas.microsoft.com/office/drawing/2014/main" id="{0B6B15F1-6D6F-7979-82CF-B0DECB25D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47" y="4067359"/>
            <a:ext cx="799205" cy="2551943"/>
          </a:xfrm>
          <a:prstGeom prst="rect">
            <a:avLst/>
          </a:prstGeom>
        </p:spPr>
      </p:pic>
      <p:pic>
        <p:nvPicPr>
          <p:cNvPr id="8" name="Gráfico 7" descr="Homem com um braço protético">
            <a:extLst>
              <a:ext uri="{FF2B5EF4-FFF2-40B4-BE49-F238E27FC236}">
                <a16:creationId xmlns:a16="http://schemas.microsoft.com/office/drawing/2014/main" id="{FE085826-8208-4F8E-58CD-25D335AF6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3516" y="3448956"/>
            <a:ext cx="932971" cy="3120625"/>
          </a:xfrm>
          <a:prstGeom prst="rect">
            <a:avLst/>
          </a:prstGeom>
        </p:spPr>
      </p:pic>
      <p:pic>
        <p:nvPicPr>
          <p:cNvPr id="9" name="Gráfico 8" descr="Homem andando de scooter">
            <a:extLst>
              <a:ext uri="{FF2B5EF4-FFF2-40B4-BE49-F238E27FC236}">
                <a16:creationId xmlns:a16="http://schemas.microsoft.com/office/drawing/2014/main" id="{22B2076F-DA6D-1844-DBF4-50A41835D0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093207" y="3896217"/>
            <a:ext cx="990512" cy="2711991"/>
          </a:xfrm>
          <a:prstGeom prst="rect">
            <a:avLst/>
          </a:prstGeom>
        </p:spPr>
      </p:pic>
      <p:pic>
        <p:nvPicPr>
          <p:cNvPr id="10" name="Gráfico 9" descr="Homem usando chapéu e terno">
            <a:extLst>
              <a:ext uri="{FF2B5EF4-FFF2-40B4-BE49-F238E27FC236}">
                <a16:creationId xmlns:a16="http://schemas.microsoft.com/office/drawing/2014/main" id="{46BDF543-14FD-16EC-AFC1-3706618D17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968" y="3998870"/>
            <a:ext cx="932971" cy="2551943"/>
          </a:xfrm>
          <a:prstGeom prst="rect">
            <a:avLst/>
          </a:prstGeom>
        </p:spPr>
      </p:pic>
      <p:pic>
        <p:nvPicPr>
          <p:cNvPr id="11" name="Gráfico 10" descr="Homem vestindo uma túnica">
            <a:extLst>
              <a:ext uri="{FF2B5EF4-FFF2-40B4-BE49-F238E27FC236}">
                <a16:creationId xmlns:a16="http://schemas.microsoft.com/office/drawing/2014/main" id="{744E91A1-62E6-616E-002D-C2D2267AB6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31610" y="3467101"/>
            <a:ext cx="1764798" cy="31886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DB0EE4-8486-63B2-A1D9-4FA8F6C2604B}"/>
              </a:ext>
            </a:extLst>
          </p:cNvPr>
          <p:cNvSpPr txBox="1"/>
          <p:nvPr/>
        </p:nvSpPr>
        <p:spPr>
          <a:xfrm>
            <a:off x="10008685" y="297441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1,95m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9E51A7-CDB1-C028-017F-02F8AF3D6011}"/>
              </a:ext>
            </a:extLst>
          </p:cNvPr>
          <p:cNvSpPr txBox="1"/>
          <p:nvPr/>
        </p:nvSpPr>
        <p:spPr>
          <a:xfrm>
            <a:off x="8685996" y="309963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1,87m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E33903-C938-35FB-9942-904907DAE8AA}"/>
              </a:ext>
            </a:extLst>
          </p:cNvPr>
          <p:cNvSpPr txBox="1"/>
          <p:nvPr/>
        </p:nvSpPr>
        <p:spPr>
          <a:xfrm>
            <a:off x="1074590" y="40621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pt-BR" b="0" dirty="0">
                <a:solidFill>
                  <a:schemeClr val="tx1"/>
                </a:solidFill>
              </a:rPr>
              <a:t>1,57m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0E3BE7-90C4-3301-322C-059E219EC446}"/>
              </a:ext>
            </a:extLst>
          </p:cNvPr>
          <p:cNvSpPr txBox="1"/>
          <p:nvPr/>
        </p:nvSpPr>
        <p:spPr>
          <a:xfrm>
            <a:off x="2211741" y="37249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41E1D4-8E1E-1933-98D9-0B5176D5825C}"/>
              </a:ext>
            </a:extLst>
          </p:cNvPr>
          <p:cNvSpPr txBox="1"/>
          <p:nvPr/>
        </p:nvSpPr>
        <p:spPr>
          <a:xfrm>
            <a:off x="5254482" y="354565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1,75m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DB0F1C-F6E1-F91F-E74F-8A55C2A275E8}"/>
              </a:ext>
            </a:extLst>
          </p:cNvPr>
          <p:cNvSpPr txBox="1"/>
          <p:nvPr/>
        </p:nvSpPr>
        <p:spPr>
          <a:xfrm>
            <a:off x="3173786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1C62F-7B97-15E7-05B0-1688574C29C4}"/>
              </a:ext>
            </a:extLst>
          </p:cNvPr>
          <p:cNvSpPr txBox="1"/>
          <p:nvPr/>
        </p:nvSpPr>
        <p:spPr>
          <a:xfrm>
            <a:off x="6396230" y="31821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1,85m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7DCFA7-C776-4845-4D89-07F88FE7B113}"/>
              </a:ext>
            </a:extLst>
          </p:cNvPr>
          <p:cNvSpPr txBox="1"/>
          <p:nvPr/>
        </p:nvSpPr>
        <p:spPr>
          <a:xfrm flipH="1">
            <a:off x="7559539" y="3080298"/>
            <a:ext cx="1134749" cy="36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1,86m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A66731-DF58-A126-5B70-3355A4DE7693}"/>
              </a:ext>
            </a:extLst>
          </p:cNvPr>
          <p:cNvSpPr txBox="1"/>
          <p:nvPr/>
        </p:nvSpPr>
        <p:spPr>
          <a:xfrm>
            <a:off x="4202267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pic>
        <p:nvPicPr>
          <p:cNvPr id="21" name="Gráfico 20" descr="Menina usando mochila">
            <a:extLst>
              <a:ext uri="{FF2B5EF4-FFF2-40B4-BE49-F238E27FC236}">
                <a16:creationId xmlns:a16="http://schemas.microsoft.com/office/drawing/2014/main" id="{509ED671-D509-97F6-D3A2-DC2A47644B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87616" y="4019635"/>
            <a:ext cx="1019221" cy="25311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25F9C0-457C-CD67-4F7B-AE56838408D0}"/>
                  </a:ext>
                </a:extLst>
              </p:cNvPr>
              <p:cNvSpPr txBox="1"/>
              <p:nvPr/>
            </p:nvSpPr>
            <p:spPr>
              <a:xfrm>
                <a:off x="2241473" y="1556716"/>
                <a:ext cx="73101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dirty="0">
                    <a:latin typeface="Cambria Math" panose="02040503050406030204" pitchFamily="18" charset="0"/>
                  </a:rPr>
                  <a:t>Para os 9 elementos temos que os 25% menores estão abaixo de 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9∗0,25=2,25</m:t>
                    </m:r>
                  </m:oMath>
                </a14:m>
                <a:r>
                  <a:rPr lang="pt-BR" b="0" dirty="0"/>
                  <a:t> elementos</a:t>
                </a:r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025F9C0-457C-CD67-4F7B-AE5683840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73" y="1556716"/>
                <a:ext cx="7310158" cy="646331"/>
              </a:xfrm>
              <a:prstGeom prst="rect">
                <a:avLst/>
              </a:prstGeom>
              <a:blipFill>
                <a:blip r:embed="rId20"/>
                <a:stretch>
                  <a:fillRect l="-751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have Direita 21">
            <a:extLst>
              <a:ext uri="{FF2B5EF4-FFF2-40B4-BE49-F238E27FC236}">
                <a16:creationId xmlns:a16="http://schemas.microsoft.com/office/drawing/2014/main" id="{CE4246DE-3C37-4B2A-32ED-52A30BA24BC7}"/>
              </a:ext>
            </a:extLst>
          </p:cNvPr>
          <p:cNvSpPr/>
          <p:nvPr/>
        </p:nvSpPr>
        <p:spPr>
          <a:xfrm rot="16200000">
            <a:off x="5684799" y="-2077874"/>
            <a:ext cx="423506" cy="9779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DBC9D10-B8ED-0BAB-2635-A2A68387197A}"/>
              </a:ext>
            </a:extLst>
          </p:cNvPr>
          <p:cNvSpPr txBox="1"/>
          <p:nvPr/>
        </p:nvSpPr>
        <p:spPr>
          <a:xfrm>
            <a:off x="5105887" y="2250108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n=9 elementos</a:t>
            </a:r>
          </a:p>
        </p:txBody>
      </p:sp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7CCF3A34-DBAE-4566-E2E2-6FA14CF0711E}"/>
              </a:ext>
            </a:extLst>
          </p:cNvPr>
          <p:cNvSpPr/>
          <p:nvPr/>
        </p:nvSpPr>
        <p:spPr>
          <a:xfrm>
            <a:off x="3304704" y="3229074"/>
            <a:ext cx="544617" cy="45862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191663-3274-EFF9-3558-09B7B12B6D03}"/>
              </a:ext>
            </a:extLst>
          </p:cNvPr>
          <p:cNvSpPr txBox="1"/>
          <p:nvPr/>
        </p:nvSpPr>
        <p:spPr>
          <a:xfrm>
            <a:off x="3323893" y="2835912"/>
            <a:ext cx="50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Q1</a:t>
            </a:r>
          </a:p>
        </p:txBody>
      </p:sp>
    </p:spTree>
    <p:extLst>
      <p:ext uri="{BB962C8B-B14F-4D97-AF65-F5344CB8AC3E}">
        <p14:creationId xmlns:p14="http://schemas.microsoft.com/office/powerpoint/2010/main" val="20082951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4040290-FDFC-4308-9178-A38BB7F3B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Quartis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9BB41-90E6-D83A-FC87-104CC075A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Q2: 50% dos valores (mediana)</a:t>
            </a:r>
          </a:p>
          <a:p>
            <a:endParaRPr lang="pt-BR" dirty="0"/>
          </a:p>
        </p:txBody>
      </p:sp>
      <p:pic>
        <p:nvPicPr>
          <p:cNvPr id="4" name="Gráfico 3" descr="Menino de cabelo cacheado">
            <a:extLst>
              <a:ext uri="{FF2B5EF4-FFF2-40B4-BE49-F238E27FC236}">
                <a16:creationId xmlns:a16="http://schemas.microsoft.com/office/drawing/2014/main" id="{1E108CF6-1187-0D24-9140-65F2F33C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9305" y="3252637"/>
            <a:ext cx="1096538" cy="3355571"/>
          </a:xfrm>
          <a:prstGeom prst="rect">
            <a:avLst/>
          </a:prstGeom>
        </p:spPr>
      </p:pic>
      <p:pic>
        <p:nvPicPr>
          <p:cNvPr id="5" name="Gráfico 4" descr="Menino usando capa">
            <a:extLst>
              <a:ext uri="{FF2B5EF4-FFF2-40B4-BE49-F238E27FC236}">
                <a16:creationId xmlns:a16="http://schemas.microsoft.com/office/drawing/2014/main" id="{E1A8DD2E-EFC0-9B85-6358-5F465D502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944" y="3273304"/>
            <a:ext cx="1536708" cy="3334904"/>
          </a:xfrm>
          <a:prstGeom prst="rect">
            <a:avLst/>
          </a:prstGeom>
        </p:spPr>
      </p:pic>
      <p:pic>
        <p:nvPicPr>
          <p:cNvPr id="6" name="Gráfico 5" descr="Homem segurando um copo">
            <a:extLst>
              <a:ext uri="{FF2B5EF4-FFF2-40B4-BE49-F238E27FC236}">
                <a16:creationId xmlns:a16="http://schemas.microsoft.com/office/drawing/2014/main" id="{8F09F99A-4E1D-2C2E-6A0A-E9E7B8B61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640" y="4363917"/>
            <a:ext cx="1005138" cy="2211514"/>
          </a:xfrm>
          <a:prstGeom prst="rect">
            <a:avLst/>
          </a:prstGeom>
        </p:spPr>
      </p:pic>
      <p:pic>
        <p:nvPicPr>
          <p:cNvPr id="7" name="Gráfico 6" descr="Homem com moicano">
            <a:extLst>
              <a:ext uri="{FF2B5EF4-FFF2-40B4-BE49-F238E27FC236}">
                <a16:creationId xmlns:a16="http://schemas.microsoft.com/office/drawing/2014/main" id="{0B6B15F1-6D6F-7979-82CF-B0DECB25D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47" y="4067359"/>
            <a:ext cx="799205" cy="2551943"/>
          </a:xfrm>
          <a:prstGeom prst="rect">
            <a:avLst/>
          </a:prstGeom>
        </p:spPr>
      </p:pic>
      <p:pic>
        <p:nvPicPr>
          <p:cNvPr id="8" name="Gráfico 7" descr="Homem com um braço protético">
            <a:extLst>
              <a:ext uri="{FF2B5EF4-FFF2-40B4-BE49-F238E27FC236}">
                <a16:creationId xmlns:a16="http://schemas.microsoft.com/office/drawing/2014/main" id="{FE085826-8208-4F8E-58CD-25D335AF6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3516" y="3448956"/>
            <a:ext cx="932971" cy="3120625"/>
          </a:xfrm>
          <a:prstGeom prst="rect">
            <a:avLst/>
          </a:prstGeom>
        </p:spPr>
      </p:pic>
      <p:pic>
        <p:nvPicPr>
          <p:cNvPr id="9" name="Gráfico 8" descr="Homem andando de scooter">
            <a:extLst>
              <a:ext uri="{FF2B5EF4-FFF2-40B4-BE49-F238E27FC236}">
                <a16:creationId xmlns:a16="http://schemas.microsoft.com/office/drawing/2014/main" id="{22B2076F-DA6D-1844-DBF4-50A41835D0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093207" y="3896217"/>
            <a:ext cx="990512" cy="2711991"/>
          </a:xfrm>
          <a:prstGeom prst="rect">
            <a:avLst/>
          </a:prstGeom>
        </p:spPr>
      </p:pic>
      <p:pic>
        <p:nvPicPr>
          <p:cNvPr id="10" name="Gráfico 9" descr="Homem usando chapéu e terno">
            <a:extLst>
              <a:ext uri="{FF2B5EF4-FFF2-40B4-BE49-F238E27FC236}">
                <a16:creationId xmlns:a16="http://schemas.microsoft.com/office/drawing/2014/main" id="{46BDF543-14FD-16EC-AFC1-3706618D17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968" y="3998870"/>
            <a:ext cx="932971" cy="2551943"/>
          </a:xfrm>
          <a:prstGeom prst="rect">
            <a:avLst/>
          </a:prstGeom>
        </p:spPr>
      </p:pic>
      <p:pic>
        <p:nvPicPr>
          <p:cNvPr id="11" name="Gráfico 10" descr="Homem vestindo uma túnica">
            <a:extLst>
              <a:ext uri="{FF2B5EF4-FFF2-40B4-BE49-F238E27FC236}">
                <a16:creationId xmlns:a16="http://schemas.microsoft.com/office/drawing/2014/main" id="{744E91A1-62E6-616E-002D-C2D2267AB6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31610" y="3467101"/>
            <a:ext cx="1764798" cy="31886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DB0EE4-8486-63B2-A1D9-4FA8F6C2604B}"/>
              </a:ext>
            </a:extLst>
          </p:cNvPr>
          <p:cNvSpPr txBox="1"/>
          <p:nvPr/>
        </p:nvSpPr>
        <p:spPr>
          <a:xfrm>
            <a:off x="10008685" y="297441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1,95m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9E51A7-CDB1-C028-017F-02F8AF3D6011}"/>
              </a:ext>
            </a:extLst>
          </p:cNvPr>
          <p:cNvSpPr txBox="1"/>
          <p:nvPr/>
        </p:nvSpPr>
        <p:spPr>
          <a:xfrm>
            <a:off x="8685996" y="309963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1,87m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E33903-C938-35FB-9942-904907DAE8AA}"/>
              </a:ext>
            </a:extLst>
          </p:cNvPr>
          <p:cNvSpPr txBox="1"/>
          <p:nvPr/>
        </p:nvSpPr>
        <p:spPr>
          <a:xfrm>
            <a:off x="1074590" y="40621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pt-BR" b="0" dirty="0">
                <a:solidFill>
                  <a:schemeClr val="tx1"/>
                </a:solidFill>
              </a:rPr>
              <a:t>1,57m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0E3BE7-90C4-3301-322C-059E219EC446}"/>
              </a:ext>
            </a:extLst>
          </p:cNvPr>
          <p:cNvSpPr txBox="1"/>
          <p:nvPr/>
        </p:nvSpPr>
        <p:spPr>
          <a:xfrm>
            <a:off x="2211741" y="37249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41E1D4-8E1E-1933-98D9-0B5176D5825C}"/>
              </a:ext>
            </a:extLst>
          </p:cNvPr>
          <p:cNvSpPr txBox="1"/>
          <p:nvPr/>
        </p:nvSpPr>
        <p:spPr>
          <a:xfrm>
            <a:off x="5254482" y="354565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1,75m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DB0F1C-F6E1-F91F-E74F-8A55C2A275E8}"/>
              </a:ext>
            </a:extLst>
          </p:cNvPr>
          <p:cNvSpPr txBox="1"/>
          <p:nvPr/>
        </p:nvSpPr>
        <p:spPr>
          <a:xfrm>
            <a:off x="3173786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1C62F-7B97-15E7-05B0-1688574C29C4}"/>
              </a:ext>
            </a:extLst>
          </p:cNvPr>
          <p:cNvSpPr txBox="1"/>
          <p:nvPr/>
        </p:nvSpPr>
        <p:spPr>
          <a:xfrm>
            <a:off x="6396230" y="31821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1,85m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7DCFA7-C776-4845-4D89-07F88FE7B113}"/>
              </a:ext>
            </a:extLst>
          </p:cNvPr>
          <p:cNvSpPr txBox="1"/>
          <p:nvPr/>
        </p:nvSpPr>
        <p:spPr>
          <a:xfrm flipH="1">
            <a:off x="7559539" y="3080298"/>
            <a:ext cx="1134749" cy="36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1,86m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A66731-DF58-A126-5B70-3355A4DE7693}"/>
              </a:ext>
            </a:extLst>
          </p:cNvPr>
          <p:cNvSpPr txBox="1"/>
          <p:nvPr/>
        </p:nvSpPr>
        <p:spPr>
          <a:xfrm>
            <a:off x="4202267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pic>
        <p:nvPicPr>
          <p:cNvPr id="21" name="Gráfico 20" descr="Menina usando mochila">
            <a:extLst>
              <a:ext uri="{FF2B5EF4-FFF2-40B4-BE49-F238E27FC236}">
                <a16:creationId xmlns:a16="http://schemas.microsoft.com/office/drawing/2014/main" id="{509ED671-D509-97F6-D3A2-DC2A47644B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87616" y="4019635"/>
            <a:ext cx="1019221" cy="2531178"/>
          </a:xfrm>
          <a:prstGeom prst="rect">
            <a:avLst/>
          </a:prstGeom>
        </p:spPr>
      </p:pic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7CCF3A34-DBAE-4566-E2E2-6FA14CF0711E}"/>
              </a:ext>
            </a:extLst>
          </p:cNvPr>
          <p:cNvSpPr/>
          <p:nvPr/>
        </p:nvSpPr>
        <p:spPr>
          <a:xfrm>
            <a:off x="3304704" y="3229074"/>
            <a:ext cx="544617" cy="45862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191663-3274-EFF9-3558-09B7B12B6D03}"/>
              </a:ext>
            </a:extLst>
          </p:cNvPr>
          <p:cNvSpPr txBox="1"/>
          <p:nvPr/>
        </p:nvSpPr>
        <p:spPr>
          <a:xfrm>
            <a:off x="3323893" y="2835912"/>
            <a:ext cx="50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Q1</a:t>
            </a: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7D96AB67-2C00-9B0F-4C7F-EC8E1BFB0BF8}"/>
              </a:ext>
            </a:extLst>
          </p:cNvPr>
          <p:cNvSpPr/>
          <p:nvPr/>
        </p:nvSpPr>
        <p:spPr>
          <a:xfrm>
            <a:off x="5354436" y="3111059"/>
            <a:ext cx="544617" cy="45862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479AF9-F11C-1A3F-B062-6F5D7A1D99C4}"/>
              </a:ext>
            </a:extLst>
          </p:cNvPr>
          <p:cNvSpPr txBox="1"/>
          <p:nvPr/>
        </p:nvSpPr>
        <p:spPr>
          <a:xfrm>
            <a:off x="5373625" y="2717897"/>
            <a:ext cx="50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404347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9E2B868-2962-CCD3-1E33-2A62427C44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Estatística</a:t>
            </a:r>
            <a:endParaRPr lang="pt-BR" dirty="0"/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DCDFF1F-2973-D847-09F1-8F2A63AB1F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Vamos focar em duas frentes da estatística no nosso curso de Ciência de Dados:</a:t>
            </a:r>
          </a:p>
          <a:p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Estatística Descritiva:</a:t>
            </a:r>
            <a:r>
              <a:rPr lang="pt-BR" dirty="0"/>
              <a:t> Nos ajuda a simplificar grandes conjuntos de dados para obtermos informações sobre os mesmos.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b="1" dirty="0"/>
              <a:t>Inferência Estatística:</a:t>
            </a:r>
            <a:r>
              <a:rPr lang="pt-BR" dirty="0"/>
              <a:t> Nos ajuda a entender como os dados se comportam a partir de seus parâmetros. Com isso, podemos </a:t>
            </a:r>
            <a:endParaRPr lang="pt-BR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9520533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4040290-FDFC-4308-9178-A38BB7F3B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Quartis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9BB41-90E6-D83A-FC87-104CC075A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Q3: 75% dos maiores valores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ráfico 3" descr="Menino de cabelo cacheado">
            <a:extLst>
              <a:ext uri="{FF2B5EF4-FFF2-40B4-BE49-F238E27FC236}">
                <a16:creationId xmlns:a16="http://schemas.microsoft.com/office/drawing/2014/main" id="{1E108CF6-1187-0D24-9140-65F2F33C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9305" y="3252637"/>
            <a:ext cx="1096538" cy="3355571"/>
          </a:xfrm>
          <a:prstGeom prst="rect">
            <a:avLst/>
          </a:prstGeom>
        </p:spPr>
      </p:pic>
      <p:pic>
        <p:nvPicPr>
          <p:cNvPr id="5" name="Gráfico 4" descr="Menino usando capa">
            <a:extLst>
              <a:ext uri="{FF2B5EF4-FFF2-40B4-BE49-F238E27FC236}">
                <a16:creationId xmlns:a16="http://schemas.microsoft.com/office/drawing/2014/main" id="{E1A8DD2E-EFC0-9B85-6358-5F465D502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944" y="3273304"/>
            <a:ext cx="1536708" cy="3334904"/>
          </a:xfrm>
          <a:prstGeom prst="rect">
            <a:avLst/>
          </a:prstGeom>
        </p:spPr>
      </p:pic>
      <p:pic>
        <p:nvPicPr>
          <p:cNvPr id="6" name="Gráfico 5" descr="Homem segurando um copo">
            <a:extLst>
              <a:ext uri="{FF2B5EF4-FFF2-40B4-BE49-F238E27FC236}">
                <a16:creationId xmlns:a16="http://schemas.microsoft.com/office/drawing/2014/main" id="{8F09F99A-4E1D-2C2E-6A0A-E9E7B8B61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640" y="4363917"/>
            <a:ext cx="1005138" cy="2211514"/>
          </a:xfrm>
          <a:prstGeom prst="rect">
            <a:avLst/>
          </a:prstGeom>
        </p:spPr>
      </p:pic>
      <p:pic>
        <p:nvPicPr>
          <p:cNvPr id="7" name="Gráfico 6" descr="Homem com moicano">
            <a:extLst>
              <a:ext uri="{FF2B5EF4-FFF2-40B4-BE49-F238E27FC236}">
                <a16:creationId xmlns:a16="http://schemas.microsoft.com/office/drawing/2014/main" id="{0B6B15F1-6D6F-7979-82CF-B0DECB25D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47" y="4067359"/>
            <a:ext cx="799205" cy="2551943"/>
          </a:xfrm>
          <a:prstGeom prst="rect">
            <a:avLst/>
          </a:prstGeom>
        </p:spPr>
      </p:pic>
      <p:pic>
        <p:nvPicPr>
          <p:cNvPr id="8" name="Gráfico 7" descr="Homem com um braço protético">
            <a:extLst>
              <a:ext uri="{FF2B5EF4-FFF2-40B4-BE49-F238E27FC236}">
                <a16:creationId xmlns:a16="http://schemas.microsoft.com/office/drawing/2014/main" id="{FE085826-8208-4F8E-58CD-25D335AF6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3516" y="3448956"/>
            <a:ext cx="932971" cy="3120625"/>
          </a:xfrm>
          <a:prstGeom prst="rect">
            <a:avLst/>
          </a:prstGeom>
        </p:spPr>
      </p:pic>
      <p:pic>
        <p:nvPicPr>
          <p:cNvPr id="9" name="Gráfico 8" descr="Homem andando de scooter">
            <a:extLst>
              <a:ext uri="{FF2B5EF4-FFF2-40B4-BE49-F238E27FC236}">
                <a16:creationId xmlns:a16="http://schemas.microsoft.com/office/drawing/2014/main" id="{22B2076F-DA6D-1844-DBF4-50A41835D0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093207" y="3896217"/>
            <a:ext cx="990512" cy="2711991"/>
          </a:xfrm>
          <a:prstGeom prst="rect">
            <a:avLst/>
          </a:prstGeom>
        </p:spPr>
      </p:pic>
      <p:pic>
        <p:nvPicPr>
          <p:cNvPr id="10" name="Gráfico 9" descr="Homem usando chapéu e terno">
            <a:extLst>
              <a:ext uri="{FF2B5EF4-FFF2-40B4-BE49-F238E27FC236}">
                <a16:creationId xmlns:a16="http://schemas.microsoft.com/office/drawing/2014/main" id="{46BDF543-14FD-16EC-AFC1-3706618D17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968" y="3998870"/>
            <a:ext cx="932971" cy="2551943"/>
          </a:xfrm>
          <a:prstGeom prst="rect">
            <a:avLst/>
          </a:prstGeom>
        </p:spPr>
      </p:pic>
      <p:pic>
        <p:nvPicPr>
          <p:cNvPr id="11" name="Gráfico 10" descr="Homem vestindo uma túnica">
            <a:extLst>
              <a:ext uri="{FF2B5EF4-FFF2-40B4-BE49-F238E27FC236}">
                <a16:creationId xmlns:a16="http://schemas.microsoft.com/office/drawing/2014/main" id="{744E91A1-62E6-616E-002D-C2D2267AB6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31610" y="3467101"/>
            <a:ext cx="1764798" cy="31886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DB0EE4-8486-63B2-A1D9-4FA8F6C2604B}"/>
              </a:ext>
            </a:extLst>
          </p:cNvPr>
          <p:cNvSpPr txBox="1"/>
          <p:nvPr/>
        </p:nvSpPr>
        <p:spPr>
          <a:xfrm>
            <a:off x="10008685" y="297441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1,95m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9E51A7-CDB1-C028-017F-02F8AF3D6011}"/>
              </a:ext>
            </a:extLst>
          </p:cNvPr>
          <p:cNvSpPr txBox="1"/>
          <p:nvPr/>
        </p:nvSpPr>
        <p:spPr>
          <a:xfrm>
            <a:off x="8685996" y="309963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1,87m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E33903-C938-35FB-9942-904907DAE8AA}"/>
              </a:ext>
            </a:extLst>
          </p:cNvPr>
          <p:cNvSpPr txBox="1"/>
          <p:nvPr/>
        </p:nvSpPr>
        <p:spPr>
          <a:xfrm>
            <a:off x="1074590" y="40621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pt-BR" b="0" dirty="0">
                <a:solidFill>
                  <a:schemeClr val="tx1"/>
                </a:solidFill>
              </a:rPr>
              <a:t>1,57m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0E3BE7-90C4-3301-322C-059E219EC446}"/>
              </a:ext>
            </a:extLst>
          </p:cNvPr>
          <p:cNvSpPr txBox="1"/>
          <p:nvPr/>
        </p:nvSpPr>
        <p:spPr>
          <a:xfrm>
            <a:off x="2211741" y="37249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41E1D4-8E1E-1933-98D9-0B5176D5825C}"/>
              </a:ext>
            </a:extLst>
          </p:cNvPr>
          <p:cNvSpPr txBox="1"/>
          <p:nvPr/>
        </p:nvSpPr>
        <p:spPr>
          <a:xfrm>
            <a:off x="5254482" y="354565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1,75m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DB0F1C-F6E1-F91F-E74F-8A55C2A275E8}"/>
              </a:ext>
            </a:extLst>
          </p:cNvPr>
          <p:cNvSpPr txBox="1"/>
          <p:nvPr/>
        </p:nvSpPr>
        <p:spPr>
          <a:xfrm>
            <a:off x="3173786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1C62F-7B97-15E7-05B0-1688574C29C4}"/>
              </a:ext>
            </a:extLst>
          </p:cNvPr>
          <p:cNvSpPr txBox="1"/>
          <p:nvPr/>
        </p:nvSpPr>
        <p:spPr>
          <a:xfrm>
            <a:off x="6396230" y="31821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1,85m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7DCFA7-C776-4845-4D89-07F88FE7B113}"/>
              </a:ext>
            </a:extLst>
          </p:cNvPr>
          <p:cNvSpPr txBox="1"/>
          <p:nvPr/>
        </p:nvSpPr>
        <p:spPr>
          <a:xfrm flipH="1">
            <a:off x="7559539" y="3080298"/>
            <a:ext cx="1134749" cy="36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1,86m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A66731-DF58-A126-5B70-3355A4DE7693}"/>
              </a:ext>
            </a:extLst>
          </p:cNvPr>
          <p:cNvSpPr txBox="1"/>
          <p:nvPr/>
        </p:nvSpPr>
        <p:spPr>
          <a:xfrm>
            <a:off x="4202267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pic>
        <p:nvPicPr>
          <p:cNvPr id="21" name="Gráfico 20" descr="Menina usando mochila">
            <a:extLst>
              <a:ext uri="{FF2B5EF4-FFF2-40B4-BE49-F238E27FC236}">
                <a16:creationId xmlns:a16="http://schemas.microsoft.com/office/drawing/2014/main" id="{509ED671-D509-97F6-D3A2-DC2A47644B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87616" y="4019635"/>
            <a:ext cx="1019221" cy="2531178"/>
          </a:xfrm>
          <a:prstGeom prst="rect">
            <a:avLst/>
          </a:prstGeom>
        </p:spPr>
      </p:pic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7CCF3A34-DBAE-4566-E2E2-6FA14CF0711E}"/>
              </a:ext>
            </a:extLst>
          </p:cNvPr>
          <p:cNvSpPr/>
          <p:nvPr/>
        </p:nvSpPr>
        <p:spPr>
          <a:xfrm>
            <a:off x="3304704" y="3229074"/>
            <a:ext cx="544617" cy="45862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191663-3274-EFF9-3558-09B7B12B6D03}"/>
              </a:ext>
            </a:extLst>
          </p:cNvPr>
          <p:cNvSpPr txBox="1"/>
          <p:nvPr/>
        </p:nvSpPr>
        <p:spPr>
          <a:xfrm>
            <a:off x="3323893" y="2835912"/>
            <a:ext cx="50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Q1</a:t>
            </a: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7D96AB67-2C00-9B0F-4C7F-EC8E1BFB0BF8}"/>
              </a:ext>
            </a:extLst>
          </p:cNvPr>
          <p:cNvSpPr/>
          <p:nvPr/>
        </p:nvSpPr>
        <p:spPr>
          <a:xfrm>
            <a:off x="5354436" y="3111059"/>
            <a:ext cx="544617" cy="45862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479AF9-F11C-1A3F-B062-6F5D7A1D99C4}"/>
              </a:ext>
            </a:extLst>
          </p:cNvPr>
          <p:cNvSpPr txBox="1"/>
          <p:nvPr/>
        </p:nvSpPr>
        <p:spPr>
          <a:xfrm>
            <a:off x="5373625" y="2717897"/>
            <a:ext cx="50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E01993-16AB-3845-3397-5C0FCA868F86}"/>
                  </a:ext>
                </a:extLst>
              </p:cNvPr>
              <p:cNvSpPr txBox="1"/>
              <p:nvPr/>
            </p:nvSpPr>
            <p:spPr>
              <a:xfrm>
                <a:off x="2241473" y="1556716"/>
                <a:ext cx="73101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dirty="0">
                    <a:latin typeface="Cambria Math" panose="02040503050406030204" pitchFamily="18" charset="0"/>
                  </a:rPr>
                  <a:t>Para os 9 elementos temos que os 75% maiores estão abaixo de 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9∗0,75=6,75</m:t>
                    </m:r>
                  </m:oMath>
                </a14:m>
                <a:r>
                  <a:rPr lang="pt-BR" b="0" dirty="0"/>
                  <a:t> elementos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E01993-16AB-3845-3397-5C0FCA868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73" y="1556716"/>
                <a:ext cx="7310158" cy="646331"/>
              </a:xfrm>
              <a:prstGeom prst="rect">
                <a:avLst/>
              </a:prstGeom>
              <a:blipFill>
                <a:blip r:embed="rId20"/>
                <a:stretch>
                  <a:fillRect l="-751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have Direita 22">
            <a:extLst>
              <a:ext uri="{FF2B5EF4-FFF2-40B4-BE49-F238E27FC236}">
                <a16:creationId xmlns:a16="http://schemas.microsoft.com/office/drawing/2014/main" id="{BC002BB4-CD91-08F9-FEAB-190860340A46}"/>
              </a:ext>
            </a:extLst>
          </p:cNvPr>
          <p:cNvSpPr/>
          <p:nvPr/>
        </p:nvSpPr>
        <p:spPr>
          <a:xfrm rot="16200000">
            <a:off x="5684799" y="-2077874"/>
            <a:ext cx="423506" cy="977982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59DB5CA-5A5B-928D-9662-EF77AE9EBCE2}"/>
              </a:ext>
            </a:extLst>
          </p:cNvPr>
          <p:cNvSpPr txBox="1"/>
          <p:nvPr/>
        </p:nvSpPr>
        <p:spPr>
          <a:xfrm>
            <a:off x="5105887" y="2250108"/>
            <a:ext cx="1581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n=9 elementos</a:t>
            </a:r>
          </a:p>
        </p:txBody>
      </p:sp>
    </p:spTree>
    <p:extLst>
      <p:ext uri="{BB962C8B-B14F-4D97-AF65-F5344CB8AC3E}">
        <p14:creationId xmlns:p14="http://schemas.microsoft.com/office/powerpoint/2010/main" val="8941004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4040290-FDFC-4308-9178-A38BB7F3B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Quartis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9BB41-90E6-D83A-FC87-104CC075A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Q3: 75% dos maiores valores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4" name="Gráfico 3" descr="Menino de cabelo cacheado">
            <a:extLst>
              <a:ext uri="{FF2B5EF4-FFF2-40B4-BE49-F238E27FC236}">
                <a16:creationId xmlns:a16="http://schemas.microsoft.com/office/drawing/2014/main" id="{1E108CF6-1187-0D24-9140-65F2F33CC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49305" y="3252637"/>
            <a:ext cx="1096538" cy="3355571"/>
          </a:xfrm>
          <a:prstGeom prst="rect">
            <a:avLst/>
          </a:prstGeom>
        </p:spPr>
      </p:pic>
      <p:pic>
        <p:nvPicPr>
          <p:cNvPr id="5" name="Gráfico 4" descr="Menino usando capa">
            <a:extLst>
              <a:ext uri="{FF2B5EF4-FFF2-40B4-BE49-F238E27FC236}">
                <a16:creationId xmlns:a16="http://schemas.microsoft.com/office/drawing/2014/main" id="{E1A8DD2E-EFC0-9B85-6358-5F465D5021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1944" y="3273304"/>
            <a:ext cx="1536708" cy="3334904"/>
          </a:xfrm>
          <a:prstGeom prst="rect">
            <a:avLst/>
          </a:prstGeom>
        </p:spPr>
      </p:pic>
      <p:pic>
        <p:nvPicPr>
          <p:cNvPr id="6" name="Gráfico 5" descr="Homem segurando um copo">
            <a:extLst>
              <a:ext uri="{FF2B5EF4-FFF2-40B4-BE49-F238E27FC236}">
                <a16:creationId xmlns:a16="http://schemas.microsoft.com/office/drawing/2014/main" id="{8F09F99A-4E1D-2C2E-6A0A-E9E7B8B616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640" y="4363917"/>
            <a:ext cx="1005138" cy="2211514"/>
          </a:xfrm>
          <a:prstGeom prst="rect">
            <a:avLst/>
          </a:prstGeom>
        </p:spPr>
      </p:pic>
      <p:pic>
        <p:nvPicPr>
          <p:cNvPr id="7" name="Gráfico 6" descr="Homem com moicano">
            <a:extLst>
              <a:ext uri="{FF2B5EF4-FFF2-40B4-BE49-F238E27FC236}">
                <a16:creationId xmlns:a16="http://schemas.microsoft.com/office/drawing/2014/main" id="{0B6B15F1-6D6F-7979-82CF-B0DECB25DD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18247" y="4067359"/>
            <a:ext cx="799205" cy="2551943"/>
          </a:xfrm>
          <a:prstGeom prst="rect">
            <a:avLst/>
          </a:prstGeom>
        </p:spPr>
      </p:pic>
      <p:pic>
        <p:nvPicPr>
          <p:cNvPr id="8" name="Gráfico 7" descr="Homem com um braço protético">
            <a:extLst>
              <a:ext uri="{FF2B5EF4-FFF2-40B4-BE49-F238E27FC236}">
                <a16:creationId xmlns:a16="http://schemas.microsoft.com/office/drawing/2014/main" id="{FE085826-8208-4F8E-58CD-25D335AF63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3516" y="3448956"/>
            <a:ext cx="932971" cy="3120625"/>
          </a:xfrm>
          <a:prstGeom prst="rect">
            <a:avLst/>
          </a:prstGeom>
        </p:spPr>
      </p:pic>
      <p:pic>
        <p:nvPicPr>
          <p:cNvPr id="9" name="Gráfico 8" descr="Homem andando de scooter">
            <a:extLst>
              <a:ext uri="{FF2B5EF4-FFF2-40B4-BE49-F238E27FC236}">
                <a16:creationId xmlns:a16="http://schemas.microsoft.com/office/drawing/2014/main" id="{22B2076F-DA6D-1844-DBF4-50A41835D0B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5093207" y="3896217"/>
            <a:ext cx="990512" cy="2711991"/>
          </a:xfrm>
          <a:prstGeom prst="rect">
            <a:avLst/>
          </a:prstGeom>
        </p:spPr>
      </p:pic>
      <p:pic>
        <p:nvPicPr>
          <p:cNvPr id="10" name="Gráfico 9" descr="Homem usando chapéu e terno">
            <a:extLst>
              <a:ext uri="{FF2B5EF4-FFF2-40B4-BE49-F238E27FC236}">
                <a16:creationId xmlns:a16="http://schemas.microsoft.com/office/drawing/2014/main" id="{46BDF543-14FD-16EC-AFC1-3706618D17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8968" y="3998870"/>
            <a:ext cx="932971" cy="2551943"/>
          </a:xfrm>
          <a:prstGeom prst="rect">
            <a:avLst/>
          </a:prstGeom>
        </p:spPr>
      </p:pic>
      <p:pic>
        <p:nvPicPr>
          <p:cNvPr id="11" name="Gráfico 10" descr="Homem vestindo uma túnica">
            <a:extLst>
              <a:ext uri="{FF2B5EF4-FFF2-40B4-BE49-F238E27FC236}">
                <a16:creationId xmlns:a16="http://schemas.microsoft.com/office/drawing/2014/main" id="{744E91A1-62E6-616E-002D-C2D2267AB65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131610" y="3467101"/>
            <a:ext cx="1764798" cy="3188669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DB0EE4-8486-63B2-A1D9-4FA8F6C2604B}"/>
              </a:ext>
            </a:extLst>
          </p:cNvPr>
          <p:cNvSpPr txBox="1"/>
          <p:nvPr/>
        </p:nvSpPr>
        <p:spPr>
          <a:xfrm>
            <a:off x="10008685" y="297441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1,95m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09E51A7-CDB1-C028-017F-02F8AF3D6011}"/>
              </a:ext>
            </a:extLst>
          </p:cNvPr>
          <p:cNvSpPr txBox="1"/>
          <p:nvPr/>
        </p:nvSpPr>
        <p:spPr>
          <a:xfrm>
            <a:off x="8685996" y="3099631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1,87m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E33903-C938-35FB-9942-904907DAE8AA}"/>
              </a:ext>
            </a:extLst>
          </p:cNvPr>
          <p:cNvSpPr txBox="1"/>
          <p:nvPr/>
        </p:nvSpPr>
        <p:spPr>
          <a:xfrm>
            <a:off x="1074590" y="4062115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rgbClr val="FF0000"/>
                </a:solidFill>
              </a:defRPr>
            </a:lvl1pPr>
          </a:lstStyle>
          <a:p>
            <a:r>
              <a:rPr lang="pt-BR" b="0" dirty="0">
                <a:solidFill>
                  <a:schemeClr val="tx1"/>
                </a:solidFill>
              </a:rPr>
              <a:t>1,57m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050E3BE7-90C4-3301-322C-059E219EC446}"/>
              </a:ext>
            </a:extLst>
          </p:cNvPr>
          <p:cNvSpPr txBox="1"/>
          <p:nvPr/>
        </p:nvSpPr>
        <p:spPr>
          <a:xfrm>
            <a:off x="2211741" y="372493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1,7m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741E1D4-8E1E-1933-98D9-0B5176D5825C}"/>
              </a:ext>
            </a:extLst>
          </p:cNvPr>
          <p:cNvSpPr txBox="1"/>
          <p:nvPr/>
        </p:nvSpPr>
        <p:spPr>
          <a:xfrm>
            <a:off x="5254482" y="354565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1,75m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9DB0F1C-F6E1-F91F-E74F-8A55C2A275E8}"/>
              </a:ext>
            </a:extLst>
          </p:cNvPr>
          <p:cNvSpPr txBox="1"/>
          <p:nvPr/>
        </p:nvSpPr>
        <p:spPr>
          <a:xfrm>
            <a:off x="3173786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FE1C62F-7B97-15E7-05B0-1688574C29C4}"/>
              </a:ext>
            </a:extLst>
          </p:cNvPr>
          <p:cNvSpPr txBox="1"/>
          <p:nvPr/>
        </p:nvSpPr>
        <p:spPr>
          <a:xfrm>
            <a:off x="6396230" y="318219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1,85m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27DCFA7-C776-4845-4D89-07F88FE7B113}"/>
              </a:ext>
            </a:extLst>
          </p:cNvPr>
          <p:cNvSpPr txBox="1"/>
          <p:nvPr/>
        </p:nvSpPr>
        <p:spPr>
          <a:xfrm flipH="1">
            <a:off x="7559539" y="3080298"/>
            <a:ext cx="1134749" cy="36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1,86m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2A66731-DF58-A126-5B70-3355A4DE7693}"/>
              </a:ext>
            </a:extLst>
          </p:cNvPr>
          <p:cNvSpPr txBox="1"/>
          <p:nvPr/>
        </p:nvSpPr>
        <p:spPr>
          <a:xfrm>
            <a:off x="4202267" y="3692783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1,74m</a:t>
            </a:r>
          </a:p>
        </p:txBody>
      </p:sp>
      <p:pic>
        <p:nvPicPr>
          <p:cNvPr id="21" name="Gráfico 20" descr="Menina usando mochila">
            <a:extLst>
              <a:ext uri="{FF2B5EF4-FFF2-40B4-BE49-F238E27FC236}">
                <a16:creationId xmlns:a16="http://schemas.microsoft.com/office/drawing/2014/main" id="{509ED671-D509-97F6-D3A2-DC2A47644BD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987616" y="4019635"/>
            <a:ext cx="1019221" cy="2531178"/>
          </a:xfrm>
          <a:prstGeom prst="rect">
            <a:avLst/>
          </a:prstGeom>
        </p:spPr>
      </p:pic>
      <p:sp>
        <p:nvSpPr>
          <p:cNvPr id="25" name="Seta: para Baixo 24">
            <a:extLst>
              <a:ext uri="{FF2B5EF4-FFF2-40B4-BE49-F238E27FC236}">
                <a16:creationId xmlns:a16="http://schemas.microsoft.com/office/drawing/2014/main" id="{7CCF3A34-DBAE-4566-E2E2-6FA14CF0711E}"/>
              </a:ext>
            </a:extLst>
          </p:cNvPr>
          <p:cNvSpPr/>
          <p:nvPr/>
        </p:nvSpPr>
        <p:spPr>
          <a:xfrm>
            <a:off x="3304704" y="3229074"/>
            <a:ext cx="544617" cy="45862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3191663-3274-EFF9-3558-09B7B12B6D03}"/>
              </a:ext>
            </a:extLst>
          </p:cNvPr>
          <p:cNvSpPr txBox="1"/>
          <p:nvPr/>
        </p:nvSpPr>
        <p:spPr>
          <a:xfrm>
            <a:off x="3323893" y="2835912"/>
            <a:ext cx="50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Q1</a:t>
            </a:r>
          </a:p>
        </p:txBody>
      </p:sp>
      <p:sp>
        <p:nvSpPr>
          <p:cNvPr id="26" name="Seta: para Baixo 25">
            <a:extLst>
              <a:ext uri="{FF2B5EF4-FFF2-40B4-BE49-F238E27FC236}">
                <a16:creationId xmlns:a16="http://schemas.microsoft.com/office/drawing/2014/main" id="{7D96AB67-2C00-9B0F-4C7F-EC8E1BFB0BF8}"/>
              </a:ext>
            </a:extLst>
          </p:cNvPr>
          <p:cNvSpPr/>
          <p:nvPr/>
        </p:nvSpPr>
        <p:spPr>
          <a:xfrm>
            <a:off x="5354436" y="3111059"/>
            <a:ext cx="544617" cy="45862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479AF9-F11C-1A3F-B062-6F5D7A1D99C4}"/>
              </a:ext>
            </a:extLst>
          </p:cNvPr>
          <p:cNvSpPr txBox="1"/>
          <p:nvPr/>
        </p:nvSpPr>
        <p:spPr>
          <a:xfrm>
            <a:off x="5373625" y="2717897"/>
            <a:ext cx="50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E01993-16AB-3845-3397-5C0FCA868F86}"/>
                  </a:ext>
                </a:extLst>
              </p:cNvPr>
              <p:cNvSpPr txBox="1"/>
              <p:nvPr/>
            </p:nvSpPr>
            <p:spPr>
              <a:xfrm>
                <a:off x="2241473" y="1556716"/>
                <a:ext cx="731015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0" dirty="0">
                    <a:latin typeface="Cambria Math" panose="02040503050406030204" pitchFamily="18" charset="0"/>
                  </a:rPr>
                  <a:t>Para os 9 elementos temos que os 75% maiores estão abaixo de :</a:t>
                </a:r>
              </a:p>
              <a:p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9∗0,75=6,75</m:t>
                    </m:r>
                  </m:oMath>
                </a14:m>
                <a:r>
                  <a:rPr lang="pt-BR" b="0" dirty="0"/>
                  <a:t> elementos</a:t>
                </a:r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E01993-16AB-3845-3397-5C0FCA868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1473" y="1556716"/>
                <a:ext cx="7310158" cy="646331"/>
              </a:xfrm>
              <a:prstGeom prst="rect">
                <a:avLst/>
              </a:prstGeom>
              <a:blipFill>
                <a:blip r:embed="rId20"/>
                <a:stretch>
                  <a:fillRect l="-751" t="-5660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Seta: para Baixo 28">
            <a:extLst>
              <a:ext uri="{FF2B5EF4-FFF2-40B4-BE49-F238E27FC236}">
                <a16:creationId xmlns:a16="http://schemas.microsoft.com/office/drawing/2014/main" id="{4CE3FACE-213A-B458-01BC-28627AA05A31}"/>
              </a:ext>
            </a:extLst>
          </p:cNvPr>
          <p:cNvSpPr/>
          <p:nvPr/>
        </p:nvSpPr>
        <p:spPr>
          <a:xfrm>
            <a:off x="7671965" y="2678849"/>
            <a:ext cx="544617" cy="458621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39262B-04E1-6B22-6BA6-798560DFD347}"/>
              </a:ext>
            </a:extLst>
          </p:cNvPr>
          <p:cNvSpPr txBox="1"/>
          <p:nvPr/>
        </p:nvSpPr>
        <p:spPr>
          <a:xfrm>
            <a:off x="7691154" y="2285687"/>
            <a:ext cx="506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1248332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2418409-9B7F-0E52-4D5D-D2B3417995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300CF-5C4D-BA0D-52C5-DD22C7489C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49643" y="2324513"/>
            <a:ext cx="9369369" cy="1884520"/>
          </a:xfrm>
        </p:spPr>
        <p:txBody>
          <a:bodyPr/>
          <a:lstStyle/>
          <a:p>
            <a:r>
              <a:rPr lang="pt-BR" sz="5400" dirty="0"/>
              <a:t>Diagrama de Caixa (</a:t>
            </a:r>
            <a:r>
              <a:rPr lang="pt-BR" sz="5400" dirty="0" err="1"/>
              <a:t>Boxplot</a:t>
            </a:r>
            <a:r>
              <a:rPr lang="pt-BR" sz="5400" dirty="0"/>
              <a:t>)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EC102F-4A73-8694-A688-86F0119A34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270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4040290-FDFC-4308-9178-A38BB7F3B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Diagrama de Caixa - </a:t>
            </a:r>
            <a:r>
              <a:rPr lang="pt-BR" dirty="0" err="1"/>
              <a:t>Boxplot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9BB41-90E6-D83A-FC87-104CC075A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Os gráficos do tipo </a:t>
            </a:r>
            <a:r>
              <a:rPr lang="pt-BR" b="0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boxplot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nos permitem analisar as características da distribuição dos nossos atributos. Esse gráfico nos permite observar o limite inferior (</a:t>
            </a:r>
            <a:r>
              <a:rPr lang="pt-BR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desconsiderando valores discrepantes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), o primeiro quartil (Q1), a mediana, o terceiro quartil (Q3) e o limite superior (</a:t>
            </a:r>
            <a:r>
              <a:rPr lang="pt-BR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desconsiderando valores discrepantes</a:t>
            </a:r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).</a:t>
            </a:r>
            <a:endParaRPr lang="pt-BR" dirty="0"/>
          </a:p>
          <a:p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9D3EC7E8-60BE-770E-D3A3-907F9C494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00" y="4326306"/>
            <a:ext cx="6077069" cy="22333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19279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4040290-FDFC-4308-9178-A38BB7F3B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Diagrama de Caixa - </a:t>
            </a:r>
            <a:r>
              <a:rPr lang="pt-BR" dirty="0" err="1"/>
              <a:t>Boxplot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80E9BB41-90E6-D83A-FC87-104CC075A1D5}"/>
                  </a:ext>
                </a:extLst>
              </p:cNvPr>
              <p:cNvSpPr>
                <a:spLocks noGrp="1"/>
              </p:cNvSpPr>
              <p:nvPr>
                <p:ph type="body" sz="quarter" idx="13"/>
              </p:nvPr>
            </p:nvSpPr>
            <p:spPr/>
            <p:txBody>
              <a:bodyPr/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pt-BR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 Q1 = percentil de 25, isto é 25% dos dados estão abaixo desse valor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pt-BR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 Mediana = percentil de 50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pt-BR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 Q3 = percentil de 75, isto é 75% dos dados estão abaixo desse valor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𝐿𝑖𝑚𝑖𝑡𝑒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𝑆𝑢𝑝𝑒𝑟𝑖𝑜𝑟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3+1,5×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pt-BR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𝐿𝑖𝑚𝑖𝑡𝑒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𝑆𝑢𝑝𝑒𝑟𝑖𝑜𝑟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</a:rPr>
                      <m:t>1−1,5×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𝐼𝑄𝑅</m:t>
                    </m:r>
                  </m:oMath>
                </a14:m>
                <a:endParaRPr lang="pt-BR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pt-BR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 Sendo 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𝐼𝑄𝑅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3−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solidFill>
                          <a:srgbClr val="21212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b="0" i="0" dirty="0">
                    <a:solidFill>
                      <a:srgbClr val="212121"/>
                    </a:solidFill>
                    <a:effectLst/>
                    <a:latin typeface="Roboto" panose="02000000000000000000" pitchFamily="2" charset="0"/>
                  </a:rPr>
                  <a:t> (Distância interquartil)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endParaRPr lang="pt-BR" b="0" i="0" dirty="0">
                  <a:solidFill>
                    <a:srgbClr val="212121"/>
                  </a:solidFill>
                  <a:effectLst/>
                  <a:latin typeface="Roboto" panose="02000000000000000000" pitchFamily="2" charset="0"/>
                </a:endParaRP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Texto 2">
                <a:extLst>
                  <a:ext uri="{FF2B5EF4-FFF2-40B4-BE49-F238E27FC236}">
                    <a16:creationId xmlns:a16="http://schemas.microsoft.com/office/drawing/2014/main" id="{80E9BB41-90E6-D83A-FC87-104CC075A1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blipFill>
                <a:blip r:embed="rId2"/>
                <a:stretch>
                  <a:fillRect l="-819" t="-17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Imagem 22">
            <a:extLst>
              <a:ext uri="{FF2B5EF4-FFF2-40B4-BE49-F238E27FC236}">
                <a16:creationId xmlns:a16="http://schemas.microsoft.com/office/drawing/2014/main" id="{E374D9E0-8156-1643-5723-7450C63D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00" y="4326306"/>
            <a:ext cx="6077069" cy="223332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0998808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34040290-FDFC-4308-9178-A38BB7F3B0A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Diagrama de Caixa - </a:t>
            </a:r>
            <a:r>
              <a:rPr lang="pt-BR" dirty="0" err="1"/>
              <a:t>Boxplot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E9BB41-90E6-D83A-FC87-104CC075A1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pt-BR" dirty="0"/>
              <a:t>O </a:t>
            </a:r>
            <a:r>
              <a:rPr lang="pt-BR" dirty="0" err="1"/>
              <a:t>boxplot</a:t>
            </a:r>
            <a:r>
              <a:rPr lang="pt-BR" dirty="0"/>
              <a:t> irá nos indicar valores </a:t>
            </a:r>
            <a:r>
              <a:rPr lang="pt-BR" b="1" dirty="0">
                <a:solidFill>
                  <a:srgbClr val="FF0000"/>
                </a:solidFill>
              </a:rPr>
              <a:t>discrepantes</a:t>
            </a:r>
            <a:r>
              <a:rPr lang="pt-BR" dirty="0"/>
              <a:t> que são considerados como </a:t>
            </a:r>
            <a:r>
              <a:rPr lang="pt-BR" i="1" dirty="0"/>
              <a:t>outliers</a:t>
            </a:r>
            <a:r>
              <a:rPr lang="pt-BR" dirty="0"/>
              <a:t> ou pontos fora da curva.</a:t>
            </a:r>
          </a:p>
          <a:p>
            <a:pPr algn="l"/>
            <a:r>
              <a:rPr lang="pt-BR" dirty="0"/>
              <a:t> Para tratar os mesmos </a:t>
            </a:r>
            <a:r>
              <a:rPr lang="pt-BR" b="1" dirty="0">
                <a:solidFill>
                  <a:srgbClr val="FF0000"/>
                </a:solidFill>
              </a:rPr>
              <a:t>podemos</a:t>
            </a:r>
            <a:r>
              <a:rPr lang="pt-BR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Removê-los quando temos muitos exemplos no nosso conjunto de dados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pt-BR" dirty="0"/>
              <a:t>Substituí-lo pela </a:t>
            </a:r>
            <a:r>
              <a:rPr lang="pt-BR" b="1" dirty="0">
                <a:solidFill>
                  <a:srgbClr val="FF0000"/>
                </a:solidFill>
              </a:rPr>
              <a:t>mediana</a:t>
            </a:r>
            <a:r>
              <a:rPr lang="pt-BR" dirty="0"/>
              <a:t> (valor que mais se repete na amostra)</a:t>
            </a:r>
            <a:endParaRPr lang="pt-BR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E374D9E0-8156-1643-5723-7450C63D0B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800" y="4326306"/>
            <a:ext cx="6077069" cy="223332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3A699884-4D07-1487-0696-FA1D122992AB}"/>
              </a:ext>
            </a:extLst>
          </p:cNvPr>
          <p:cNvSpPr/>
          <p:nvPr/>
        </p:nvSpPr>
        <p:spPr>
          <a:xfrm>
            <a:off x="2830800" y="5109882"/>
            <a:ext cx="1122635" cy="6139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559721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2418409-9B7F-0E52-4D5D-D2B34179954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98300CF-5C4D-BA0D-52C5-DD22C7489C6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49643" y="2324513"/>
            <a:ext cx="9369369" cy="1884520"/>
          </a:xfrm>
        </p:spPr>
        <p:txBody>
          <a:bodyPr/>
          <a:lstStyle/>
          <a:p>
            <a:r>
              <a:rPr lang="pt-BR" sz="5400" dirty="0"/>
              <a:t>Analise Exploratória dos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FEC102F-4A73-8694-A688-86F0119A34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2714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B7C4E41-AB93-2D05-D65A-0F2E0F816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Estatística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C831E-CE25-C8FE-721D-5515365D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Analise Exploratória dos Dados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Medidas de tendencia central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Anomalias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Variações dos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Distribuições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Tendencias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Padrões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Relações</a:t>
            </a: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6FDE7186-DC50-2352-A666-6D88B03DB26B}"/>
              </a:ext>
            </a:extLst>
          </p:cNvPr>
          <p:cNvSpPr/>
          <p:nvPr/>
        </p:nvSpPr>
        <p:spPr>
          <a:xfrm>
            <a:off x="6096000" y="1640540"/>
            <a:ext cx="439271" cy="34334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1CFB73-332E-7BF3-7BEA-2B98EAEA5F50}"/>
              </a:ext>
            </a:extLst>
          </p:cNvPr>
          <p:cNvSpPr txBox="1"/>
          <p:nvPr/>
        </p:nvSpPr>
        <p:spPr>
          <a:xfrm>
            <a:off x="6644999" y="2572451"/>
            <a:ext cx="430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" panose="00000500000000000000" pitchFamily="2" charset="0"/>
              </a:rPr>
              <a:t>Informações que obtemos para termos uma maior compreensão sobre os nossos dados</a:t>
            </a:r>
          </a:p>
        </p:txBody>
      </p:sp>
    </p:spTree>
    <p:extLst>
      <p:ext uri="{BB962C8B-B14F-4D97-AF65-F5344CB8AC3E}">
        <p14:creationId xmlns:p14="http://schemas.microsoft.com/office/powerpoint/2010/main" val="19079181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B7C4E41-AB93-2D05-D65A-0F2E0F816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Estatística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C831E-CE25-C8FE-721D-5515365D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Analise Exploratória dos Dados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Medidas de tendencia central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Anomalias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Variações dos dados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Distribuições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Tendencias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Padrões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dirty="0"/>
              <a:t>Relações</a:t>
            </a:r>
          </a:p>
        </p:txBody>
      </p:sp>
      <p:sp>
        <p:nvSpPr>
          <p:cNvPr id="4" name="Chave Direita 3">
            <a:extLst>
              <a:ext uri="{FF2B5EF4-FFF2-40B4-BE49-F238E27FC236}">
                <a16:creationId xmlns:a16="http://schemas.microsoft.com/office/drawing/2014/main" id="{6FDE7186-DC50-2352-A666-6D88B03DB26B}"/>
              </a:ext>
            </a:extLst>
          </p:cNvPr>
          <p:cNvSpPr/>
          <p:nvPr/>
        </p:nvSpPr>
        <p:spPr>
          <a:xfrm>
            <a:off x="6096000" y="1640540"/>
            <a:ext cx="439271" cy="343348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21CFB73-332E-7BF3-7BEA-2B98EAEA5F50}"/>
              </a:ext>
            </a:extLst>
          </p:cNvPr>
          <p:cNvSpPr txBox="1"/>
          <p:nvPr/>
        </p:nvSpPr>
        <p:spPr>
          <a:xfrm>
            <a:off x="6644999" y="2572451"/>
            <a:ext cx="4300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Montserrat" panose="00000500000000000000" pitchFamily="2" charset="0"/>
              </a:rPr>
              <a:t>Informações que obtemos para termos uma maior compreensão sobre os nossos dados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24875D9-9F56-2A1C-08D6-1C7CCADFBEDA}"/>
              </a:ext>
            </a:extLst>
          </p:cNvPr>
          <p:cNvSpPr/>
          <p:nvPr/>
        </p:nvSpPr>
        <p:spPr>
          <a:xfrm>
            <a:off x="7579065" y="4446478"/>
            <a:ext cx="3209544" cy="12893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EDA faz a parte de qualquer processo de análise de dados e até mesmo Machine Learning!</a:t>
            </a:r>
          </a:p>
        </p:txBody>
      </p:sp>
      <p:pic>
        <p:nvPicPr>
          <p:cNvPr id="7" name="Gráfico 6" descr="Mulher segurando um laptop">
            <a:extLst>
              <a:ext uri="{FF2B5EF4-FFF2-40B4-BE49-F238E27FC236}">
                <a16:creationId xmlns:a16="http://schemas.microsoft.com/office/drawing/2014/main" id="{E7DCCB60-A8D5-F4C9-BD31-DD690315C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35270" y="4995366"/>
            <a:ext cx="1789579" cy="181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206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4AAA24DF-EA16-7313-4992-C7956131B19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1CD35C-1235-B4C4-4D59-E9CBB56E0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IGUAL, Laura; SEGUÍ, Santi. </a:t>
            </a:r>
            <a:r>
              <a:rPr lang="en-US" b="1" i="0" dirty="0">
                <a:solidFill>
                  <a:srgbClr val="222222"/>
                </a:solidFill>
                <a:effectLst/>
                <a:latin typeface="Helvetica Neue"/>
              </a:rPr>
              <a:t>Introduction to Data Science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: a python approach to concepts, techniques and applications.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Helvetica Neue"/>
              </a:rPr>
              <a:t>Gewerbestrasse</a:t>
            </a:r>
            <a:r>
              <a:rPr lang="en-US" b="0" i="0" dirty="0">
                <a:solidFill>
                  <a:srgbClr val="222222"/>
                </a:solidFill>
                <a:effectLst/>
                <a:latin typeface="Helvetica Neue"/>
              </a:rPr>
              <a:t>: Springer, 2017.</a:t>
            </a:r>
            <a:endParaRPr lang="pt-BR" dirty="0"/>
          </a:p>
          <a:p>
            <a:endParaRPr lang="pt-BR" dirty="0">
              <a:solidFill>
                <a:srgbClr val="222222"/>
              </a:solidFill>
              <a:latin typeface="Helvetica Neue"/>
            </a:endParaRPr>
          </a:p>
          <a:p>
            <a:r>
              <a:rPr lang="pt-BR" b="0" i="0" dirty="0">
                <a:solidFill>
                  <a:srgbClr val="222222"/>
                </a:solidFill>
                <a:effectLst/>
                <a:latin typeface="Helvetica Neue"/>
              </a:rPr>
              <a:t>SKIENA, Steven S.. </a:t>
            </a:r>
            <a:r>
              <a:rPr lang="pt-BR" b="1" i="0" dirty="0">
                <a:solidFill>
                  <a:srgbClr val="222222"/>
                </a:solidFill>
                <a:effectLst/>
                <a:latin typeface="Helvetica Neue"/>
              </a:rPr>
              <a:t>Data Science Design Manual</a:t>
            </a:r>
            <a:r>
              <a:rPr lang="pt-BR" b="0" i="0" dirty="0">
                <a:solidFill>
                  <a:srgbClr val="222222"/>
                </a:solidFill>
                <a:effectLst/>
                <a:latin typeface="Helvetica Neue"/>
              </a:rPr>
              <a:t>.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Helvetica Neue"/>
              </a:rPr>
              <a:t>Gewerbestrasse</a:t>
            </a:r>
            <a:r>
              <a:rPr lang="pt-BR" b="0" i="0" dirty="0">
                <a:solidFill>
                  <a:srgbClr val="222222"/>
                </a:solidFill>
                <a:effectLst/>
                <a:latin typeface="Helvetica Neue"/>
              </a:rPr>
              <a:t>: Springer, 2017.</a:t>
            </a:r>
          </a:p>
        </p:txBody>
      </p:sp>
    </p:spTree>
    <p:extLst>
      <p:ext uri="{BB962C8B-B14F-4D97-AF65-F5344CB8AC3E}">
        <p14:creationId xmlns:p14="http://schemas.microsoft.com/office/powerpoint/2010/main" val="160041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81FB161-1A35-0FE5-00F1-BB60D0A980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Estatística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DAB400-2203-C71D-3BF3-BAB48BA371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2353" y="1134167"/>
            <a:ext cx="9959625" cy="4601615"/>
          </a:xfrm>
        </p:spPr>
        <p:txBody>
          <a:bodyPr/>
          <a:lstStyle/>
          <a:p>
            <a:r>
              <a:rPr lang="pt-BR" dirty="0"/>
              <a:t>Vamos começar os nossos estudos pela </a:t>
            </a:r>
            <a:r>
              <a:rPr lang="pt-BR" b="1" dirty="0"/>
              <a:t>estatística descritiva</a:t>
            </a:r>
          </a:p>
          <a:p>
            <a:pPr marL="1028700" lvl="1" indent="-342900" algn="just"/>
            <a:r>
              <a:rPr lang="pt-BR" b="1" dirty="0"/>
              <a:t>Com a estatística descritiva não tentamos obter nenhuma conclusão de uma dada </a:t>
            </a:r>
            <a:r>
              <a:rPr lang="pt-BR" b="1" dirty="0">
                <a:solidFill>
                  <a:srgbClr val="FF0000"/>
                </a:solidFill>
              </a:rPr>
              <a:t>população</a:t>
            </a:r>
            <a:r>
              <a:rPr lang="pt-BR" b="1" dirty="0"/>
              <a:t> a partir dos dados que analisamos.</a:t>
            </a:r>
          </a:p>
          <a:p>
            <a:pPr marL="1028700" lvl="1" indent="-342900" algn="just"/>
            <a:r>
              <a:rPr lang="pt-BR" b="1" dirty="0"/>
              <a:t>Focamos em apresentar descrições quantitativas dos nossos dados!</a:t>
            </a:r>
          </a:p>
        </p:txBody>
      </p:sp>
      <p:pic>
        <p:nvPicPr>
          <p:cNvPr id="5" name="Imagem 4" descr="Interface gráfica do usuário, Aplicativo, Word, Site&#10;&#10;Descrição gerada automaticamente">
            <a:extLst>
              <a:ext uri="{FF2B5EF4-FFF2-40B4-BE49-F238E27FC236}">
                <a16:creationId xmlns:a16="http://schemas.microsoft.com/office/drawing/2014/main" id="{9E8F777E-C668-3D0A-5853-D32CEB6621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758783" y="2662518"/>
            <a:ext cx="5730259" cy="391173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63FC21-83FE-EF73-EE0D-DE2265374B95}"/>
              </a:ext>
            </a:extLst>
          </p:cNvPr>
          <p:cNvSpPr txBox="1"/>
          <p:nvPr/>
        </p:nvSpPr>
        <p:spPr>
          <a:xfrm>
            <a:off x="4147779" y="6521586"/>
            <a:ext cx="2952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4" tooltip="https://data.unhcr.org/en/dataviz/105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5" tooltip="https://creativecommons.org/licenses/by/3.0/"/>
              </a:rPr>
              <a:t>CC BY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57381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B7C4E41-AB93-2D05-D65A-0F2E0F816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C831E-CE25-C8FE-721D-5515365D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Anteriormente usamos o termo </a:t>
            </a:r>
            <a:r>
              <a:rPr lang="pt-BR" b="1" dirty="0"/>
              <a:t>população</a:t>
            </a:r>
            <a:r>
              <a:rPr lang="pt-BR" dirty="0"/>
              <a:t>. Este termo é muito importante na estatística, em particular na estatística descritiva. </a:t>
            </a:r>
            <a:r>
              <a:rPr lang="pt-BR" b="1" dirty="0">
                <a:solidFill>
                  <a:srgbClr val="FF0000"/>
                </a:solidFill>
              </a:rPr>
              <a:t>Mas o que ele significa?</a:t>
            </a:r>
          </a:p>
        </p:txBody>
      </p:sp>
      <p:pic>
        <p:nvPicPr>
          <p:cNvPr id="5" name="Gráfico 4" descr="Homem usando uma jaqueta">
            <a:extLst>
              <a:ext uri="{FF2B5EF4-FFF2-40B4-BE49-F238E27FC236}">
                <a16:creationId xmlns:a16="http://schemas.microsoft.com/office/drawing/2014/main" id="{8C108140-185B-6268-72C6-59F1839B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454" y="3847408"/>
            <a:ext cx="1304925" cy="1876425"/>
          </a:xfrm>
          <a:prstGeom prst="rect">
            <a:avLst/>
          </a:prstGeom>
        </p:spPr>
      </p:pic>
      <p:pic>
        <p:nvPicPr>
          <p:cNvPr id="7" name="Gráfico 6" descr="Ponto de interrogação com preenchimento sólido">
            <a:extLst>
              <a:ext uri="{FF2B5EF4-FFF2-40B4-BE49-F238E27FC236}">
                <a16:creationId xmlns:a16="http://schemas.microsoft.com/office/drawing/2014/main" id="{61630D3F-4499-2B9B-4B76-97CB33505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179" y="301059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4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B7C4E41-AB93-2D05-D65A-0F2E0F816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C831E-CE25-C8FE-721D-5515365D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Anteriormente usamos o termo </a:t>
            </a:r>
            <a:r>
              <a:rPr lang="pt-BR" b="1" dirty="0"/>
              <a:t>população</a:t>
            </a:r>
            <a:r>
              <a:rPr lang="pt-BR" dirty="0"/>
              <a:t>. Este termo é muito importante na estatística, em particular na estatística descritiva. </a:t>
            </a:r>
            <a:r>
              <a:rPr lang="pt-BR" b="1" dirty="0">
                <a:solidFill>
                  <a:srgbClr val="FF0000"/>
                </a:solidFill>
              </a:rPr>
              <a:t>Mas o que ele significa?</a:t>
            </a:r>
          </a:p>
        </p:txBody>
      </p:sp>
      <p:pic>
        <p:nvPicPr>
          <p:cNvPr id="5" name="Gráfico 4" descr="Homem usando uma jaqueta">
            <a:extLst>
              <a:ext uri="{FF2B5EF4-FFF2-40B4-BE49-F238E27FC236}">
                <a16:creationId xmlns:a16="http://schemas.microsoft.com/office/drawing/2014/main" id="{8C108140-185B-6268-72C6-59F1839B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454" y="3847408"/>
            <a:ext cx="1304925" cy="1876425"/>
          </a:xfrm>
          <a:prstGeom prst="rect">
            <a:avLst/>
          </a:prstGeom>
        </p:spPr>
      </p:pic>
      <p:pic>
        <p:nvPicPr>
          <p:cNvPr id="7" name="Gráfico 6" descr="Ponto de interrogação com preenchimento sólido">
            <a:extLst>
              <a:ext uri="{FF2B5EF4-FFF2-40B4-BE49-F238E27FC236}">
                <a16:creationId xmlns:a16="http://schemas.microsoft.com/office/drawing/2014/main" id="{61630D3F-4499-2B9B-4B76-97CB33505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179" y="3010592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48193B-FEC8-B22B-4FFD-30A88D2B44ED}"/>
              </a:ext>
            </a:extLst>
          </p:cNvPr>
          <p:cNvSpPr txBox="1"/>
          <p:nvPr/>
        </p:nvSpPr>
        <p:spPr>
          <a:xfrm>
            <a:off x="3780736" y="3241878"/>
            <a:ext cx="6851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Uma </a:t>
            </a:r>
            <a:r>
              <a:rPr lang="pt-BR" sz="2400" b="1" dirty="0"/>
              <a:t>população</a:t>
            </a:r>
            <a:r>
              <a:rPr lang="pt-BR" sz="2400" dirty="0"/>
              <a:t> é uma coleção de objetos, itens (“unidades”) sobre os quais se busca informação;</a:t>
            </a:r>
          </a:p>
        </p:txBody>
      </p:sp>
    </p:spTree>
    <p:extLst>
      <p:ext uri="{BB962C8B-B14F-4D97-AF65-F5344CB8AC3E}">
        <p14:creationId xmlns:p14="http://schemas.microsoft.com/office/powerpoint/2010/main" val="137918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AB7C4E41-AB93-2D05-D65A-0F2E0F8168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dirty="0">
                <a:latin typeface="Montserrat"/>
              </a:rPr>
              <a:t>População e Amostras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4C831E-CE25-C8FE-721D-5515365DA3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just"/>
            <a:r>
              <a:rPr lang="pt-BR" dirty="0"/>
              <a:t>Anteriormente usamos o termo </a:t>
            </a:r>
            <a:r>
              <a:rPr lang="pt-BR" b="1" dirty="0"/>
              <a:t>população</a:t>
            </a:r>
            <a:r>
              <a:rPr lang="pt-BR" dirty="0"/>
              <a:t>. Este termo é muito importante na estatística, em particular na estatística descritiva. </a:t>
            </a:r>
            <a:r>
              <a:rPr lang="pt-BR" b="1" dirty="0">
                <a:solidFill>
                  <a:srgbClr val="FF0000"/>
                </a:solidFill>
              </a:rPr>
              <a:t>Mas o que ele significa?</a:t>
            </a:r>
          </a:p>
        </p:txBody>
      </p:sp>
      <p:pic>
        <p:nvPicPr>
          <p:cNvPr id="5" name="Gráfico 4" descr="Homem usando uma jaqueta">
            <a:extLst>
              <a:ext uri="{FF2B5EF4-FFF2-40B4-BE49-F238E27FC236}">
                <a16:creationId xmlns:a16="http://schemas.microsoft.com/office/drawing/2014/main" id="{8C108140-185B-6268-72C6-59F1839BA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5454" y="3847408"/>
            <a:ext cx="1304925" cy="1876425"/>
          </a:xfrm>
          <a:prstGeom prst="rect">
            <a:avLst/>
          </a:prstGeom>
        </p:spPr>
      </p:pic>
      <p:pic>
        <p:nvPicPr>
          <p:cNvPr id="7" name="Gráfico 6" descr="Ponto de interrogação com preenchimento sólido">
            <a:extLst>
              <a:ext uri="{FF2B5EF4-FFF2-40B4-BE49-F238E27FC236}">
                <a16:creationId xmlns:a16="http://schemas.microsoft.com/office/drawing/2014/main" id="{61630D3F-4499-2B9B-4B76-97CB33505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179" y="3010592"/>
            <a:ext cx="914400" cy="9144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F448193B-FEC8-B22B-4FFD-30A88D2B44ED}"/>
              </a:ext>
            </a:extLst>
          </p:cNvPr>
          <p:cNvSpPr txBox="1"/>
          <p:nvPr/>
        </p:nvSpPr>
        <p:spPr>
          <a:xfrm>
            <a:off x="3780736" y="3241878"/>
            <a:ext cx="68512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Uma </a:t>
            </a:r>
            <a:r>
              <a:rPr lang="pt-BR" sz="2400" b="1" dirty="0"/>
              <a:t>população</a:t>
            </a:r>
            <a:r>
              <a:rPr lang="pt-BR" sz="2400" dirty="0"/>
              <a:t> é uma coleção de objetos, itens (“unidades”) sobre os quais se busca informação;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De uma população podemos obter uma amostra: uma amostra é uma parte da população que é observada.</a:t>
            </a:r>
          </a:p>
        </p:txBody>
      </p:sp>
    </p:spTree>
    <p:extLst>
      <p:ext uri="{BB962C8B-B14F-4D97-AF65-F5344CB8AC3E}">
        <p14:creationId xmlns:p14="http://schemas.microsoft.com/office/powerpoint/2010/main" val="26334951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6622D9DD18354FAD2DEA828D8475B1" ma:contentTypeVersion="16" ma:contentTypeDescription="Crie um novo documento." ma:contentTypeScope="" ma:versionID="0f846fd05b3493b4eee38488bcb70c7d">
  <xsd:schema xmlns:xsd="http://www.w3.org/2001/XMLSchema" xmlns:xs="http://www.w3.org/2001/XMLSchema" xmlns:p="http://schemas.microsoft.com/office/2006/metadata/properties" xmlns:ns3="e5bdf7c5-3275-4439-84d9-a697d746dbde" xmlns:ns4="94e7e9c2-c2c1-4e0b-8162-55003dc1204b" targetNamespace="http://schemas.microsoft.com/office/2006/metadata/properties" ma:root="true" ma:fieldsID="c0c894062695b903f9e9f17b6895e36f" ns3:_="" ns4:_="">
    <xsd:import namespace="e5bdf7c5-3275-4439-84d9-a697d746dbde"/>
    <xsd:import namespace="94e7e9c2-c2c1-4e0b-8162-55003dc1204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3:LastSharedByUser" minOccurs="0"/>
                <xsd:element ref="ns3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df7c5-3275-4439-84d9-a697d746dbd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Dica de Compartilhamento" ma:description="" ma:hidden="true" ma:internalName="SharingHintHash" ma:readOnly="true">
      <xsd:simpleType>
        <xsd:restriction base="dms:Text"/>
      </xsd:simpleType>
    </xsd:element>
    <xsd:element name="LastSharedByUser" ma:index="11" nillable="true" ma:displayName="Último Compartilhamento Por Usuário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Último Compartilhamento Por Tempo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7e9c2-c2c1-4e0b-8162-55003dc12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D3B9EE-7541-4D0F-AEB6-28EBCDE4635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e5bdf7c5-3275-4439-84d9-a697d746dbde"/>
    <ds:schemaRef ds:uri="94e7e9c2-c2c1-4e0b-8162-55003dc1204b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A0A7893-045E-476E-BE6E-E35D040B5E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df7c5-3275-4439-84d9-a697d746dbde"/>
    <ds:schemaRef ds:uri="94e7e9c2-c2c1-4e0b-8162-55003dc1204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AFFCB5-4DB7-4EE5-B55A-C0A8C01E5D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31592</TotalTime>
  <Words>2472</Words>
  <Application>Microsoft Office PowerPoint</Application>
  <PresentationFormat>Widescreen</PresentationFormat>
  <Paragraphs>416</Paragraphs>
  <Slides>59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59</vt:i4>
      </vt:variant>
    </vt:vector>
  </HeadingPairs>
  <TitlesOfParts>
    <vt:vector size="68" baseType="lpstr">
      <vt:lpstr>Arial</vt:lpstr>
      <vt:lpstr>Calibri</vt:lpstr>
      <vt:lpstr>Cambria Math</vt:lpstr>
      <vt:lpstr>Courier New</vt:lpstr>
      <vt:lpstr>Helvetica Neue</vt:lpstr>
      <vt:lpstr>Montserrat</vt:lpstr>
      <vt:lpstr>Montserrat Medium</vt:lpstr>
      <vt:lpstr>Roboto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Guilherme Akira Higa</dc:creator>
  <cp:lastModifiedBy>Miguel Bozer da Silva</cp:lastModifiedBy>
  <cp:revision>938</cp:revision>
  <dcterms:created xsi:type="dcterms:W3CDTF">2018-10-25T18:17:28Z</dcterms:created>
  <dcterms:modified xsi:type="dcterms:W3CDTF">2023-03-05T23:28:38Z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0x010100336622D9DD18354FAD2DEA828D8475B1</vt:lpwstr>
  </property>
</Properties>
</file>