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12136" r:id="rId5"/>
    <p:sldId id="12171" r:id="rId6"/>
    <p:sldId id="12271" r:id="rId7"/>
    <p:sldId id="12272" r:id="rId8"/>
    <p:sldId id="12273" r:id="rId9"/>
    <p:sldId id="12275" r:id="rId10"/>
    <p:sldId id="12274" r:id="rId11"/>
    <p:sldId id="12277" r:id="rId12"/>
    <p:sldId id="12282" r:id="rId13"/>
    <p:sldId id="12278" r:id="rId14"/>
    <p:sldId id="12283" r:id="rId15"/>
    <p:sldId id="12284" r:id="rId16"/>
    <p:sldId id="12285" r:id="rId17"/>
    <p:sldId id="12286" r:id="rId18"/>
    <p:sldId id="12287" r:id="rId19"/>
    <p:sldId id="12288" r:id="rId20"/>
    <p:sldId id="12289" r:id="rId21"/>
    <p:sldId id="12290" r:id="rId22"/>
    <p:sldId id="12291" r:id="rId23"/>
    <p:sldId id="12292" r:id="rId24"/>
    <p:sldId id="12294" r:id="rId25"/>
    <p:sldId id="12295" r:id="rId26"/>
    <p:sldId id="12296" r:id="rId27"/>
    <p:sldId id="12297" r:id="rId28"/>
    <p:sldId id="12298" r:id="rId29"/>
    <p:sldId id="12299" r:id="rId30"/>
    <p:sldId id="12293" r:id="rId31"/>
    <p:sldId id="12301" r:id="rId32"/>
    <p:sldId id="12300" r:id="rId33"/>
    <p:sldId id="12303" r:id="rId34"/>
    <p:sldId id="12302" r:id="rId35"/>
    <p:sldId id="12304" r:id="rId36"/>
    <p:sldId id="12305" r:id="rId37"/>
    <p:sldId id="12306" r:id="rId38"/>
    <p:sldId id="12308" r:id="rId39"/>
    <p:sldId id="12307" r:id="rId40"/>
    <p:sldId id="12309" r:id="rId41"/>
    <p:sldId id="12310" r:id="rId42"/>
    <p:sldId id="12311" r:id="rId43"/>
    <p:sldId id="12312" r:id="rId44"/>
    <p:sldId id="12313" r:id="rId45"/>
    <p:sldId id="12270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E3C"/>
    <a:srgbClr val="C1272D"/>
    <a:srgbClr val="E56429"/>
    <a:srgbClr val="E4804A"/>
    <a:srgbClr val="34A0CE"/>
    <a:srgbClr val="A32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9701A-9F4B-23E1-99BB-BA6BAB20B7DA}" v="62" dt="2022-12-19T11:02:26.266"/>
    <p1510:client id="{8D610D35-97D3-4BA6-9A9B-0619CA74D38E}" v="911" dt="2022-12-21T18:01:31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7" autoAdjust="0"/>
    <p:restoredTop sz="94242" autoAdjust="0"/>
  </p:normalViewPr>
  <p:slideViewPr>
    <p:cSldViewPr snapToGrid="0" snapToObjects="1">
      <p:cViewPr varScale="1">
        <p:scale>
          <a:sx n="107" d="100"/>
          <a:sy n="107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-193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3DD183E-4837-4118-8EF5-F08FFFDC69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3E1486-C2FA-49A2-BC79-F51188D208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9ABDF-28B8-4122-97E6-A3E9079289B7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A71A6C-2D65-4B5F-912F-97C5D77374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D76EB2-8BC1-440D-A16F-D33B64AFAA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53773-6B26-48E6-8B77-7712F55D0F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263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3A1DF-988C-DD47-A2FC-66E8BC3ADC5C}" type="datetimeFigureOut">
              <a:rPr lang="pt-BR" smtClean="0"/>
              <a:t>04/04/2023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6F525-BAAF-C84F-B813-5FFD2F2D0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64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715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71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5060" y="31659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4350" y="3686175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2CD3EFA3-E8FF-4777-8F73-3A0ED7F42E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19601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8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D4967DCA-7669-49F9-A658-8E70FD0991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2800" y="1713600"/>
            <a:ext cx="6105600" cy="34488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26989E0A-3159-456E-8FF7-4A7FA0348C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2020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D14B1311-0417-45F1-9983-D3ECF2644E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09462" y="2833431"/>
            <a:ext cx="3607643" cy="833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8" name="Espaço Reservado para Texto 16">
            <a:extLst>
              <a:ext uri="{FF2B5EF4-FFF2-40B4-BE49-F238E27FC236}">
                <a16:creationId xmlns:a16="http://schemas.microsoft.com/office/drawing/2014/main" id="{34CD557F-3E3F-43FE-AAD8-486BF7897E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09462" y="3955431"/>
            <a:ext cx="3496729" cy="262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0817470E-A528-433B-BD72-A4E57D729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08888" y="4235210"/>
            <a:ext cx="3608217" cy="942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 err="1">
                <a:latin typeface="Montserrat" panose="00000500000000000000" pitchFamily="2" charset="0"/>
              </a:rPr>
              <a:t>Mondwd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jqwod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dsoa</a:t>
            </a:r>
            <a:r>
              <a:rPr lang="pt-BR" dirty="0">
                <a:latin typeface="Montserrat" panose="00000500000000000000" pitchFamily="2" charset="0"/>
              </a:rPr>
              <a:t> os </a:t>
            </a:r>
            <a:r>
              <a:rPr lang="pt-BR" dirty="0" err="1">
                <a:latin typeface="Montserrat" panose="00000500000000000000" pitchFamily="2" charset="0"/>
              </a:rPr>
              <a:t>wdwo</a:t>
            </a:r>
            <a:r>
              <a:rPr lang="pt-BR" dirty="0">
                <a:latin typeface="Montserrat" panose="00000500000000000000" pitchFamily="2" charset="0"/>
              </a:rPr>
              <a:t> das </a:t>
            </a:r>
            <a:r>
              <a:rPr lang="pt-BR" dirty="0" err="1">
                <a:latin typeface="Montserrat" panose="00000500000000000000" pitchFamily="2" charset="0"/>
              </a:rPr>
              <a:t>oswo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szoas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osaowo</a:t>
            </a:r>
            <a:r>
              <a:rPr lang="pt-BR" dirty="0">
                <a:latin typeface="Montserrat" panose="00000500000000000000" pitchFamily="2" charset="0"/>
              </a:rPr>
              <a:t> soas </a:t>
            </a:r>
            <a:r>
              <a:rPr lang="pt-BR" dirty="0" err="1">
                <a:latin typeface="Montserrat" panose="00000500000000000000" pitchFamily="2" charset="0"/>
              </a:rPr>
              <a:t>dsaso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owq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15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3078" y="220998"/>
            <a:ext cx="9678900" cy="707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3078" y="1134167"/>
            <a:ext cx="9678900" cy="460161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923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94384EF9-9F88-3F44-960E-23228F2B7B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16800" y="1"/>
            <a:ext cx="46752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91D4AD5-11DD-4E82-960B-C503F0BDD1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A0D0365B-6FD1-4482-BC3D-ADA1653172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E0957A65-0BA6-4042-A566-FBBCD4E11B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848358" cy="10191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digníssimos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20">
            <a:extLst>
              <a:ext uri="{FF2B5EF4-FFF2-40B4-BE49-F238E27FC236}">
                <a16:creationId xmlns:a16="http://schemas.microsoft.com/office/drawing/2014/main" id="{D769B9D2-9F94-480A-B9CA-79C5B8EC80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151385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0">
            <a:extLst>
              <a:ext uri="{FF2B5EF4-FFF2-40B4-BE49-F238E27FC236}">
                <a16:creationId xmlns:a16="http://schemas.microsoft.com/office/drawing/2014/main" id="{28CAF223-2313-4CD7-91B6-501139C3D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960D71C8-8756-424E-9251-B869DC4BD8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1" y="2295927"/>
            <a:ext cx="8661274" cy="1816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985EDE45-596F-455F-8CFD-3A4E052868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1946038"/>
            <a:ext cx="6010507" cy="319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</p:spTree>
    <p:extLst>
      <p:ext uri="{BB962C8B-B14F-4D97-AF65-F5344CB8AC3E}">
        <p14:creationId xmlns:p14="http://schemas.microsoft.com/office/powerpoint/2010/main" val="11742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7">
            <a:extLst>
              <a:ext uri="{FF2B5EF4-FFF2-40B4-BE49-F238E27FC236}">
                <a16:creationId xmlns:a16="http://schemas.microsoft.com/office/drawing/2014/main" id="{B8881B08-C114-41E0-A225-495C930B29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11200" y="1"/>
            <a:ext cx="8080800" cy="68580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7" name="Espaço Reservado para Texto 20">
            <a:extLst>
              <a:ext uri="{FF2B5EF4-FFF2-40B4-BE49-F238E27FC236}">
                <a16:creationId xmlns:a16="http://schemas.microsoft.com/office/drawing/2014/main" id="{D162C169-6ADC-4BE6-8F66-076EE57B47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973741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2020</a:t>
            </a:r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1954C29C-77FC-4A9B-89A4-F058AC1802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5189" y="2063631"/>
            <a:ext cx="3040877" cy="1000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D851C657-C4B4-42FD-80F9-BE66B0D5DD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5189" y="3429000"/>
            <a:ext cx="2981286" cy="1173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At vero </a:t>
            </a:r>
            <a:r>
              <a:rPr lang="pt-BR" dirty="0" err="1"/>
              <a:t>eos</a:t>
            </a:r>
            <a:r>
              <a:rPr lang="pt-BR" dirty="0"/>
              <a:t> et </a:t>
            </a:r>
            <a:r>
              <a:rPr lang="pt-BR" dirty="0" err="1"/>
              <a:t>accus</a:t>
            </a:r>
            <a:r>
              <a:rPr lang="pt-BR" dirty="0"/>
              <a:t> </a:t>
            </a:r>
            <a:r>
              <a:rPr lang="pt-BR" dirty="0" err="1"/>
              <a:t>amus</a:t>
            </a:r>
            <a:r>
              <a:rPr lang="pt-BR" dirty="0"/>
              <a:t> et </a:t>
            </a:r>
            <a:r>
              <a:rPr lang="pt-BR" dirty="0" err="1"/>
              <a:t>iusto</a:t>
            </a:r>
            <a:r>
              <a:rPr lang="pt-BR" dirty="0"/>
              <a:t> </a:t>
            </a:r>
            <a:r>
              <a:rPr lang="pt-BR" dirty="0" err="1"/>
              <a:t>djanl</a:t>
            </a:r>
            <a:r>
              <a:rPr lang="pt-BR" dirty="0"/>
              <a:t> </a:t>
            </a:r>
            <a:r>
              <a:rPr lang="pt-BR" dirty="0" err="1"/>
              <a:t>kdepoe</a:t>
            </a:r>
            <a:r>
              <a:rPr lang="pt-BR" dirty="0"/>
              <a:t> p </a:t>
            </a:r>
            <a:r>
              <a:rPr lang="pt-BR" dirty="0" err="1"/>
              <a:t>kdpe</a:t>
            </a:r>
            <a:r>
              <a:rPr lang="pt-BR" dirty="0"/>
              <a:t> </a:t>
            </a:r>
            <a:r>
              <a:rPr lang="pt-BR" dirty="0" err="1"/>
              <a:t>poe</a:t>
            </a:r>
            <a:r>
              <a:rPr lang="pt-BR" dirty="0"/>
              <a:t> </a:t>
            </a:r>
            <a:r>
              <a:rPr lang="pt-BR" dirty="0" err="1"/>
              <a:t>dekpepd</a:t>
            </a:r>
            <a:r>
              <a:rPr lang="pt-BR" dirty="0"/>
              <a:t> </a:t>
            </a:r>
            <a:r>
              <a:rPr lang="pt-BR" dirty="0" err="1"/>
              <a:t>dkep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ACA8FCE-2A40-4A5E-8EDF-17CAC0C73E61}"/>
              </a:ext>
            </a:extLst>
          </p:cNvPr>
          <p:cNvSpPr/>
          <p:nvPr userDrawn="1"/>
        </p:nvSpPr>
        <p:spPr>
          <a:xfrm>
            <a:off x="4111200" y="0"/>
            <a:ext cx="8080800" cy="685800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46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B292629F-8599-4F92-A11D-198792AE74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54495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2020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D6232B5F-98D9-4309-9DC0-CCF0ABEE9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1C1E4346-AF9D-4723-AC91-8D1439E715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729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520EFA0-1772-403D-A062-E6DD5F2BB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FFA5671-E4C1-4C02-9619-5D3BBC96BA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B08148B9-3BB7-4F2F-B353-8B1E8ACDC3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54008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2020</a:t>
            </a:r>
          </a:p>
        </p:txBody>
      </p:sp>
    </p:spTree>
    <p:extLst>
      <p:ext uri="{BB962C8B-B14F-4D97-AF65-F5344CB8AC3E}">
        <p14:creationId xmlns:p14="http://schemas.microsoft.com/office/powerpoint/2010/main" val="405065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9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B078085-CFB3-474A-8AB2-6057F16676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9200" y="892800"/>
            <a:ext cx="3247200" cy="5083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0" name="Espaço Reservado para Texto 20">
            <a:extLst>
              <a:ext uri="{FF2B5EF4-FFF2-40B4-BE49-F238E27FC236}">
                <a16:creationId xmlns:a16="http://schemas.microsoft.com/office/drawing/2014/main" id="{2EA6C8C7-5399-4A1E-86C0-1D1FD1BFB4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2020</a:t>
            </a:r>
          </a:p>
        </p:txBody>
      </p:sp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00C13B46-ABB9-4116-865F-2BE6FE1A47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98DB5B05-5EC5-4378-B425-3F331258D7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2225EEEF-C35B-4BE1-9090-F3515CBF38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848358" cy="10191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digníssimos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534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27491348-2904-4E3C-976D-C9D70E984E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3941022-81D3-45E0-90AF-0C893CAC7D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4" name="Espaço Reservado para Texto 20">
            <a:extLst>
              <a:ext uri="{FF2B5EF4-FFF2-40B4-BE49-F238E27FC236}">
                <a16:creationId xmlns:a16="http://schemas.microsoft.com/office/drawing/2014/main" id="{E170FF94-C7C6-416D-A6D7-0E6AAF9DB8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08495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2020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F336D416-E3A3-4C43-A714-47FF94D554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6" name="Espaço Reservado para Texto 16">
            <a:extLst>
              <a:ext uri="{FF2B5EF4-FFF2-40B4-BE49-F238E27FC236}">
                <a16:creationId xmlns:a16="http://schemas.microsoft.com/office/drawing/2014/main" id="{74F99CB3-0673-4FF3-9B85-3B8440FFC6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88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90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B0877AD-D3BE-4CF1-A1CB-C26849385A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2022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8FE0D7-888B-475A-80FC-71EE185F53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CD – Ciência de Dados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DC91C6-6B4F-4BFD-A44A-64E8F8371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648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4ACD886-C86C-6268-60F0-25F95AD289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normal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4BD2E8-965A-BDF2-C803-0E8E3FB1DB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Abaixo temos dois exemplos de variáveis distribuídas normalmente: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288F3D9-A8A0-CA2D-2624-C8E7C79D2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6" y="3429000"/>
            <a:ext cx="8260772" cy="23602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004925D-447A-565C-2692-ACA8D77D39E8}"/>
              </a:ext>
            </a:extLst>
          </p:cNvPr>
          <p:cNvSpPr txBox="1"/>
          <p:nvPr/>
        </p:nvSpPr>
        <p:spPr>
          <a:xfrm>
            <a:off x="2601192" y="2875747"/>
            <a:ext cx="21007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b="0" i="0" dirty="0">
                <a:solidFill>
                  <a:srgbClr val="212529"/>
                </a:solidFill>
                <a:effectLst/>
                <a:latin typeface="MJXc-TeX-math-I"/>
              </a:rPr>
              <a:t>N</a:t>
            </a:r>
            <a:r>
              <a:rPr lang="el-GR" sz="2800" b="0" i="0" dirty="0">
                <a:solidFill>
                  <a:srgbClr val="212529"/>
                </a:solidFill>
                <a:effectLst/>
                <a:latin typeface="MJXc-TeX-main-R"/>
              </a:rPr>
              <a:t>(</a:t>
            </a:r>
            <a:r>
              <a:rPr lang="el-GR" sz="2800" b="0" i="0" dirty="0">
                <a:solidFill>
                  <a:srgbClr val="212529"/>
                </a:solidFill>
                <a:effectLst/>
                <a:latin typeface="MJXc-TeX-math-I"/>
              </a:rPr>
              <a:t>μ</a:t>
            </a:r>
            <a:r>
              <a:rPr lang="el-GR" sz="2800" b="0" i="0" dirty="0">
                <a:solidFill>
                  <a:srgbClr val="212529"/>
                </a:solidFill>
                <a:effectLst/>
                <a:latin typeface="MJXc-TeX-main-R"/>
              </a:rPr>
              <a:t>=0,</a:t>
            </a:r>
            <a:r>
              <a:rPr lang="el-GR" sz="2800" b="0" i="0" dirty="0">
                <a:solidFill>
                  <a:srgbClr val="212529"/>
                </a:solidFill>
                <a:effectLst/>
                <a:latin typeface="MJXc-TeX-math-I"/>
              </a:rPr>
              <a:t>σ</a:t>
            </a:r>
            <a:r>
              <a:rPr lang="el-GR" sz="2800" b="0" i="0" dirty="0">
                <a:solidFill>
                  <a:srgbClr val="212529"/>
                </a:solidFill>
                <a:effectLst/>
                <a:latin typeface="MJXc-TeX-main-R"/>
              </a:rPr>
              <a:t>=1)</a:t>
            </a:r>
            <a:br>
              <a:rPr lang="el-GR" sz="2800" b="0" i="0" dirty="0">
                <a:solidFill>
                  <a:srgbClr val="212529"/>
                </a:solidFill>
                <a:effectLst/>
                <a:latin typeface="Lato" panose="020B0604020202020204" pitchFamily="34" charset="0"/>
              </a:rPr>
            </a:br>
            <a:endParaRPr lang="pt-BR" sz="2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E383C6-099E-5BD6-DC55-A51FC6465A93}"/>
              </a:ext>
            </a:extLst>
          </p:cNvPr>
          <p:cNvSpPr txBox="1"/>
          <p:nvPr/>
        </p:nvSpPr>
        <p:spPr>
          <a:xfrm>
            <a:off x="6663563" y="2875746"/>
            <a:ext cx="21007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b="0" i="0" dirty="0">
                <a:solidFill>
                  <a:srgbClr val="212529"/>
                </a:solidFill>
                <a:effectLst/>
                <a:latin typeface="MJXc-TeX-math-I"/>
              </a:rPr>
              <a:t>N</a:t>
            </a:r>
            <a:r>
              <a:rPr lang="el-GR" sz="2800" b="0" i="0" dirty="0">
                <a:solidFill>
                  <a:srgbClr val="212529"/>
                </a:solidFill>
                <a:effectLst/>
                <a:latin typeface="MJXc-TeX-main-R"/>
              </a:rPr>
              <a:t>(</a:t>
            </a:r>
            <a:r>
              <a:rPr lang="el-GR" sz="2800" b="0" i="0" dirty="0">
                <a:solidFill>
                  <a:srgbClr val="212529"/>
                </a:solidFill>
                <a:effectLst/>
                <a:latin typeface="MJXc-TeX-math-I"/>
              </a:rPr>
              <a:t>μ</a:t>
            </a:r>
            <a:r>
              <a:rPr lang="el-GR" sz="2800" b="0" i="0" dirty="0">
                <a:solidFill>
                  <a:srgbClr val="212529"/>
                </a:solidFill>
                <a:effectLst/>
                <a:latin typeface="MJXc-TeX-main-R"/>
              </a:rPr>
              <a:t>=</a:t>
            </a:r>
            <a:r>
              <a:rPr lang="pt-BR" sz="2800" b="0" i="0" dirty="0">
                <a:solidFill>
                  <a:srgbClr val="212529"/>
                </a:solidFill>
                <a:effectLst/>
                <a:latin typeface="MJXc-TeX-main-R"/>
              </a:rPr>
              <a:t>19</a:t>
            </a:r>
            <a:r>
              <a:rPr lang="el-GR" sz="2800" b="0" i="0" dirty="0">
                <a:solidFill>
                  <a:srgbClr val="212529"/>
                </a:solidFill>
                <a:effectLst/>
                <a:latin typeface="MJXc-TeX-main-R"/>
              </a:rPr>
              <a:t>,</a:t>
            </a:r>
            <a:r>
              <a:rPr lang="el-GR" sz="2800" b="0" i="0" dirty="0">
                <a:solidFill>
                  <a:srgbClr val="212529"/>
                </a:solidFill>
                <a:effectLst/>
                <a:latin typeface="MJXc-TeX-math-I"/>
              </a:rPr>
              <a:t>σ</a:t>
            </a:r>
            <a:r>
              <a:rPr lang="el-GR" sz="2800" b="0" i="0" dirty="0">
                <a:solidFill>
                  <a:srgbClr val="212529"/>
                </a:solidFill>
                <a:effectLst/>
                <a:latin typeface="MJXc-TeX-main-R"/>
              </a:rPr>
              <a:t>=</a:t>
            </a:r>
            <a:r>
              <a:rPr lang="pt-BR" sz="2800" b="0" i="0" dirty="0">
                <a:solidFill>
                  <a:srgbClr val="212529"/>
                </a:solidFill>
                <a:effectLst/>
                <a:latin typeface="MJXc-TeX-main-R"/>
              </a:rPr>
              <a:t>4</a:t>
            </a:r>
            <a:r>
              <a:rPr lang="el-GR" sz="2800" b="0" i="0" dirty="0">
                <a:solidFill>
                  <a:srgbClr val="212529"/>
                </a:solidFill>
                <a:effectLst/>
                <a:latin typeface="MJXc-TeX-main-R"/>
              </a:rPr>
              <a:t>)</a:t>
            </a:r>
            <a:br>
              <a:rPr lang="el-GR" sz="2800" b="0" i="0" dirty="0">
                <a:solidFill>
                  <a:srgbClr val="212529"/>
                </a:solidFill>
                <a:effectLst/>
                <a:latin typeface="Lato" panose="020B0604020202020204" pitchFamily="34" charset="0"/>
              </a:rPr>
            </a:br>
            <a:endParaRPr lang="pt-BR" sz="28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07FDC6F-BA73-AB26-2D3F-CAFF57DF4204}"/>
              </a:ext>
            </a:extLst>
          </p:cNvPr>
          <p:cNvSpPr txBox="1"/>
          <p:nvPr/>
        </p:nvSpPr>
        <p:spPr>
          <a:xfrm>
            <a:off x="1779442" y="2182877"/>
            <a:ext cx="73645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Fazer prática:</a:t>
            </a:r>
          </a:p>
          <a:p>
            <a:pPr algn="ctr"/>
            <a:r>
              <a:rPr lang="pt-B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## 1.1 Gerando valores para uma distribuição normal 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48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441C83AE-25B0-7D7C-CF37-EF2F566E1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780" y="2521527"/>
            <a:ext cx="5453495" cy="3116283"/>
          </a:xfrm>
          <a:prstGeom prst="rect">
            <a:avLst/>
          </a:prstGeom>
        </p:spPr>
      </p:pic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45EE233-8096-2824-8367-ADE7EBCAD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normal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5077CD-51ED-F758-919F-80F471B44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A área abaixo do gráfico tem o total de probabilidade de ocorrência da variável de estudo, logo ela tem valor igual a 1 ou 100%</a:t>
            </a:r>
          </a:p>
        </p:txBody>
      </p:sp>
      <p:sp>
        <p:nvSpPr>
          <p:cNvPr id="10" name="AutoShape 2" descr="Probabilidades de cair dentro de 1, 2 e 3 desvios padrão da média em uma distribuição normal.">
            <a:extLst>
              <a:ext uri="{FF2B5EF4-FFF2-40B4-BE49-F238E27FC236}">
                <a16:creationId xmlns:a16="http://schemas.microsoft.com/office/drawing/2014/main" id="{45D12208-E89B-D092-79FE-6BCEA6D612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4" descr="Probabilidades de cair dentro de 1, 2 e 3 desvios padrão da média em uma distribuição normal.">
            <a:extLst>
              <a:ext uri="{FF2B5EF4-FFF2-40B4-BE49-F238E27FC236}">
                <a16:creationId xmlns:a16="http://schemas.microsoft.com/office/drawing/2014/main" id="{701AFC45-6133-A7F1-6AB6-8AE6F71BD1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92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45EE233-8096-2824-8367-ADE7EBCAD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normal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5077CD-51ED-F758-919F-80F471B44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Como podemos observar os dados abaixo de uma distribuição normal podem ser analisados estatisticamente com a sua probabilidade de ocorrência de acordo com o valor da variável de estudo</a:t>
            </a:r>
          </a:p>
        </p:txBody>
      </p:sp>
      <p:sp>
        <p:nvSpPr>
          <p:cNvPr id="10" name="AutoShape 2" descr="Probabilidades de cair dentro de 1, 2 e 3 desvios padrão da média em uma distribuição normal.">
            <a:extLst>
              <a:ext uri="{FF2B5EF4-FFF2-40B4-BE49-F238E27FC236}">
                <a16:creationId xmlns:a16="http://schemas.microsoft.com/office/drawing/2014/main" id="{45D12208-E89B-D092-79FE-6BCEA6D612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4" descr="Probabilidades de cair dentro de 1, 2 e 3 desvios padrão da média em uma distribuição normal.">
            <a:extLst>
              <a:ext uri="{FF2B5EF4-FFF2-40B4-BE49-F238E27FC236}">
                <a16:creationId xmlns:a16="http://schemas.microsoft.com/office/drawing/2014/main" id="{701AFC45-6133-A7F1-6AB6-8AE6F71BD1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176486-8506-74AA-B607-B19307A1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780" y="2521527"/>
            <a:ext cx="5453495" cy="311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95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7D6E78F-35B2-216A-FDFC-D98EF937D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normal padrão (Z) dos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5FD55C-C31E-2A0B-52C8-293C459D71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1CB16A-1B50-BC37-DD9B-074F81A15E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9E69C7-F4A9-95B9-B1A9-CFBEEFE4E0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01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45EE233-8096-2824-8367-ADE7EBCAD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normal padrão(Z)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5077CD-51ED-F758-919F-80F471B44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A distribuição padrão normal é utilizada como referência para outras distribuições normais</a:t>
            </a:r>
          </a:p>
          <a:p>
            <a:pPr algn="just"/>
            <a:r>
              <a:rPr lang="pt-BR" dirty="0"/>
              <a:t>Possui média igual a zero e desvio padrão igual a um</a:t>
            </a:r>
          </a:p>
        </p:txBody>
      </p:sp>
      <p:sp>
        <p:nvSpPr>
          <p:cNvPr id="10" name="AutoShape 2" descr="Probabilidades de cair dentro de 1, 2 e 3 desvios padrão da média em uma distribuição normal.">
            <a:extLst>
              <a:ext uri="{FF2B5EF4-FFF2-40B4-BE49-F238E27FC236}">
                <a16:creationId xmlns:a16="http://schemas.microsoft.com/office/drawing/2014/main" id="{45D12208-E89B-D092-79FE-6BCEA6D612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4" descr="Probabilidades de cair dentro de 1, 2 e 3 desvios padrão da média em uma distribuição normal.">
            <a:extLst>
              <a:ext uri="{FF2B5EF4-FFF2-40B4-BE49-F238E27FC236}">
                <a16:creationId xmlns:a16="http://schemas.microsoft.com/office/drawing/2014/main" id="{701AFC45-6133-A7F1-6AB6-8AE6F71BD1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176486-8506-74AA-B607-B19307A1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780" y="2521527"/>
            <a:ext cx="5453495" cy="31162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7025FBA-DB84-C968-565A-B1E58ADC229F}"/>
                  </a:ext>
                </a:extLst>
              </p:cNvPr>
              <p:cNvSpPr txBox="1"/>
              <p:nvPr/>
            </p:nvSpPr>
            <p:spPr>
              <a:xfrm>
                <a:off x="5309253" y="5723833"/>
                <a:ext cx="966547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sz="2800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7025FBA-DB84-C968-565A-B1E58ADC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253" y="5723833"/>
                <a:ext cx="966547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298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45EE233-8096-2824-8367-ADE7EBCAD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normal padrão (Z)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5077CD-51ED-F758-919F-80F471B44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Calcular as probabilidades de ocorrência de uma </a:t>
            </a:r>
            <a:r>
              <a:rPr lang="pt-BR" b="1" dirty="0">
                <a:solidFill>
                  <a:srgbClr val="FF0000"/>
                </a:solidFill>
              </a:rPr>
              <a:t>distribuição normal é muito difícil</a:t>
            </a:r>
            <a:r>
              <a:rPr lang="pt-BR" dirty="0"/>
              <a:t>. Por isso usamos a distribuição normal padrão, pois temos a tabela Z que nos ajuda a obter as probabilidades de ocorrência.</a:t>
            </a:r>
          </a:p>
        </p:txBody>
      </p:sp>
      <p:sp>
        <p:nvSpPr>
          <p:cNvPr id="10" name="AutoShape 2" descr="Probabilidades de cair dentro de 1, 2 e 3 desvios padrão da média em uma distribuição normal.">
            <a:extLst>
              <a:ext uri="{FF2B5EF4-FFF2-40B4-BE49-F238E27FC236}">
                <a16:creationId xmlns:a16="http://schemas.microsoft.com/office/drawing/2014/main" id="{45D12208-E89B-D092-79FE-6BCEA6D612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4" descr="Probabilidades de cair dentro de 1, 2 e 3 desvios padrão da média em uma distribuição normal.">
            <a:extLst>
              <a:ext uri="{FF2B5EF4-FFF2-40B4-BE49-F238E27FC236}">
                <a16:creationId xmlns:a16="http://schemas.microsoft.com/office/drawing/2014/main" id="{701AFC45-6133-A7F1-6AB6-8AE6F71BD1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176486-8506-74AA-B607-B19307A1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780" y="2521527"/>
            <a:ext cx="5453495" cy="31162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7025FBA-DB84-C968-565A-B1E58ADC229F}"/>
                  </a:ext>
                </a:extLst>
              </p:cNvPr>
              <p:cNvSpPr txBox="1"/>
              <p:nvPr/>
            </p:nvSpPr>
            <p:spPr>
              <a:xfrm>
                <a:off x="5403991" y="5738147"/>
                <a:ext cx="777072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endParaRPr lang="pt-BR" b="0" dirty="0">
                  <a:ea typeface="Cambria Math" panose="02040503050406030204" pitchFamily="18" charset="0"/>
                </a:endParaRPr>
              </a:p>
              <a:p>
                <a:endParaRPr lang="pt-BR" b="0" dirty="0">
                  <a:ea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7025FBA-DB84-C968-565A-B1E58ADC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91" y="5738147"/>
                <a:ext cx="777072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751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45EE233-8096-2824-8367-ADE7EBCAD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normal padrão (Z)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5077CD-51ED-F758-919F-80F471B44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Para transformar uma distribuição normal em uma distribuição normal padrão temos que aplicar a equação abaixo:</a:t>
            </a:r>
          </a:p>
        </p:txBody>
      </p:sp>
      <p:sp>
        <p:nvSpPr>
          <p:cNvPr id="10" name="AutoShape 2" descr="Probabilidades de cair dentro de 1, 2 e 3 desvios padrão da média em uma distribuição normal.">
            <a:extLst>
              <a:ext uri="{FF2B5EF4-FFF2-40B4-BE49-F238E27FC236}">
                <a16:creationId xmlns:a16="http://schemas.microsoft.com/office/drawing/2014/main" id="{45D12208-E89B-D092-79FE-6BCEA6D612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70347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4" descr="Probabilidades de cair dentro de 1, 2 e 3 desvios padrão da média em uma distribuição normal.">
            <a:extLst>
              <a:ext uri="{FF2B5EF4-FFF2-40B4-BE49-F238E27FC236}">
                <a16:creationId xmlns:a16="http://schemas.microsoft.com/office/drawing/2014/main" id="{701AFC45-6133-A7F1-6AB6-8AE6F71BD1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22747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176486-8506-74AA-B607-B19307A1A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409" y="2991677"/>
            <a:ext cx="3807963" cy="21759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7025FBA-DB84-C968-565A-B1E58ADC229F}"/>
                  </a:ext>
                </a:extLst>
              </p:cNvPr>
              <p:cNvSpPr txBox="1"/>
              <p:nvPr/>
            </p:nvSpPr>
            <p:spPr>
              <a:xfrm>
                <a:off x="8281811" y="5248566"/>
                <a:ext cx="777072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endParaRPr lang="pt-BR" b="0" dirty="0">
                  <a:ea typeface="Cambria Math" panose="02040503050406030204" pitchFamily="18" charset="0"/>
                </a:endParaRPr>
              </a:p>
              <a:p>
                <a:endParaRPr lang="pt-BR" b="0" dirty="0">
                  <a:ea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7025FBA-DB84-C968-565A-B1E58ADC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11" y="5248566"/>
                <a:ext cx="777072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FF945D36-8EAB-592E-B3DE-EE80875BB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597" y="2991678"/>
            <a:ext cx="3807963" cy="21759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13CE9BB-1E31-C9D7-1C15-4A47B4F0913E}"/>
                  </a:ext>
                </a:extLst>
              </p:cNvPr>
              <p:cNvSpPr txBox="1"/>
              <p:nvPr/>
            </p:nvSpPr>
            <p:spPr>
              <a:xfrm>
                <a:off x="2601043" y="5248567"/>
                <a:ext cx="802720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endParaRPr lang="pt-BR" b="0" dirty="0">
                  <a:ea typeface="Cambria Math" panose="02040503050406030204" pitchFamily="18" charset="0"/>
                </a:endParaRPr>
              </a:p>
              <a:p>
                <a:endParaRPr lang="pt-BR" b="0" dirty="0">
                  <a:ea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13CE9BB-1E31-C9D7-1C15-4A47B4F09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043" y="5248567"/>
                <a:ext cx="802720" cy="1384995"/>
              </a:xfrm>
              <a:prstGeom prst="rect">
                <a:avLst/>
              </a:prstGeom>
              <a:blipFill>
                <a:blip r:embed="rId5"/>
                <a:stretch>
                  <a:fillRect l="-3053" r="-38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C1329A77-F1A4-58B8-F4F7-0C966518E19A}"/>
              </a:ext>
            </a:extLst>
          </p:cNvPr>
          <p:cNvSpPr/>
          <p:nvPr/>
        </p:nvSpPr>
        <p:spPr>
          <a:xfrm>
            <a:off x="5181600" y="3680736"/>
            <a:ext cx="1228165" cy="7978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2B3FF7B-8B4C-F1F0-792F-5AA795908696}"/>
                  </a:ext>
                </a:extLst>
              </p:cNvPr>
              <p:cNvSpPr txBox="1"/>
              <p:nvPr/>
            </p:nvSpPr>
            <p:spPr>
              <a:xfrm>
                <a:off x="2747182" y="2969017"/>
                <a:ext cx="6096000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2B3FF7B-8B4C-F1F0-792F-5AA795908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182" y="2969017"/>
                <a:ext cx="6096000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E41179BF-BF53-D188-7C26-862FBE365542}"/>
              </a:ext>
            </a:extLst>
          </p:cNvPr>
          <p:cNvSpPr txBox="1"/>
          <p:nvPr/>
        </p:nvSpPr>
        <p:spPr>
          <a:xfrm>
            <a:off x="4607858" y="5872816"/>
            <a:ext cx="2849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X= dados da sua distribuição</a:t>
            </a:r>
          </a:p>
        </p:txBody>
      </p:sp>
    </p:spTree>
    <p:extLst>
      <p:ext uri="{BB962C8B-B14F-4D97-AF65-F5344CB8AC3E}">
        <p14:creationId xmlns:p14="http://schemas.microsoft.com/office/powerpoint/2010/main" val="379720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45EE233-8096-2824-8367-ADE7EBCAD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normal padrão (Z)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5077CD-51ED-F758-919F-80F471B44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Após a transformação temos uma tabela Z que nos dá a probabilidade de ocorrência de acordo com o valor de Z</a:t>
            </a:r>
          </a:p>
        </p:txBody>
      </p:sp>
      <p:sp>
        <p:nvSpPr>
          <p:cNvPr id="10" name="AutoShape 2" descr="Probabilidades de cair dentro de 1, 2 e 3 desvios padrão da média em uma distribuição normal.">
            <a:extLst>
              <a:ext uri="{FF2B5EF4-FFF2-40B4-BE49-F238E27FC236}">
                <a16:creationId xmlns:a16="http://schemas.microsoft.com/office/drawing/2014/main" id="{45D12208-E89B-D092-79FE-6BCEA6D612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70347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4" descr="Probabilidades de cair dentro de 1, 2 e 3 desvios padrão da média em uma distribuição normal.">
            <a:extLst>
              <a:ext uri="{FF2B5EF4-FFF2-40B4-BE49-F238E27FC236}">
                <a16:creationId xmlns:a16="http://schemas.microsoft.com/office/drawing/2014/main" id="{701AFC45-6133-A7F1-6AB6-8AE6F71BD1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22747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A176486-8506-74AA-B607-B19307A1A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409" y="2991677"/>
            <a:ext cx="3807963" cy="21759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7025FBA-DB84-C968-565A-B1E58ADC229F}"/>
                  </a:ext>
                </a:extLst>
              </p:cNvPr>
              <p:cNvSpPr txBox="1"/>
              <p:nvPr/>
            </p:nvSpPr>
            <p:spPr>
              <a:xfrm>
                <a:off x="8281811" y="5248566"/>
                <a:ext cx="777072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endParaRPr lang="pt-BR" b="0" dirty="0">
                  <a:ea typeface="Cambria Math" panose="02040503050406030204" pitchFamily="18" charset="0"/>
                </a:endParaRPr>
              </a:p>
              <a:p>
                <a:endParaRPr lang="pt-BR" b="0" dirty="0">
                  <a:ea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7025FBA-DB84-C968-565A-B1E58ADC2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11" y="5248566"/>
                <a:ext cx="777072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FF945D36-8EAB-592E-B3DE-EE80875BB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597" y="2991678"/>
            <a:ext cx="3807963" cy="21759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13CE9BB-1E31-C9D7-1C15-4A47B4F0913E}"/>
                  </a:ext>
                </a:extLst>
              </p:cNvPr>
              <p:cNvSpPr txBox="1"/>
              <p:nvPr/>
            </p:nvSpPr>
            <p:spPr>
              <a:xfrm>
                <a:off x="2601043" y="5248567"/>
                <a:ext cx="802720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endParaRPr lang="pt-BR" b="0" dirty="0">
                  <a:ea typeface="Cambria Math" panose="02040503050406030204" pitchFamily="18" charset="0"/>
                </a:endParaRPr>
              </a:p>
              <a:p>
                <a:endParaRPr lang="pt-BR" b="0" dirty="0">
                  <a:ea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E13CE9BB-1E31-C9D7-1C15-4A47B4F09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043" y="5248567"/>
                <a:ext cx="802720" cy="1384995"/>
              </a:xfrm>
              <a:prstGeom prst="rect">
                <a:avLst/>
              </a:prstGeom>
              <a:blipFill>
                <a:blip r:embed="rId5"/>
                <a:stretch>
                  <a:fillRect l="-3053" r="-38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C1329A77-F1A4-58B8-F4F7-0C966518E19A}"/>
              </a:ext>
            </a:extLst>
          </p:cNvPr>
          <p:cNvSpPr/>
          <p:nvPr/>
        </p:nvSpPr>
        <p:spPr>
          <a:xfrm>
            <a:off x="5181600" y="3680736"/>
            <a:ext cx="1228165" cy="797859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2B3FF7B-8B4C-F1F0-792F-5AA795908696}"/>
                  </a:ext>
                </a:extLst>
              </p:cNvPr>
              <p:cNvSpPr txBox="1"/>
              <p:nvPr/>
            </p:nvSpPr>
            <p:spPr>
              <a:xfrm>
                <a:off x="2650547" y="2969017"/>
                <a:ext cx="6096000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2B3FF7B-8B4C-F1F0-792F-5AA795908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547" y="2969017"/>
                <a:ext cx="6096000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E41179BF-BF53-D188-7C26-862FBE365542}"/>
              </a:ext>
            </a:extLst>
          </p:cNvPr>
          <p:cNvSpPr txBox="1"/>
          <p:nvPr/>
        </p:nvSpPr>
        <p:spPr>
          <a:xfrm>
            <a:off x="4607858" y="5872816"/>
            <a:ext cx="2849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X= dados da sua distribuição</a:t>
            </a:r>
          </a:p>
        </p:txBody>
      </p:sp>
    </p:spTree>
    <p:extLst>
      <p:ext uri="{BB962C8B-B14F-4D97-AF65-F5344CB8AC3E}">
        <p14:creationId xmlns:p14="http://schemas.microsoft.com/office/powerpoint/2010/main" val="1705552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57542C1-B7AB-EAAA-D347-18AD34DB29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normal padrão (Z)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45DD05-C40B-0D5D-C49C-B2E327D9EA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Exemplos: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BB8761-C14F-993A-B652-C09B6E8FC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78" y="2788022"/>
            <a:ext cx="4648200" cy="332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AA991BD-6BB9-33C2-4414-50448F7214A9}"/>
              </a:ext>
            </a:extLst>
          </p:cNvPr>
          <p:cNvSpPr txBox="1"/>
          <p:nvPr/>
        </p:nvSpPr>
        <p:spPr>
          <a:xfrm>
            <a:off x="953078" y="21606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Probabilidade da variável z ser menor do que 1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CE3D99-4FE8-1079-848E-44392AC07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590" y="2788021"/>
            <a:ext cx="4648200" cy="332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E117DB1-7896-7BA6-14FE-D4326E4E201E}"/>
              </a:ext>
            </a:extLst>
          </p:cNvPr>
          <p:cNvSpPr txBox="1"/>
          <p:nvPr/>
        </p:nvSpPr>
        <p:spPr>
          <a:xfrm>
            <a:off x="6007680" y="21716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Probabilidade da variável z ser maior do que 1</a:t>
            </a:r>
          </a:p>
        </p:txBody>
      </p:sp>
    </p:spTree>
    <p:extLst>
      <p:ext uri="{BB962C8B-B14F-4D97-AF65-F5344CB8AC3E}">
        <p14:creationId xmlns:p14="http://schemas.microsoft.com/office/powerpoint/2010/main" val="3367640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143B8DB-9B8F-46D6-8299-F4FCA9F4C5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normal padrão (Z)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5572B1-9D5E-6BC4-8A6B-CA7E06D01E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14A569-B7F0-4E75-D65F-682497677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24" y="2904565"/>
            <a:ext cx="4982583" cy="355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73EEC9D-7278-851B-FE3F-E8A82C88F986}"/>
              </a:ext>
            </a:extLst>
          </p:cNvPr>
          <p:cNvSpPr txBox="1"/>
          <p:nvPr/>
        </p:nvSpPr>
        <p:spPr>
          <a:xfrm>
            <a:off x="953078" y="21606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Probabilidade da variável z estar entre 0 e 1</a:t>
            </a:r>
          </a:p>
        </p:txBody>
      </p:sp>
    </p:spTree>
    <p:extLst>
      <p:ext uri="{BB962C8B-B14F-4D97-AF65-F5344CB8AC3E}">
        <p14:creationId xmlns:p14="http://schemas.microsoft.com/office/powerpoint/2010/main" val="301613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6E22866-BA70-415F-AA89-16D4FF6575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Distribuição dos dados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47A4A2-B84D-485E-B997-C37DC3A53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pt-BR" sz="2800" dirty="0"/>
              <a:t>A distribuição dos dados é algo que já estudamos anteriormente, mas agora iremos nos aprofundar um pouco mais nesse assunto!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Podemos analisar o comportamento de dados aleatórios ao analisar a distribuição dos dados</a:t>
            </a: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58720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C070EDE-AE28-2A95-12A7-B94542D6C6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normal padrão (Z)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200C2E-F69E-8607-02D3-9728459E3D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078" y="1128192"/>
            <a:ext cx="9678900" cy="4601615"/>
          </a:xfrm>
        </p:spPr>
        <p:txBody>
          <a:bodyPr/>
          <a:lstStyle/>
          <a:p>
            <a:r>
              <a:rPr lang="pt-BR" dirty="0"/>
              <a:t>Exemplo do procedimento via cálculo:</a:t>
            </a:r>
          </a:p>
          <a:p>
            <a:pPr algn="just"/>
            <a:r>
              <a:rPr lang="pt-BR" dirty="0"/>
              <a:t>Tenho um conjunto de idades de clientes que está normalmente distribuído e sua média de idades é igual a 28 anos, com desvio padrão igual a 10. </a:t>
            </a:r>
          </a:p>
          <a:p>
            <a:pPr algn="just"/>
            <a:endParaRPr lang="pt-BR" b="1" dirty="0"/>
          </a:p>
          <a:p>
            <a:pPr algn="just"/>
            <a:r>
              <a:rPr lang="pt-BR" b="1" dirty="0"/>
              <a:t>Qual a probabilidade de termos um cliente com menos que 23 anos?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9A44C7C-F529-A94C-7A01-18077A6A4D7E}"/>
                  </a:ext>
                </a:extLst>
              </p:cNvPr>
              <p:cNvSpPr txBox="1"/>
              <p:nvPr/>
            </p:nvSpPr>
            <p:spPr>
              <a:xfrm>
                <a:off x="953078" y="4394405"/>
                <a:ext cx="1609665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9A44C7C-F529-A94C-7A01-18077A6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78" y="4394405"/>
                <a:ext cx="1609665" cy="609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90FCE69-9E26-EBC5-20D9-A8B5C5DCB794}"/>
                  </a:ext>
                </a:extLst>
              </p:cNvPr>
              <p:cNvSpPr txBox="1"/>
              <p:nvPr/>
            </p:nvSpPr>
            <p:spPr>
              <a:xfrm>
                <a:off x="2952207" y="4394405"/>
                <a:ext cx="1609665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23−28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90FCE69-9E26-EBC5-20D9-A8B5C5DCB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207" y="4394405"/>
                <a:ext cx="1609665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6C0F236-FF67-CDC2-048B-84558F5C830E}"/>
                  </a:ext>
                </a:extLst>
              </p:cNvPr>
              <p:cNvSpPr txBox="1"/>
              <p:nvPr/>
            </p:nvSpPr>
            <p:spPr>
              <a:xfrm>
                <a:off x="4792963" y="4514277"/>
                <a:ext cx="16096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=−0,5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6C0F236-FF67-CDC2-048B-84558F5C8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963" y="4514277"/>
                <a:ext cx="1609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5A4F39A3-169F-21DB-888A-CCF275B3FF94}"/>
              </a:ext>
            </a:extLst>
          </p:cNvPr>
          <p:cNvSpPr/>
          <p:nvPr/>
        </p:nvSpPr>
        <p:spPr>
          <a:xfrm>
            <a:off x="2562743" y="4562619"/>
            <a:ext cx="389464" cy="251011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3E593364-B95A-9511-888D-474D9817F51F}"/>
              </a:ext>
            </a:extLst>
          </p:cNvPr>
          <p:cNvSpPr/>
          <p:nvPr/>
        </p:nvSpPr>
        <p:spPr>
          <a:xfrm>
            <a:off x="4598231" y="4589513"/>
            <a:ext cx="389464" cy="251011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54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9753986-1DDE-3261-7309-247B558280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86C97D2F-49DD-CDBD-A19F-B9E276A4238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6167718" y="1134167"/>
                <a:ext cx="4464260" cy="4601615"/>
              </a:xfrm>
            </p:spPr>
            <p:txBody>
              <a:bodyPr/>
              <a:lstStyle/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Assim teremos para Z=-0,5:</a:t>
                </a:r>
              </a:p>
              <a:p>
                <a:endParaRPr lang="pt-B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=0,3085</m:t>
                      </m:r>
                    </m:oMath>
                  </m:oMathPara>
                </a14:m>
                <a:endParaRPr lang="pt-BR" b="0" dirty="0"/>
              </a:p>
              <a:p>
                <a:endParaRPr lang="pt-BR" b="0" dirty="0"/>
              </a:p>
              <a:p>
                <a:r>
                  <a:rPr lang="pt-BR" dirty="0"/>
                  <a:t>Ou 30,85% de chances dos nossos clientes terem até 23 anos</a:t>
                </a:r>
              </a:p>
            </p:txBody>
          </p:sp>
        </mc:Choice>
        <mc:Fallback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86C97D2F-49DD-CDBD-A19F-B9E276A42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6167718" y="1134167"/>
                <a:ext cx="4464260" cy="4601615"/>
              </a:xfrm>
              <a:blipFill>
                <a:blip r:embed="rId2"/>
                <a:stretch>
                  <a:fillRect l="-2186" b="-129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abela de Probabilidade Normal Padrão ESCORE Z negativo ...">
            <a:extLst>
              <a:ext uri="{FF2B5EF4-FFF2-40B4-BE49-F238E27FC236}">
                <a16:creationId xmlns:a16="http://schemas.microsoft.com/office/drawing/2014/main" id="{3DE52805-9322-2B24-CB9A-6F15E38AD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9" y="0"/>
            <a:ext cx="52736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5BA75E2-D0E3-E1FC-F3C3-3ACF98254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227" y="1485899"/>
            <a:ext cx="1633538" cy="165231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8CA1D47-1FD5-1EEB-3421-75FFD4771940}"/>
              </a:ext>
            </a:extLst>
          </p:cNvPr>
          <p:cNvSpPr/>
          <p:nvPr/>
        </p:nvSpPr>
        <p:spPr>
          <a:xfrm>
            <a:off x="824753" y="5585012"/>
            <a:ext cx="824753" cy="618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2E98B29-DD8B-2FA1-1163-3332BDF02C02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1649506" y="2312056"/>
            <a:ext cx="5412721" cy="3582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946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C070EDE-AE28-2A95-12A7-B94542D6C6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normal padrão (Z)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200C2E-F69E-8607-02D3-9728459E3D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Exemplo do procedimento via cálculo:</a:t>
            </a:r>
          </a:p>
          <a:p>
            <a:pPr algn="just"/>
            <a:r>
              <a:rPr lang="pt-BR" dirty="0"/>
              <a:t>Tenho um conjunto de idades de clientes que está normalmente distribuído e sua média de idades é igual a 28 anos, com desvio padrão igual a 10. 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Qual a probabilidade de termos um cliente com mais do que 23 anos e menos do que 37 anos?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75F5D45-CDDB-9968-C2C8-DC1FBA9ED7E7}"/>
                  </a:ext>
                </a:extLst>
              </p:cNvPr>
              <p:cNvSpPr txBox="1"/>
              <p:nvPr/>
            </p:nvSpPr>
            <p:spPr>
              <a:xfrm>
                <a:off x="953078" y="4394405"/>
                <a:ext cx="1609665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075F5D45-CDDB-9968-C2C8-DC1FBA9ED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78" y="4394405"/>
                <a:ext cx="1609665" cy="609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819CEA3-7DEC-A0F2-0278-424CB1B6F5B2}"/>
                  </a:ext>
                </a:extLst>
              </p:cNvPr>
              <p:cNvSpPr txBox="1"/>
              <p:nvPr/>
            </p:nvSpPr>
            <p:spPr>
              <a:xfrm>
                <a:off x="2952207" y="4394405"/>
                <a:ext cx="1609665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37−28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819CEA3-7DEC-A0F2-0278-424CB1B6F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207" y="4394405"/>
                <a:ext cx="1609665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2F99306-2AA1-94F4-CAA0-A1B862A0223A}"/>
                  </a:ext>
                </a:extLst>
              </p:cNvPr>
              <p:cNvSpPr txBox="1"/>
              <p:nvPr/>
            </p:nvSpPr>
            <p:spPr>
              <a:xfrm>
                <a:off x="4792963" y="4514277"/>
                <a:ext cx="16096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=0,9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A2F99306-2AA1-94F4-CAA0-A1B862A02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963" y="4514277"/>
                <a:ext cx="160966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C7E8EE0F-86C1-31B9-5740-3B0361483DB8}"/>
              </a:ext>
            </a:extLst>
          </p:cNvPr>
          <p:cNvSpPr/>
          <p:nvPr/>
        </p:nvSpPr>
        <p:spPr>
          <a:xfrm>
            <a:off x="2562743" y="4562619"/>
            <a:ext cx="389464" cy="251011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C1E76DC-D16A-B361-DBBC-B36A837447C8}"/>
              </a:ext>
            </a:extLst>
          </p:cNvPr>
          <p:cNvSpPr/>
          <p:nvPr/>
        </p:nvSpPr>
        <p:spPr>
          <a:xfrm>
            <a:off x="4598231" y="4589513"/>
            <a:ext cx="389464" cy="251011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400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B0F939E-49D2-1E81-B512-C0503F2F31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D777D0-5516-8B9C-EF50-B980EABBFD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Tabela de Probabilidade Normal Padrão ESCORE Z positivo ...">
            <a:extLst>
              <a:ext uri="{FF2B5EF4-FFF2-40B4-BE49-F238E27FC236}">
                <a16:creationId xmlns:a16="http://schemas.microsoft.com/office/drawing/2014/main" id="{14F1EA6C-E832-7D33-8C64-BA2C852AF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91" y="0"/>
            <a:ext cx="5202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ço Reservado para Texto 2">
                <a:extLst>
                  <a:ext uri="{FF2B5EF4-FFF2-40B4-BE49-F238E27FC236}">
                    <a16:creationId xmlns:a16="http://schemas.microsoft.com/office/drawing/2014/main" id="{C83C6CE8-6E5A-230B-E333-ACFB1EF895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67718" y="1134167"/>
                <a:ext cx="4464260" cy="4601615"/>
              </a:xfrm>
              <a:prstGeom prst="rect">
                <a:avLst/>
              </a:prstGeom>
            </p:spPr>
            <p:txBody>
              <a:bodyPr/>
              <a:lstStyle>
                <a:lvl1pPr marL="0" marR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2400" kern="1200">
                    <a:solidFill>
                      <a:schemeClr val="tx1"/>
                    </a:solidFill>
                    <a:latin typeface="Montserrat" panose="00000500000000000000" pitchFamily="2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Assim teremos para Z=0,9:</a:t>
                </a:r>
              </a:p>
              <a:p>
                <a:endParaRPr lang="pt-B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=0,81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59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Ou 81,59% de chances dos nossos clientes terem até 37 anos</a:t>
                </a:r>
              </a:p>
            </p:txBody>
          </p:sp>
        </mc:Choice>
        <mc:Fallback>
          <p:sp>
            <p:nvSpPr>
              <p:cNvPr id="4" name="Espaço Reservado para Texto 2">
                <a:extLst>
                  <a:ext uri="{FF2B5EF4-FFF2-40B4-BE49-F238E27FC236}">
                    <a16:creationId xmlns:a16="http://schemas.microsoft.com/office/drawing/2014/main" id="{C83C6CE8-6E5A-230B-E333-ACFB1EF89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718" y="1134167"/>
                <a:ext cx="4464260" cy="4601615"/>
              </a:xfrm>
              <a:prstGeom prst="rect">
                <a:avLst/>
              </a:prstGeom>
              <a:blipFill>
                <a:blip r:embed="rId3"/>
                <a:stretch>
                  <a:fillRect l="-2186" b="-129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DDCC52A4-BA47-5784-F982-1217EFC6229F}"/>
              </a:ext>
            </a:extLst>
          </p:cNvPr>
          <p:cNvSpPr/>
          <p:nvPr/>
        </p:nvSpPr>
        <p:spPr>
          <a:xfrm>
            <a:off x="735269" y="3119718"/>
            <a:ext cx="824753" cy="618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57DD8E19-843B-83E3-162E-F1DEB09B61CC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1560022" y="1989913"/>
            <a:ext cx="5575536" cy="1439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m 8">
            <a:extLst>
              <a:ext uri="{FF2B5EF4-FFF2-40B4-BE49-F238E27FC236}">
                <a16:creationId xmlns:a16="http://schemas.microsoft.com/office/drawing/2014/main" id="{67FF56FB-D0F7-5EF0-D6A6-B4958F254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558" y="1149882"/>
            <a:ext cx="1660970" cy="16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68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5B1F5E0-1FA3-BB2E-9A54-9FD1EE81D4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normal padrão (Z)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CD97B4-DC1E-4C70-C500-78DD1C6E5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386" y="1959615"/>
            <a:ext cx="5753100" cy="3981450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8258E02-978F-509B-A2AE-3CCEB5C597EA}"/>
              </a:ext>
            </a:extLst>
          </p:cNvPr>
          <p:cNvCxnSpPr/>
          <p:nvPr/>
        </p:nvCxnSpPr>
        <p:spPr>
          <a:xfrm>
            <a:off x="4946904" y="3648456"/>
            <a:ext cx="0" cy="219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314098-9E54-6863-9696-71965C00756F}"/>
              </a:ext>
            </a:extLst>
          </p:cNvPr>
          <p:cNvSpPr txBox="1"/>
          <p:nvPr/>
        </p:nvSpPr>
        <p:spPr>
          <a:xfrm>
            <a:off x="4737552" y="59669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23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42BEB40-31CC-6F03-4B5B-47E77921F095}"/>
              </a:ext>
            </a:extLst>
          </p:cNvPr>
          <p:cNvCxnSpPr>
            <a:cxnSpLocks/>
          </p:cNvCxnSpPr>
          <p:nvPr/>
        </p:nvCxnSpPr>
        <p:spPr>
          <a:xfrm flipH="1">
            <a:off x="3965190" y="4422905"/>
            <a:ext cx="981714" cy="1420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3A18C0C-3020-36D8-69D1-4FBBCC293687}"/>
              </a:ext>
            </a:extLst>
          </p:cNvPr>
          <p:cNvCxnSpPr>
            <a:cxnSpLocks/>
          </p:cNvCxnSpPr>
          <p:nvPr/>
        </p:nvCxnSpPr>
        <p:spPr>
          <a:xfrm flipH="1">
            <a:off x="4179549" y="4732990"/>
            <a:ext cx="767354" cy="1110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FEDF7B5-91A3-B48F-F978-BE19E9557818}"/>
              </a:ext>
            </a:extLst>
          </p:cNvPr>
          <p:cNvCxnSpPr>
            <a:cxnSpLocks/>
          </p:cNvCxnSpPr>
          <p:nvPr/>
        </p:nvCxnSpPr>
        <p:spPr>
          <a:xfrm flipH="1">
            <a:off x="4410075" y="5076701"/>
            <a:ext cx="536827" cy="776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A08EB5C-38B5-0DA0-3E4F-02EB18D8D8E0}"/>
              </a:ext>
            </a:extLst>
          </p:cNvPr>
          <p:cNvCxnSpPr>
            <a:cxnSpLocks/>
          </p:cNvCxnSpPr>
          <p:nvPr/>
        </p:nvCxnSpPr>
        <p:spPr>
          <a:xfrm flipH="1">
            <a:off x="4657725" y="5438775"/>
            <a:ext cx="285306" cy="41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CF61DE8-EDBF-3E1A-4571-CAE6C5606DD3}"/>
              </a:ext>
            </a:extLst>
          </p:cNvPr>
          <p:cNvCxnSpPr>
            <a:cxnSpLocks/>
          </p:cNvCxnSpPr>
          <p:nvPr/>
        </p:nvCxnSpPr>
        <p:spPr>
          <a:xfrm flipH="1">
            <a:off x="4922044" y="5816541"/>
            <a:ext cx="17593" cy="25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1CE58A99-7340-01BF-7305-1B2881F3CA87}"/>
              </a:ext>
            </a:extLst>
          </p:cNvPr>
          <p:cNvCxnSpPr>
            <a:cxnSpLocks/>
          </p:cNvCxnSpPr>
          <p:nvPr/>
        </p:nvCxnSpPr>
        <p:spPr>
          <a:xfrm flipH="1">
            <a:off x="4678488" y="4085207"/>
            <a:ext cx="268416" cy="388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FFCFFBF-AF2C-8B91-EDBB-89106D1D3273}"/>
              </a:ext>
            </a:extLst>
          </p:cNvPr>
          <p:cNvCxnSpPr>
            <a:cxnSpLocks/>
          </p:cNvCxnSpPr>
          <p:nvPr/>
        </p:nvCxnSpPr>
        <p:spPr>
          <a:xfrm flipH="1">
            <a:off x="3708904" y="5784226"/>
            <a:ext cx="47719" cy="69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9BF70DD-499C-C558-B8BF-9BCDE9A94F13}"/>
              </a:ext>
            </a:extLst>
          </p:cNvPr>
          <p:cNvSpPr txBox="1"/>
          <p:nvPr/>
        </p:nvSpPr>
        <p:spPr>
          <a:xfrm>
            <a:off x="3039195" y="3839226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p(i&lt;23) = 30,85% 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797E888-20A3-6DEB-AD9E-20DA21C917BA}"/>
              </a:ext>
            </a:extLst>
          </p:cNvPr>
          <p:cNvCxnSpPr/>
          <p:nvPr/>
        </p:nvCxnSpPr>
        <p:spPr>
          <a:xfrm>
            <a:off x="3965190" y="4208558"/>
            <a:ext cx="597666" cy="86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220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5B1F5E0-1FA3-BB2E-9A54-9FD1EE81D4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normal padrão (Z)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CD97B4-DC1E-4C70-C500-78DD1C6E5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846" y="1959615"/>
            <a:ext cx="5753100" cy="3981450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E8258E02-978F-509B-A2AE-3CCEB5C597EA}"/>
              </a:ext>
            </a:extLst>
          </p:cNvPr>
          <p:cNvCxnSpPr/>
          <p:nvPr/>
        </p:nvCxnSpPr>
        <p:spPr>
          <a:xfrm>
            <a:off x="4946904" y="3648456"/>
            <a:ext cx="0" cy="219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314098-9E54-6863-9696-71965C00756F}"/>
              </a:ext>
            </a:extLst>
          </p:cNvPr>
          <p:cNvSpPr txBox="1"/>
          <p:nvPr/>
        </p:nvSpPr>
        <p:spPr>
          <a:xfrm>
            <a:off x="4737552" y="59669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23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42BEB40-31CC-6F03-4B5B-47E77921F095}"/>
              </a:ext>
            </a:extLst>
          </p:cNvPr>
          <p:cNvCxnSpPr>
            <a:cxnSpLocks/>
          </p:cNvCxnSpPr>
          <p:nvPr/>
        </p:nvCxnSpPr>
        <p:spPr>
          <a:xfrm flipH="1">
            <a:off x="3965190" y="4422905"/>
            <a:ext cx="981714" cy="1420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3A18C0C-3020-36D8-69D1-4FBBCC293687}"/>
              </a:ext>
            </a:extLst>
          </p:cNvPr>
          <p:cNvCxnSpPr>
            <a:cxnSpLocks/>
          </p:cNvCxnSpPr>
          <p:nvPr/>
        </p:nvCxnSpPr>
        <p:spPr>
          <a:xfrm flipH="1">
            <a:off x="4179549" y="4732990"/>
            <a:ext cx="767354" cy="1110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FEDF7B5-91A3-B48F-F978-BE19E9557818}"/>
              </a:ext>
            </a:extLst>
          </p:cNvPr>
          <p:cNvCxnSpPr>
            <a:cxnSpLocks/>
          </p:cNvCxnSpPr>
          <p:nvPr/>
        </p:nvCxnSpPr>
        <p:spPr>
          <a:xfrm flipH="1">
            <a:off x="4410075" y="5076701"/>
            <a:ext cx="536827" cy="776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0A08EB5C-38B5-0DA0-3E4F-02EB18D8D8E0}"/>
              </a:ext>
            </a:extLst>
          </p:cNvPr>
          <p:cNvCxnSpPr>
            <a:cxnSpLocks/>
          </p:cNvCxnSpPr>
          <p:nvPr/>
        </p:nvCxnSpPr>
        <p:spPr>
          <a:xfrm flipH="1">
            <a:off x="4657725" y="5438775"/>
            <a:ext cx="285306" cy="412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ACF61DE8-EDBF-3E1A-4571-CAE6C5606DD3}"/>
              </a:ext>
            </a:extLst>
          </p:cNvPr>
          <p:cNvCxnSpPr>
            <a:cxnSpLocks/>
          </p:cNvCxnSpPr>
          <p:nvPr/>
        </p:nvCxnSpPr>
        <p:spPr>
          <a:xfrm flipH="1">
            <a:off x="4922044" y="5816541"/>
            <a:ext cx="17593" cy="25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1CE58A99-7340-01BF-7305-1B2881F3CA87}"/>
              </a:ext>
            </a:extLst>
          </p:cNvPr>
          <p:cNvCxnSpPr>
            <a:cxnSpLocks/>
          </p:cNvCxnSpPr>
          <p:nvPr/>
        </p:nvCxnSpPr>
        <p:spPr>
          <a:xfrm flipH="1">
            <a:off x="4678488" y="4085207"/>
            <a:ext cx="268416" cy="388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FFCFFBF-AF2C-8B91-EDBB-89106D1D3273}"/>
              </a:ext>
            </a:extLst>
          </p:cNvPr>
          <p:cNvCxnSpPr>
            <a:cxnSpLocks/>
          </p:cNvCxnSpPr>
          <p:nvPr/>
        </p:nvCxnSpPr>
        <p:spPr>
          <a:xfrm flipH="1">
            <a:off x="3708904" y="5784226"/>
            <a:ext cx="47719" cy="69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9BF70DD-499C-C558-B8BF-9BCDE9A94F13}"/>
              </a:ext>
            </a:extLst>
          </p:cNvPr>
          <p:cNvSpPr txBox="1"/>
          <p:nvPr/>
        </p:nvSpPr>
        <p:spPr>
          <a:xfrm>
            <a:off x="3039195" y="3839226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p(i&lt;23) = 30,85% 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797E888-20A3-6DEB-AD9E-20DA21C917BA}"/>
              </a:ext>
            </a:extLst>
          </p:cNvPr>
          <p:cNvCxnSpPr/>
          <p:nvPr/>
        </p:nvCxnSpPr>
        <p:spPr>
          <a:xfrm>
            <a:off x="3965190" y="4208558"/>
            <a:ext cx="597666" cy="868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1DCB14-BC77-2C95-0701-F29F3C5A24F8}"/>
              </a:ext>
            </a:extLst>
          </p:cNvPr>
          <p:cNvSpPr txBox="1"/>
          <p:nvPr/>
        </p:nvSpPr>
        <p:spPr>
          <a:xfrm>
            <a:off x="6380424" y="59669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37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9C861E9-5F23-F679-94C1-82CAF0FF907C}"/>
              </a:ext>
            </a:extLst>
          </p:cNvPr>
          <p:cNvCxnSpPr>
            <a:cxnSpLocks/>
          </p:cNvCxnSpPr>
          <p:nvPr/>
        </p:nvCxnSpPr>
        <p:spPr>
          <a:xfrm>
            <a:off x="6594110" y="4574381"/>
            <a:ext cx="0" cy="13666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9FE745A-5B94-6A30-27CD-985B0B19D46A}"/>
              </a:ext>
            </a:extLst>
          </p:cNvPr>
          <p:cNvCxnSpPr>
            <a:cxnSpLocks/>
          </p:cNvCxnSpPr>
          <p:nvPr/>
        </p:nvCxnSpPr>
        <p:spPr>
          <a:xfrm flipH="1">
            <a:off x="5885294" y="4831039"/>
            <a:ext cx="708815" cy="10253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4E3FD3B-E716-2A46-FB36-DE643C64FC60}"/>
              </a:ext>
            </a:extLst>
          </p:cNvPr>
          <p:cNvCxnSpPr>
            <a:cxnSpLocks/>
          </p:cNvCxnSpPr>
          <p:nvPr/>
        </p:nvCxnSpPr>
        <p:spPr>
          <a:xfrm flipH="1">
            <a:off x="6136481" y="5203894"/>
            <a:ext cx="457629" cy="66198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DE7CDB8-C7AC-E05F-2226-340782A007B9}"/>
              </a:ext>
            </a:extLst>
          </p:cNvPr>
          <p:cNvCxnSpPr>
            <a:cxnSpLocks/>
          </p:cNvCxnSpPr>
          <p:nvPr/>
        </p:nvCxnSpPr>
        <p:spPr>
          <a:xfrm flipH="1">
            <a:off x="6400800" y="5581650"/>
            <a:ext cx="189923" cy="2747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4AC75E4-2632-4E9D-57C3-229F3EA0C919}"/>
              </a:ext>
            </a:extLst>
          </p:cNvPr>
          <p:cNvCxnSpPr>
            <a:cxnSpLocks/>
          </p:cNvCxnSpPr>
          <p:nvPr/>
        </p:nvCxnSpPr>
        <p:spPr>
          <a:xfrm flipH="1">
            <a:off x="5639406" y="4511272"/>
            <a:ext cx="919917" cy="133071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42F86855-4105-6BF0-2303-B26B93F49053}"/>
              </a:ext>
            </a:extLst>
          </p:cNvPr>
          <p:cNvCxnSpPr>
            <a:cxnSpLocks/>
          </p:cNvCxnSpPr>
          <p:nvPr/>
        </p:nvCxnSpPr>
        <p:spPr>
          <a:xfrm flipH="1">
            <a:off x="5364952" y="4183345"/>
            <a:ext cx="902324" cy="130526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4D8684DB-8561-30C4-D7E4-8212B1830BEA}"/>
              </a:ext>
            </a:extLst>
          </p:cNvPr>
          <p:cNvCxnSpPr>
            <a:cxnSpLocks/>
          </p:cNvCxnSpPr>
          <p:nvPr/>
        </p:nvCxnSpPr>
        <p:spPr>
          <a:xfrm flipH="1">
            <a:off x="5370631" y="4279900"/>
            <a:ext cx="1087650" cy="15733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1F895F2D-32E2-D613-48BF-3DCB9EB77CE1}"/>
              </a:ext>
            </a:extLst>
          </p:cNvPr>
          <p:cNvCxnSpPr>
            <a:cxnSpLocks/>
          </p:cNvCxnSpPr>
          <p:nvPr/>
        </p:nvCxnSpPr>
        <p:spPr>
          <a:xfrm flipH="1">
            <a:off x="4600287" y="3479800"/>
            <a:ext cx="1640754" cy="23734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999201F8-5FF9-1753-E639-AE46813500C0}"/>
              </a:ext>
            </a:extLst>
          </p:cNvPr>
          <p:cNvCxnSpPr>
            <a:cxnSpLocks/>
          </p:cNvCxnSpPr>
          <p:nvPr/>
        </p:nvCxnSpPr>
        <p:spPr>
          <a:xfrm flipH="1">
            <a:off x="4849311" y="3764044"/>
            <a:ext cx="1452987" cy="21018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82DA23C2-66F5-2331-00FA-204D4A3478F3}"/>
              </a:ext>
            </a:extLst>
          </p:cNvPr>
          <p:cNvCxnSpPr>
            <a:cxnSpLocks/>
          </p:cNvCxnSpPr>
          <p:nvPr/>
        </p:nvCxnSpPr>
        <p:spPr>
          <a:xfrm flipH="1">
            <a:off x="5107064" y="4016618"/>
            <a:ext cx="1278385" cy="18492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8F7DD338-BAEB-34C6-01AE-F0BD082FF598}"/>
              </a:ext>
            </a:extLst>
          </p:cNvPr>
          <p:cNvCxnSpPr>
            <a:cxnSpLocks/>
          </p:cNvCxnSpPr>
          <p:nvPr/>
        </p:nvCxnSpPr>
        <p:spPr>
          <a:xfrm flipH="1">
            <a:off x="4072879" y="2962275"/>
            <a:ext cx="2012300" cy="291091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3D75981D-777E-3B42-1C23-BEEADAC5D585}"/>
              </a:ext>
            </a:extLst>
          </p:cNvPr>
          <p:cNvCxnSpPr>
            <a:cxnSpLocks/>
          </p:cNvCxnSpPr>
          <p:nvPr/>
        </p:nvCxnSpPr>
        <p:spPr>
          <a:xfrm flipH="1">
            <a:off x="4330633" y="3238500"/>
            <a:ext cx="1821347" cy="26346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D1393A3B-8829-87F4-4F4A-CEF2827B64C5}"/>
              </a:ext>
            </a:extLst>
          </p:cNvPr>
          <p:cNvCxnSpPr>
            <a:cxnSpLocks/>
          </p:cNvCxnSpPr>
          <p:nvPr/>
        </p:nvCxnSpPr>
        <p:spPr>
          <a:xfrm flipH="1">
            <a:off x="4860606" y="2471967"/>
            <a:ext cx="1039281" cy="15033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023312EC-3BFE-B252-CF7D-A8C1F5386415}"/>
              </a:ext>
            </a:extLst>
          </p:cNvPr>
          <p:cNvCxnSpPr>
            <a:cxnSpLocks/>
          </p:cNvCxnSpPr>
          <p:nvPr/>
        </p:nvCxnSpPr>
        <p:spPr>
          <a:xfrm flipH="1">
            <a:off x="4600287" y="2730500"/>
            <a:ext cx="1378631" cy="19942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9AD8394B-A9D6-20E4-1AA8-B24AA234BD62}"/>
              </a:ext>
            </a:extLst>
          </p:cNvPr>
          <p:cNvCxnSpPr>
            <a:cxnSpLocks/>
          </p:cNvCxnSpPr>
          <p:nvPr/>
        </p:nvCxnSpPr>
        <p:spPr>
          <a:xfrm flipH="1">
            <a:off x="5274469" y="2089831"/>
            <a:ext cx="379161" cy="5484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476E2FC3-D552-52B6-1CE6-324124711A8C}"/>
              </a:ext>
            </a:extLst>
          </p:cNvPr>
          <p:cNvCxnSpPr>
            <a:cxnSpLocks/>
          </p:cNvCxnSpPr>
          <p:nvPr/>
        </p:nvCxnSpPr>
        <p:spPr>
          <a:xfrm flipH="1">
            <a:off x="5041106" y="2242231"/>
            <a:ext cx="764924" cy="11065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1DE5A610-59F5-6C36-6B3C-EC1A4159AB90}"/>
              </a:ext>
            </a:extLst>
          </p:cNvPr>
          <p:cNvSpPr txBox="1"/>
          <p:nvPr/>
        </p:nvSpPr>
        <p:spPr>
          <a:xfrm>
            <a:off x="6416329" y="3192503"/>
            <a:ext cx="186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p(i&lt;37) = 81,59 % </a:t>
            </a:r>
          </a:p>
        </p:txBody>
      </p:sp>
      <p:cxnSp>
        <p:nvCxnSpPr>
          <p:cNvPr id="89" name="Conector de Seta Reta 88">
            <a:extLst>
              <a:ext uri="{FF2B5EF4-FFF2-40B4-BE49-F238E27FC236}">
                <a16:creationId xmlns:a16="http://schemas.microsoft.com/office/drawing/2014/main" id="{816878D6-55BC-8512-7C50-E6E80A89C638}"/>
              </a:ext>
            </a:extLst>
          </p:cNvPr>
          <p:cNvCxnSpPr>
            <a:cxnSpLocks/>
          </p:cNvCxnSpPr>
          <p:nvPr/>
        </p:nvCxnSpPr>
        <p:spPr>
          <a:xfrm flipH="1">
            <a:off x="6104127" y="3561835"/>
            <a:ext cx="1238197" cy="117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642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54620ED-B202-E819-0CD8-94B80C98DF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normal padrão (Z)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2D92FD-02F4-109F-2BA1-A90567E579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Logo a probabilidade de termos um cliente na entre 23 e 37 anos é igual 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136D48-6198-4CB5-6D28-42EEDB4E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846" y="1959615"/>
            <a:ext cx="5753100" cy="398145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65A64C7-8F2B-0E4B-50B4-2BE1A584C233}"/>
              </a:ext>
            </a:extLst>
          </p:cNvPr>
          <p:cNvCxnSpPr/>
          <p:nvPr/>
        </p:nvCxnSpPr>
        <p:spPr>
          <a:xfrm>
            <a:off x="4946904" y="3648456"/>
            <a:ext cx="0" cy="21945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B9BD1BA-7B22-6B9F-5BFE-B126CCB2F1A3}"/>
              </a:ext>
            </a:extLst>
          </p:cNvPr>
          <p:cNvCxnSpPr>
            <a:cxnSpLocks/>
          </p:cNvCxnSpPr>
          <p:nvPr/>
        </p:nvCxnSpPr>
        <p:spPr>
          <a:xfrm flipH="1">
            <a:off x="3708904" y="5784226"/>
            <a:ext cx="47719" cy="6902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D23C8FE7-FB4C-B153-1558-0D7619876046}"/>
              </a:ext>
            </a:extLst>
          </p:cNvPr>
          <p:cNvCxnSpPr>
            <a:cxnSpLocks/>
          </p:cNvCxnSpPr>
          <p:nvPr/>
        </p:nvCxnSpPr>
        <p:spPr>
          <a:xfrm>
            <a:off x="6594110" y="4574381"/>
            <a:ext cx="0" cy="136668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B362E81-76DF-EDC4-BDA5-0514C3E565B4}"/>
              </a:ext>
            </a:extLst>
          </p:cNvPr>
          <p:cNvCxnSpPr>
            <a:cxnSpLocks/>
          </p:cNvCxnSpPr>
          <p:nvPr/>
        </p:nvCxnSpPr>
        <p:spPr>
          <a:xfrm flipH="1">
            <a:off x="5885294" y="4831039"/>
            <a:ext cx="708815" cy="102534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04570B1F-F17C-0B7E-B25E-2897695D46DD}"/>
              </a:ext>
            </a:extLst>
          </p:cNvPr>
          <p:cNvCxnSpPr>
            <a:cxnSpLocks/>
          </p:cNvCxnSpPr>
          <p:nvPr/>
        </p:nvCxnSpPr>
        <p:spPr>
          <a:xfrm flipH="1">
            <a:off x="6136481" y="5203894"/>
            <a:ext cx="457629" cy="6619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0D9AD32-6BD5-7557-9737-A2AF5C923AAE}"/>
              </a:ext>
            </a:extLst>
          </p:cNvPr>
          <p:cNvCxnSpPr>
            <a:cxnSpLocks/>
          </p:cNvCxnSpPr>
          <p:nvPr/>
        </p:nvCxnSpPr>
        <p:spPr>
          <a:xfrm flipH="1">
            <a:off x="6400800" y="5581650"/>
            <a:ext cx="189923" cy="27473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F2E1120-24A5-CCC5-3589-FCE49303A6CB}"/>
              </a:ext>
            </a:extLst>
          </p:cNvPr>
          <p:cNvCxnSpPr>
            <a:cxnSpLocks/>
          </p:cNvCxnSpPr>
          <p:nvPr/>
        </p:nvCxnSpPr>
        <p:spPr>
          <a:xfrm flipH="1">
            <a:off x="5639406" y="4511272"/>
            <a:ext cx="919917" cy="133071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FF62492-18D9-0343-174F-877724460660}"/>
              </a:ext>
            </a:extLst>
          </p:cNvPr>
          <p:cNvCxnSpPr>
            <a:cxnSpLocks/>
          </p:cNvCxnSpPr>
          <p:nvPr/>
        </p:nvCxnSpPr>
        <p:spPr>
          <a:xfrm flipH="1">
            <a:off x="5364952" y="4183345"/>
            <a:ext cx="902324" cy="130526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1B4BB38-D4C6-8FBC-5C06-E6CD2E93A177}"/>
              </a:ext>
            </a:extLst>
          </p:cNvPr>
          <p:cNvCxnSpPr>
            <a:cxnSpLocks/>
          </p:cNvCxnSpPr>
          <p:nvPr/>
        </p:nvCxnSpPr>
        <p:spPr>
          <a:xfrm flipH="1">
            <a:off x="5370631" y="4279900"/>
            <a:ext cx="1087650" cy="157335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2F892A5-FF9C-3F2E-A084-E376B95FB3CF}"/>
              </a:ext>
            </a:extLst>
          </p:cNvPr>
          <p:cNvCxnSpPr>
            <a:cxnSpLocks/>
          </p:cNvCxnSpPr>
          <p:nvPr/>
        </p:nvCxnSpPr>
        <p:spPr>
          <a:xfrm flipH="1">
            <a:off x="4946904" y="3479800"/>
            <a:ext cx="1294137" cy="187205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B679969B-5A84-BE1E-11B1-236FE2FC021F}"/>
              </a:ext>
            </a:extLst>
          </p:cNvPr>
          <p:cNvCxnSpPr>
            <a:cxnSpLocks/>
          </p:cNvCxnSpPr>
          <p:nvPr/>
        </p:nvCxnSpPr>
        <p:spPr>
          <a:xfrm flipH="1">
            <a:off x="4946904" y="3764044"/>
            <a:ext cx="1355394" cy="19606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0DFF3340-7919-5251-F313-28D811FE9B97}"/>
              </a:ext>
            </a:extLst>
          </p:cNvPr>
          <p:cNvCxnSpPr>
            <a:cxnSpLocks/>
          </p:cNvCxnSpPr>
          <p:nvPr/>
        </p:nvCxnSpPr>
        <p:spPr>
          <a:xfrm flipH="1">
            <a:off x="5107064" y="4016618"/>
            <a:ext cx="1278385" cy="184926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BD7F0453-FD29-9814-1A76-BFF0107F9220}"/>
              </a:ext>
            </a:extLst>
          </p:cNvPr>
          <p:cNvCxnSpPr>
            <a:cxnSpLocks/>
          </p:cNvCxnSpPr>
          <p:nvPr/>
        </p:nvCxnSpPr>
        <p:spPr>
          <a:xfrm flipH="1">
            <a:off x="4946904" y="2962275"/>
            <a:ext cx="1138275" cy="16465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16650B9-ABBF-ED9A-8CFC-93FE52C86B13}"/>
              </a:ext>
            </a:extLst>
          </p:cNvPr>
          <p:cNvCxnSpPr>
            <a:cxnSpLocks/>
          </p:cNvCxnSpPr>
          <p:nvPr/>
        </p:nvCxnSpPr>
        <p:spPr>
          <a:xfrm flipH="1">
            <a:off x="4946904" y="3238500"/>
            <a:ext cx="1205076" cy="174321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0266AC3-B1D4-6947-B7C4-AEA5CB6CFB0E}"/>
              </a:ext>
            </a:extLst>
          </p:cNvPr>
          <p:cNvCxnSpPr>
            <a:cxnSpLocks/>
          </p:cNvCxnSpPr>
          <p:nvPr/>
        </p:nvCxnSpPr>
        <p:spPr>
          <a:xfrm flipH="1">
            <a:off x="4946904" y="2471967"/>
            <a:ext cx="952983" cy="137855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5FBD7CC-D496-6072-E240-3C8F338B8F8F}"/>
              </a:ext>
            </a:extLst>
          </p:cNvPr>
          <p:cNvCxnSpPr>
            <a:cxnSpLocks/>
          </p:cNvCxnSpPr>
          <p:nvPr/>
        </p:nvCxnSpPr>
        <p:spPr>
          <a:xfrm flipH="1">
            <a:off x="4946904" y="2730500"/>
            <a:ext cx="1032014" cy="149287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4F29D1DF-A2A1-B56B-9CF3-F227A9683398}"/>
              </a:ext>
            </a:extLst>
          </p:cNvPr>
          <p:cNvCxnSpPr>
            <a:cxnSpLocks/>
          </p:cNvCxnSpPr>
          <p:nvPr/>
        </p:nvCxnSpPr>
        <p:spPr>
          <a:xfrm flipH="1">
            <a:off x="5274469" y="2133600"/>
            <a:ext cx="348904" cy="50471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184A3BF6-9504-5FD7-9933-ACD90C1F9EF9}"/>
              </a:ext>
            </a:extLst>
          </p:cNvPr>
          <p:cNvCxnSpPr>
            <a:cxnSpLocks/>
          </p:cNvCxnSpPr>
          <p:nvPr/>
        </p:nvCxnSpPr>
        <p:spPr>
          <a:xfrm flipH="1">
            <a:off x="5041106" y="2242231"/>
            <a:ext cx="764924" cy="110651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2F51451-6257-0112-2B08-31078A4A2660}"/>
              </a:ext>
            </a:extLst>
          </p:cNvPr>
          <p:cNvSpPr txBox="1"/>
          <p:nvPr/>
        </p:nvSpPr>
        <p:spPr>
          <a:xfrm>
            <a:off x="6416329" y="2833471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p(23&lt;i&lt;37) = 81,59 - 30,85% 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37EC579D-FCDE-B792-39E4-1C771A207ABB}"/>
              </a:ext>
            </a:extLst>
          </p:cNvPr>
          <p:cNvCxnSpPr>
            <a:cxnSpLocks/>
          </p:cNvCxnSpPr>
          <p:nvPr/>
        </p:nvCxnSpPr>
        <p:spPr>
          <a:xfrm flipH="1">
            <a:off x="6104127" y="3561835"/>
            <a:ext cx="1238197" cy="1171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54773D8-719B-757D-D51D-58F5FD26F0B6}"/>
              </a:ext>
            </a:extLst>
          </p:cNvPr>
          <p:cNvSpPr txBox="1"/>
          <p:nvPr/>
        </p:nvSpPr>
        <p:spPr>
          <a:xfrm>
            <a:off x="6424981" y="3111499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p(23&lt;i&lt;37) = 50,74% </a:t>
            </a:r>
          </a:p>
        </p:txBody>
      </p:sp>
    </p:spTree>
    <p:extLst>
      <p:ext uri="{BB962C8B-B14F-4D97-AF65-F5344CB8AC3E}">
        <p14:creationId xmlns:p14="http://schemas.microsoft.com/office/powerpoint/2010/main" val="1718744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C070EDE-AE28-2A95-12A7-B94542D6C6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normal padrão (Z)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200C2E-F69E-8607-02D3-9728459E3D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B63C49-0F2E-48AA-63A9-686A035C2BEA}"/>
              </a:ext>
            </a:extLst>
          </p:cNvPr>
          <p:cNvSpPr txBox="1"/>
          <p:nvPr/>
        </p:nvSpPr>
        <p:spPr>
          <a:xfrm>
            <a:off x="1769917" y="3039910"/>
            <a:ext cx="73645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Fazer prática:</a:t>
            </a:r>
          </a:p>
          <a:p>
            <a:pPr algn="ctr"/>
            <a:r>
              <a:rPr lang="pt-B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## 1.2 Obtendo probabilidades em dados normalmente distribuídos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581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7D6E78F-35B2-216A-FDFC-D98EF937D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Como descobrir se um conjunto de dados está normalmente distribuído?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5FD55C-C31E-2A0B-52C8-293C459D71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1CB16A-1B50-BC37-DD9B-074F81A15E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9E69C7-F4A9-95B9-B1A9-CFBEEFE4E0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571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B8DA40B-EF16-B5D7-9311-DDA59ECC62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é normal?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752922-0D6B-42C2-6C3D-7DACF59D8B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Uma das formas é gerar um histograma e analisarmos o formato do mesmo.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Está normalmente distribuído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AC705C5-B807-941A-2710-02136B7B0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15" y="2645086"/>
            <a:ext cx="44767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1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F3BF3CA-77E8-1F02-4EB2-B0176D5E82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dos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8B59F9-3B02-ACED-897E-013ADBD777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Anteriormente aprendemos a obter as seguintes métricas dos dados: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Média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Mediana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Variância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Desvio Padrão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Quartis</a:t>
            </a:r>
          </a:p>
        </p:txBody>
      </p:sp>
      <p:sp>
        <p:nvSpPr>
          <p:cNvPr id="4" name="Chave Direita 3">
            <a:extLst>
              <a:ext uri="{FF2B5EF4-FFF2-40B4-BE49-F238E27FC236}">
                <a16:creationId xmlns:a16="http://schemas.microsoft.com/office/drawing/2014/main" id="{35A627DB-883E-24D9-DA90-80C9663358A9}"/>
              </a:ext>
            </a:extLst>
          </p:cNvPr>
          <p:cNvSpPr/>
          <p:nvPr/>
        </p:nvSpPr>
        <p:spPr>
          <a:xfrm>
            <a:off x="3774141" y="2277035"/>
            <a:ext cx="331694" cy="23487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5913CF-CA75-4F88-48B5-B5E65CFCBA5A}"/>
              </a:ext>
            </a:extLst>
          </p:cNvPr>
          <p:cNvSpPr txBox="1"/>
          <p:nvPr/>
        </p:nvSpPr>
        <p:spPr>
          <a:xfrm>
            <a:off x="4592537" y="2262869"/>
            <a:ext cx="61379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Trabalhar exclusivamente com esses parâmetros sem gerar um gráfico para visualização dos dados pode ser perigoso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Muitos conjuntos de dados distintos pode ter </a:t>
            </a:r>
            <a:r>
              <a:rPr lang="pt-BR" sz="2400" b="1" dirty="0">
                <a:solidFill>
                  <a:srgbClr val="FF0000"/>
                </a:solidFill>
              </a:rPr>
              <a:t>métricas similares</a:t>
            </a:r>
            <a:r>
              <a:rPr lang="pt-BR" sz="2400" dirty="0"/>
              <a:t>, mas com comportamento de distribuições distintos.</a:t>
            </a:r>
          </a:p>
        </p:txBody>
      </p:sp>
    </p:spTree>
    <p:extLst>
      <p:ext uri="{BB962C8B-B14F-4D97-AF65-F5344CB8AC3E}">
        <p14:creationId xmlns:p14="http://schemas.microsoft.com/office/powerpoint/2010/main" val="1473765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B8DA40B-EF16-B5D7-9311-DDA59ECC62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é normal?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752922-0D6B-42C2-6C3D-7DACF59D8B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Uma das formas é gerar um histograma e analisarmos o formato do mesmo.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Não está normalmente distribuído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78B5B7-0D14-6694-788C-2F054EA7B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12" y="2292661"/>
            <a:ext cx="34004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35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B8DA40B-EF16-B5D7-9311-DDA59ECC62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é normal?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752922-0D6B-42C2-6C3D-7DACF59D8B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Outra forma é com o Diagrama de Probabilidade normal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Também conhecido como o </a:t>
            </a:r>
            <a:r>
              <a:rPr lang="pt-BR" dirty="0" err="1"/>
              <a:t>qqplot</a:t>
            </a:r>
            <a:r>
              <a:rPr lang="pt-BR" dirty="0"/>
              <a:t> (</a:t>
            </a:r>
            <a:r>
              <a:rPr lang="pt-BR" i="1" dirty="0" err="1"/>
              <a:t>quantile-quantile</a:t>
            </a:r>
            <a:r>
              <a:rPr lang="pt-BR" i="1" dirty="0"/>
              <a:t> </a:t>
            </a:r>
            <a:r>
              <a:rPr lang="pt-BR" i="1" dirty="0" err="1"/>
              <a:t>plot</a:t>
            </a:r>
            <a:r>
              <a:rPr lang="pt-BR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Por exemplo, vamos imaginar o seguinte cenário onde temos a </a:t>
            </a:r>
            <a:r>
              <a:rPr lang="pt-BR" b="1" dirty="0"/>
              <a:t>altura de diversas pessoas distintas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1441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71A3EA4-0C0C-8C01-737C-0964BD6585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é normal?</a:t>
            </a:r>
          </a:p>
          <a:p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514A0A3-EDC5-ED0D-11AD-5C843721756F}"/>
              </a:ext>
            </a:extLst>
          </p:cNvPr>
          <p:cNvCxnSpPr>
            <a:cxnSpLocks/>
          </p:cNvCxnSpPr>
          <p:nvPr/>
        </p:nvCxnSpPr>
        <p:spPr>
          <a:xfrm>
            <a:off x="1995365" y="2027502"/>
            <a:ext cx="0" cy="309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C502A6D-73AD-FE94-B79D-AF8E8A528032}"/>
              </a:ext>
            </a:extLst>
          </p:cNvPr>
          <p:cNvCxnSpPr/>
          <p:nvPr/>
        </p:nvCxnSpPr>
        <p:spPr>
          <a:xfrm>
            <a:off x="1881065" y="202750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6F5EB82-A27D-7ECD-BED7-E023E6748A49}"/>
              </a:ext>
            </a:extLst>
          </p:cNvPr>
          <p:cNvCxnSpPr/>
          <p:nvPr/>
        </p:nvCxnSpPr>
        <p:spPr>
          <a:xfrm>
            <a:off x="1885827" y="2277534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239274A-B3C6-B123-C683-795B749D9390}"/>
              </a:ext>
            </a:extLst>
          </p:cNvPr>
          <p:cNvCxnSpPr/>
          <p:nvPr/>
        </p:nvCxnSpPr>
        <p:spPr>
          <a:xfrm>
            <a:off x="1881064" y="2525184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04FCE8B-3218-A6E0-3B3D-F1630E3A8A3E}"/>
              </a:ext>
            </a:extLst>
          </p:cNvPr>
          <p:cNvCxnSpPr/>
          <p:nvPr/>
        </p:nvCxnSpPr>
        <p:spPr>
          <a:xfrm>
            <a:off x="1881064" y="277816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3AEB419D-6A16-71DA-B6B7-9F71ED91BC97}"/>
              </a:ext>
            </a:extLst>
          </p:cNvPr>
          <p:cNvCxnSpPr>
            <a:cxnSpLocks/>
          </p:cNvCxnSpPr>
          <p:nvPr/>
        </p:nvCxnSpPr>
        <p:spPr>
          <a:xfrm>
            <a:off x="1871920" y="3021246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E27529D-9F9B-08B6-C7C1-E85452BBE65F}"/>
              </a:ext>
            </a:extLst>
          </p:cNvPr>
          <p:cNvCxnSpPr/>
          <p:nvPr/>
        </p:nvCxnSpPr>
        <p:spPr>
          <a:xfrm>
            <a:off x="1871920" y="327346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49A7BBF-A33C-574C-1684-B81FAE4E15CE}"/>
              </a:ext>
            </a:extLst>
          </p:cNvPr>
          <p:cNvCxnSpPr/>
          <p:nvPr/>
        </p:nvCxnSpPr>
        <p:spPr>
          <a:xfrm>
            <a:off x="1865824" y="351730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5DE0F16F-35A0-CC08-6556-CAEF233D3B11}"/>
              </a:ext>
            </a:extLst>
          </p:cNvPr>
          <p:cNvCxnSpPr/>
          <p:nvPr/>
        </p:nvCxnSpPr>
        <p:spPr>
          <a:xfrm>
            <a:off x="1865824" y="376114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67E9F18-3352-931F-6F8B-781FC96B2340}"/>
              </a:ext>
            </a:extLst>
          </p:cNvPr>
          <p:cNvCxnSpPr/>
          <p:nvPr/>
        </p:nvCxnSpPr>
        <p:spPr>
          <a:xfrm>
            <a:off x="1865824" y="401213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0B5339B-F188-761D-D16E-0F965D6536DD}"/>
              </a:ext>
            </a:extLst>
          </p:cNvPr>
          <p:cNvCxnSpPr/>
          <p:nvPr/>
        </p:nvCxnSpPr>
        <p:spPr>
          <a:xfrm>
            <a:off x="1865824" y="427121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3C91D638-5E44-521E-6D75-EB84D9FF7B1E}"/>
              </a:ext>
            </a:extLst>
          </p:cNvPr>
          <p:cNvCxnSpPr/>
          <p:nvPr/>
        </p:nvCxnSpPr>
        <p:spPr>
          <a:xfrm>
            <a:off x="1873443" y="427168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23043EB3-FFE8-8EAB-4C05-E236A87CFDBC}"/>
              </a:ext>
            </a:extLst>
          </p:cNvPr>
          <p:cNvCxnSpPr/>
          <p:nvPr/>
        </p:nvCxnSpPr>
        <p:spPr>
          <a:xfrm>
            <a:off x="1873443" y="452267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43BE72E-E55C-57B0-9F4B-1D15CE65AF4E}"/>
              </a:ext>
            </a:extLst>
          </p:cNvPr>
          <p:cNvCxnSpPr/>
          <p:nvPr/>
        </p:nvCxnSpPr>
        <p:spPr>
          <a:xfrm>
            <a:off x="1873443" y="452314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7E7CC3C-BFF8-C00C-1227-49BA8F212012}"/>
              </a:ext>
            </a:extLst>
          </p:cNvPr>
          <p:cNvCxnSpPr/>
          <p:nvPr/>
        </p:nvCxnSpPr>
        <p:spPr>
          <a:xfrm>
            <a:off x="1873443" y="477413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EAB55CE-E5BA-4176-5E78-EC5C0887171E}"/>
              </a:ext>
            </a:extLst>
          </p:cNvPr>
          <p:cNvSpPr txBox="1"/>
          <p:nvPr/>
        </p:nvSpPr>
        <p:spPr>
          <a:xfrm>
            <a:off x="953078" y="3421009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altura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D478EFF7-5F6F-FB41-7966-5B99CD2C3FD5}"/>
              </a:ext>
            </a:extLst>
          </p:cNvPr>
          <p:cNvSpPr/>
          <p:nvPr/>
        </p:nvSpPr>
        <p:spPr>
          <a:xfrm>
            <a:off x="2350457" y="2000506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524333FE-4C5D-800D-BD4E-A9493AEDB1B9}"/>
              </a:ext>
            </a:extLst>
          </p:cNvPr>
          <p:cNvSpPr/>
          <p:nvPr/>
        </p:nvSpPr>
        <p:spPr>
          <a:xfrm>
            <a:off x="2350456" y="232050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00E3D67-B630-96F3-CE1B-0DA17047CB6C}"/>
              </a:ext>
            </a:extLst>
          </p:cNvPr>
          <p:cNvSpPr/>
          <p:nvPr/>
        </p:nvSpPr>
        <p:spPr>
          <a:xfrm>
            <a:off x="2350455" y="256823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5BD1AF8-FCC1-E735-00FA-E45758A64444}"/>
              </a:ext>
            </a:extLst>
          </p:cNvPr>
          <p:cNvSpPr/>
          <p:nvPr/>
        </p:nvSpPr>
        <p:spPr>
          <a:xfrm>
            <a:off x="2353503" y="2747028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7D85E0F-330B-F599-D5C6-25389B2A296A}"/>
              </a:ext>
            </a:extLst>
          </p:cNvPr>
          <p:cNvSpPr/>
          <p:nvPr/>
        </p:nvSpPr>
        <p:spPr>
          <a:xfrm>
            <a:off x="2364040" y="296798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84C073E-1157-D8F8-F0C4-E48C2148D234}"/>
              </a:ext>
            </a:extLst>
          </p:cNvPr>
          <p:cNvSpPr/>
          <p:nvPr/>
        </p:nvSpPr>
        <p:spPr>
          <a:xfrm>
            <a:off x="2362642" y="3387381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07119778-548F-4755-FEAF-2D74240C74D4}"/>
              </a:ext>
            </a:extLst>
          </p:cNvPr>
          <p:cNvSpPr/>
          <p:nvPr/>
        </p:nvSpPr>
        <p:spPr>
          <a:xfrm>
            <a:off x="2364040" y="3599323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7CCAFA9-4860-E293-B5C1-66E09AD8C6CC}"/>
              </a:ext>
            </a:extLst>
          </p:cNvPr>
          <p:cNvSpPr/>
          <p:nvPr/>
        </p:nvSpPr>
        <p:spPr>
          <a:xfrm>
            <a:off x="2364040" y="374010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2FDFBA2A-19A5-4EE1-041C-E32A9E9ACAB4}"/>
              </a:ext>
            </a:extLst>
          </p:cNvPr>
          <p:cNvSpPr/>
          <p:nvPr/>
        </p:nvSpPr>
        <p:spPr>
          <a:xfrm>
            <a:off x="2364040" y="4113365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5C331DCC-0AF6-8124-1234-90BA3BF4855A}"/>
              </a:ext>
            </a:extLst>
          </p:cNvPr>
          <p:cNvSpPr/>
          <p:nvPr/>
        </p:nvSpPr>
        <p:spPr>
          <a:xfrm>
            <a:off x="2364040" y="4389802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AD220A78-53D2-7650-2E9B-813711DA028F}"/>
              </a:ext>
            </a:extLst>
          </p:cNvPr>
          <p:cNvSpPr/>
          <p:nvPr/>
        </p:nvSpPr>
        <p:spPr>
          <a:xfrm>
            <a:off x="2362641" y="466623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2243638-4422-FB80-054C-F993E82E0D18}"/>
              </a:ext>
            </a:extLst>
          </p:cNvPr>
          <p:cNvSpPr/>
          <p:nvPr/>
        </p:nvSpPr>
        <p:spPr>
          <a:xfrm>
            <a:off x="2364040" y="3905301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1B4A31B5-CF0F-DD3C-1A9F-80B72F9DFF68}"/>
              </a:ext>
            </a:extLst>
          </p:cNvPr>
          <p:cNvSpPr/>
          <p:nvPr/>
        </p:nvSpPr>
        <p:spPr>
          <a:xfrm>
            <a:off x="2362642" y="325032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0F420556-2EB9-DE0D-0F19-B5560FDE83C7}"/>
              </a:ext>
            </a:extLst>
          </p:cNvPr>
          <p:cNvSpPr/>
          <p:nvPr/>
        </p:nvSpPr>
        <p:spPr>
          <a:xfrm>
            <a:off x="2364040" y="4523148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B0F7A9DA-6729-577E-6DC2-10FC25DD574F}"/>
              </a:ext>
            </a:extLst>
          </p:cNvPr>
          <p:cNvSpPr/>
          <p:nvPr/>
        </p:nvSpPr>
        <p:spPr>
          <a:xfrm>
            <a:off x="2364040" y="4302473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58C9F042-6432-D518-2EDE-6A10B67A1F8F}"/>
              </a:ext>
            </a:extLst>
          </p:cNvPr>
          <p:cNvSpPr txBox="1"/>
          <p:nvPr/>
        </p:nvSpPr>
        <p:spPr>
          <a:xfrm>
            <a:off x="1088136" y="1208473"/>
            <a:ext cx="524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Abaixo temos a distribuição de 15 alturas distintas:</a:t>
            </a:r>
          </a:p>
        </p:txBody>
      </p:sp>
    </p:spTree>
    <p:extLst>
      <p:ext uri="{BB962C8B-B14F-4D97-AF65-F5344CB8AC3E}">
        <p14:creationId xmlns:p14="http://schemas.microsoft.com/office/powerpoint/2010/main" val="1055204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71A3EA4-0C0C-8C01-737C-0964BD6585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é normal?</a:t>
            </a:r>
          </a:p>
          <a:p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514A0A3-EDC5-ED0D-11AD-5C843721756F}"/>
              </a:ext>
            </a:extLst>
          </p:cNvPr>
          <p:cNvCxnSpPr>
            <a:cxnSpLocks/>
          </p:cNvCxnSpPr>
          <p:nvPr/>
        </p:nvCxnSpPr>
        <p:spPr>
          <a:xfrm>
            <a:off x="1995365" y="2027502"/>
            <a:ext cx="0" cy="309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C502A6D-73AD-FE94-B79D-AF8E8A528032}"/>
              </a:ext>
            </a:extLst>
          </p:cNvPr>
          <p:cNvCxnSpPr/>
          <p:nvPr/>
        </p:nvCxnSpPr>
        <p:spPr>
          <a:xfrm>
            <a:off x="1881065" y="202750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6F5EB82-A27D-7ECD-BED7-E023E6748A49}"/>
              </a:ext>
            </a:extLst>
          </p:cNvPr>
          <p:cNvCxnSpPr/>
          <p:nvPr/>
        </p:nvCxnSpPr>
        <p:spPr>
          <a:xfrm>
            <a:off x="1885827" y="2277534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239274A-B3C6-B123-C683-795B749D9390}"/>
              </a:ext>
            </a:extLst>
          </p:cNvPr>
          <p:cNvCxnSpPr/>
          <p:nvPr/>
        </p:nvCxnSpPr>
        <p:spPr>
          <a:xfrm>
            <a:off x="1881064" y="2525184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04FCE8B-3218-A6E0-3B3D-F1630E3A8A3E}"/>
              </a:ext>
            </a:extLst>
          </p:cNvPr>
          <p:cNvCxnSpPr/>
          <p:nvPr/>
        </p:nvCxnSpPr>
        <p:spPr>
          <a:xfrm>
            <a:off x="1881064" y="277816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3AEB419D-6A16-71DA-B6B7-9F71ED91BC97}"/>
              </a:ext>
            </a:extLst>
          </p:cNvPr>
          <p:cNvCxnSpPr>
            <a:cxnSpLocks/>
          </p:cNvCxnSpPr>
          <p:nvPr/>
        </p:nvCxnSpPr>
        <p:spPr>
          <a:xfrm>
            <a:off x="1871920" y="3021246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E27529D-9F9B-08B6-C7C1-E85452BBE65F}"/>
              </a:ext>
            </a:extLst>
          </p:cNvPr>
          <p:cNvCxnSpPr/>
          <p:nvPr/>
        </p:nvCxnSpPr>
        <p:spPr>
          <a:xfrm>
            <a:off x="1871920" y="327346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49A7BBF-A33C-574C-1684-B81FAE4E15CE}"/>
              </a:ext>
            </a:extLst>
          </p:cNvPr>
          <p:cNvCxnSpPr/>
          <p:nvPr/>
        </p:nvCxnSpPr>
        <p:spPr>
          <a:xfrm>
            <a:off x="1865824" y="351730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5DE0F16F-35A0-CC08-6556-CAEF233D3B11}"/>
              </a:ext>
            </a:extLst>
          </p:cNvPr>
          <p:cNvCxnSpPr/>
          <p:nvPr/>
        </p:nvCxnSpPr>
        <p:spPr>
          <a:xfrm>
            <a:off x="1865824" y="376114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67E9F18-3352-931F-6F8B-781FC96B2340}"/>
              </a:ext>
            </a:extLst>
          </p:cNvPr>
          <p:cNvCxnSpPr/>
          <p:nvPr/>
        </p:nvCxnSpPr>
        <p:spPr>
          <a:xfrm>
            <a:off x="1865824" y="401213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0B5339B-F188-761D-D16E-0F965D6536DD}"/>
              </a:ext>
            </a:extLst>
          </p:cNvPr>
          <p:cNvCxnSpPr/>
          <p:nvPr/>
        </p:nvCxnSpPr>
        <p:spPr>
          <a:xfrm>
            <a:off x="1865824" y="427121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3C91D638-5E44-521E-6D75-EB84D9FF7B1E}"/>
              </a:ext>
            </a:extLst>
          </p:cNvPr>
          <p:cNvCxnSpPr/>
          <p:nvPr/>
        </p:nvCxnSpPr>
        <p:spPr>
          <a:xfrm>
            <a:off x="1873443" y="427168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23043EB3-FFE8-8EAB-4C05-E236A87CFDBC}"/>
              </a:ext>
            </a:extLst>
          </p:cNvPr>
          <p:cNvCxnSpPr/>
          <p:nvPr/>
        </p:nvCxnSpPr>
        <p:spPr>
          <a:xfrm>
            <a:off x="1873443" y="452267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43BE72E-E55C-57B0-9F4B-1D15CE65AF4E}"/>
              </a:ext>
            </a:extLst>
          </p:cNvPr>
          <p:cNvCxnSpPr/>
          <p:nvPr/>
        </p:nvCxnSpPr>
        <p:spPr>
          <a:xfrm>
            <a:off x="1873443" y="452314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7E7CC3C-BFF8-C00C-1227-49BA8F212012}"/>
              </a:ext>
            </a:extLst>
          </p:cNvPr>
          <p:cNvCxnSpPr/>
          <p:nvPr/>
        </p:nvCxnSpPr>
        <p:spPr>
          <a:xfrm>
            <a:off x="1873443" y="477413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EAB55CE-E5BA-4176-5E78-EC5C0887171E}"/>
              </a:ext>
            </a:extLst>
          </p:cNvPr>
          <p:cNvSpPr txBox="1"/>
          <p:nvPr/>
        </p:nvSpPr>
        <p:spPr>
          <a:xfrm>
            <a:off x="953078" y="3421009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altura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D478EFF7-5F6F-FB41-7966-5B99CD2C3FD5}"/>
              </a:ext>
            </a:extLst>
          </p:cNvPr>
          <p:cNvSpPr/>
          <p:nvPr/>
        </p:nvSpPr>
        <p:spPr>
          <a:xfrm>
            <a:off x="2350457" y="2000506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524333FE-4C5D-800D-BD4E-A9493AEDB1B9}"/>
              </a:ext>
            </a:extLst>
          </p:cNvPr>
          <p:cNvSpPr/>
          <p:nvPr/>
        </p:nvSpPr>
        <p:spPr>
          <a:xfrm>
            <a:off x="2350456" y="232050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00E3D67-B630-96F3-CE1B-0DA17047CB6C}"/>
              </a:ext>
            </a:extLst>
          </p:cNvPr>
          <p:cNvSpPr/>
          <p:nvPr/>
        </p:nvSpPr>
        <p:spPr>
          <a:xfrm>
            <a:off x="2350455" y="256823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5BD1AF8-FCC1-E735-00FA-E45758A64444}"/>
              </a:ext>
            </a:extLst>
          </p:cNvPr>
          <p:cNvSpPr/>
          <p:nvPr/>
        </p:nvSpPr>
        <p:spPr>
          <a:xfrm>
            <a:off x="2353503" y="2747028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7D85E0F-330B-F599-D5C6-25389B2A296A}"/>
              </a:ext>
            </a:extLst>
          </p:cNvPr>
          <p:cNvSpPr/>
          <p:nvPr/>
        </p:nvSpPr>
        <p:spPr>
          <a:xfrm>
            <a:off x="2364040" y="296798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84C073E-1157-D8F8-F0C4-E48C2148D234}"/>
              </a:ext>
            </a:extLst>
          </p:cNvPr>
          <p:cNvSpPr/>
          <p:nvPr/>
        </p:nvSpPr>
        <p:spPr>
          <a:xfrm>
            <a:off x="2362642" y="3387381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07119778-548F-4755-FEAF-2D74240C74D4}"/>
              </a:ext>
            </a:extLst>
          </p:cNvPr>
          <p:cNvSpPr/>
          <p:nvPr/>
        </p:nvSpPr>
        <p:spPr>
          <a:xfrm>
            <a:off x="2364040" y="3599323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7CCAFA9-4860-E293-B5C1-66E09AD8C6CC}"/>
              </a:ext>
            </a:extLst>
          </p:cNvPr>
          <p:cNvSpPr/>
          <p:nvPr/>
        </p:nvSpPr>
        <p:spPr>
          <a:xfrm>
            <a:off x="2364040" y="374010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2FDFBA2A-19A5-4EE1-041C-E32A9E9ACAB4}"/>
              </a:ext>
            </a:extLst>
          </p:cNvPr>
          <p:cNvSpPr/>
          <p:nvPr/>
        </p:nvSpPr>
        <p:spPr>
          <a:xfrm>
            <a:off x="2364040" y="4113365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5C331DCC-0AF6-8124-1234-90BA3BF4855A}"/>
              </a:ext>
            </a:extLst>
          </p:cNvPr>
          <p:cNvSpPr/>
          <p:nvPr/>
        </p:nvSpPr>
        <p:spPr>
          <a:xfrm>
            <a:off x="2364040" y="4389802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AD220A78-53D2-7650-2E9B-813711DA028F}"/>
              </a:ext>
            </a:extLst>
          </p:cNvPr>
          <p:cNvSpPr/>
          <p:nvPr/>
        </p:nvSpPr>
        <p:spPr>
          <a:xfrm>
            <a:off x="2362641" y="466623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2243638-4422-FB80-054C-F993E82E0D18}"/>
              </a:ext>
            </a:extLst>
          </p:cNvPr>
          <p:cNvSpPr/>
          <p:nvPr/>
        </p:nvSpPr>
        <p:spPr>
          <a:xfrm>
            <a:off x="2364040" y="3905301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158F5FB7-1818-B94A-93AD-33B90FAF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6212"/>
            <a:ext cx="4305300" cy="2409825"/>
          </a:xfrm>
          <a:prstGeom prst="rect">
            <a:avLst/>
          </a:prstGeom>
        </p:spPr>
      </p:pic>
      <p:sp>
        <p:nvSpPr>
          <p:cNvPr id="54" name="Elipse 53">
            <a:extLst>
              <a:ext uri="{FF2B5EF4-FFF2-40B4-BE49-F238E27FC236}">
                <a16:creationId xmlns:a16="http://schemas.microsoft.com/office/drawing/2014/main" id="{1B4A31B5-CF0F-DD3C-1A9F-80B72F9DFF68}"/>
              </a:ext>
            </a:extLst>
          </p:cNvPr>
          <p:cNvSpPr/>
          <p:nvPr/>
        </p:nvSpPr>
        <p:spPr>
          <a:xfrm>
            <a:off x="2362642" y="325032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0F420556-2EB9-DE0D-0F19-B5560FDE83C7}"/>
              </a:ext>
            </a:extLst>
          </p:cNvPr>
          <p:cNvSpPr/>
          <p:nvPr/>
        </p:nvSpPr>
        <p:spPr>
          <a:xfrm>
            <a:off x="2364040" y="4523148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B0F7A9DA-6729-577E-6DC2-10FC25DD574F}"/>
              </a:ext>
            </a:extLst>
          </p:cNvPr>
          <p:cNvSpPr/>
          <p:nvPr/>
        </p:nvSpPr>
        <p:spPr>
          <a:xfrm>
            <a:off x="2364040" y="4302473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A82F04C-D6B3-0651-2B03-024E3E7835E4}"/>
              </a:ext>
            </a:extLst>
          </p:cNvPr>
          <p:cNvSpPr txBox="1"/>
          <p:nvPr/>
        </p:nvSpPr>
        <p:spPr>
          <a:xfrm>
            <a:off x="5724144" y="3774282"/>
            <a:ext cx="5248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Após isso, numa distribuição normal criamos 15 grupos do mesmo tamanho na distribuição normal (mesma probabilidade)</a:t>
            </a:r>
          </a:p>
        </p:txBody>
      </p:sp>
    </p:spTree>
    <p:extLst>
      <p:ext uri="{BB962C8B-B14F-4D97-AF65-F5344CB8AC3E}">
        <p14:creationId xmlns:p14="http://schemas.microsoft.com/office/powerpoint/2010/main" val="3415860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71A3EA4-0C0C-8C01-737C-0964BD6585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é normal?</a:t>
            </a:r>
          </a:p>
          <a:p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514A0A3-EDC5-ED0D-11AD-5C843721756F}"/>
              </a:ext>
            </a:extLst>
          </p:cNvPr>
          <p:cNvCxnSpPr>
            <a:cxnSpLocks/>
          </p:cNvCxnSpPr>
          <p:nvPr/>
        </p:nvCxnSpPr>
        <p:spPr>
          <a:xfrm>
            <a:off x="1995365" y="2027502"/>
            <a:ext cx="0" cy="309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C502A6D-73AD-FE94-B79D-AF8E8A528032}"/>
              </a:ext>
            </a:extLst>
          </p:cNvPr>
          <p:cNvCxnSpPr/>
          <p:nvPr/>
        </p:nvCxnSpPr>
        <p:spPr>
          <a:xfrm>
            <a:off x="1881065" y="202750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6F5EB82-A27D-7ECD-BED7-E023E6748A49}"/>
              </a:ext>
            </a:extLst>
          </p:cNvPr>
          <p:cNvCxnSpPr/>
          <p:nvPr/>
        </p:nvCxnSpPr>
        <p:spPr>
          <a:xfrm>
            <a:off x="1885827" y="2277534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239274A-B3C6-B123-C683-795B749D9390}"/>
              </a:ext>
            </a:extLst>
          </p:cNvPr>
          <p:cNvCxnSpPr/>
          <p:nvPr/>
        </p:nvCxnSpPr>
        <p:spPr>
          <a:xfrm>
            <a:off x="1881064" y="2525184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04FCE8B-3218-A6E0-3B3D-F1630E3A8A3E}"/>
              </a:ext>
            </a:extLst>
          </p:cNvPr>
          <p:cNvCxnSpPr/>
          <p:nvPr/>
        </p:nvCxnSpPr>
        <p:spPr>
          <a:xfrm>
            <a:off x="1881064" y="277816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3AEB419D-6A16-71DA-B6B7-9F71ED91BC97}"/>
              </a:ext>
            </a:extLst>
          </p:cNvPr>
          <p:cNvCxnSpPr>
            <a:cxnSpLocks/>
          </p:cNvCxnSpPr>
          <p:nvPr/>
        </p:nvCxnSpPr>
        <p:spPr>
          <a:xfrm>
            <a:off x="1871920" y="3021246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E27529D-9F9B-08B6-C7C1-E85452BBE65F}"/>
              </a:ext>
            </a:extLst>
          </p:cNvPr>
          <p:cNvCxnSpPr/>
          <p:nvPr/>
        </p:nvCxnSpPr>
        <p:spPr>
          <a:xfrm>
            <a:off x="1871920" y="327346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49A7BBF-A33C-574C-1684-B81FAE4E15CE}"/>
              </a:ext>
            </a:extLst>
          </p:cNvPr>
          <p:cNvCxnSpPr/>
          <p:nvPr/>
        </p:nvCxnSpPr>
        <p:spPr>
          <a:xfrm>
            <a:off x="1865824" y="351730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5DE0F16F-35A0-CC08-6556-CAEF233D3B11}"/>
              </a:ext>
            </a:extLst>
          </p:cNvPr>
          <p:cNvCxnSpPr/>
          <p:nvPr/>
        </p:nvCxnSpPr>
        <p:spPr>
          <a:xfrm>
            <a:off x="1865824" y="376114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67E9F18-3352-931F-6F8B-781FC96B2340}"/>
              </a:ext>
            </a:extLst>
          </p:cNvPr>
          <p:cNvCxnSpPr/>
          <p:nvPr/>
        </p:nvCxnSpPr>
        <p:spPr>
          <a:xfrm>
            <a:off x="1865824" y="401213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0B5339B-F188-761D-D16E-0F965D6536DD}"/>
              </a:ext>
            </a:extLst>
          </p:cNvPr>
          <p:cNvCxnSpPr/>
          <p:nvPr/>
        </p:nvCxnSpPr>
        <p:spPr>
          <a:xfrm>
            <a:off x="1865824" y="427121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3C91D638-5E44-521E-6D75-EB84D9FF7B1E}"/>
              </a:ext>
            </a:extLst>
          </p:cNvPr>
          <p:cNvCxnSpPr/>
          <p:nvPr/>
        </p:nvCxnSpPr>
        <p:spPr>
          <a:xfrm>
            <a:off x="1873443" y="427168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23043EB3-FFE8-8EAB-4C05-E236A87CFDBC}"/>
              </a:ext>
            </a:extLst>
          </p:cNvPr>
          <p:cNvCxnSpPr/>
          <p:nvPr/>
        </p:nvCxnSpPr>
        <p:spPr>
          <a:xfrm>
            <a:off x="1873443" y="452267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43BE72E-E55C-57B0-9F4B-1D15CE65AF4E}"/>
              </a:ext>
            </a:extLst>
          </p:cNvPr>
          <p:cNvCxnSpPr/>
          <p:nvPr/>
        </p:nvCxnSpPr>
        <p:spPr>
          <a:xfrm>
            <a:off x="1873443" y="452314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7E7CC3C-BFF8-C00C-1227-49BA8F212012}"/>
              </a:ext>
            </a:extLst>
          </p:cNvPr>
          <p:cNvCxnSpPr/>
          <p:nvPr/>
        </p:nvCxnSpPr>
        <p:spPr>
          <a:xfrm>
            <a:off x="1873443" y="477413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EAB55CE-E5BA-4176-5E78-EC5C0887171E}"/>
              </a:ext>
            </a:extLst>
          </p:cNvPr>
          <p:cNvSpPr txBox="1"/>
          <p:nvPr/>
        </p:nvSpPr>
        <p:spPr>
          <a:xfrm>
            <a:off x="953078" y="3421009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altura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D478EFF7-5F6F-FB41-7966-5B99CD2C3FD5}"/>
              </a:ext>
            </a:extLst>
          </p:cNvPr>
          <p:cNvSpPr/>
          <p:nvPr/>
        </p:nvSpPr>
        <p:spPr>
          <a:xfrm>
            <a:off x="2350457" y="2000506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524333FE-4C5D-800D-BD4E-A9493AEDB1B9}"/>
              </a:ext>
            </a:extLst>
          </p:cNvPr>
          <p:cNvSpPr/>
          <p:nvPr/>
        </p:nvSpPr>
        <p:spPr>
          <a:xfrm>
            <a:off x="2350456" y="232050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00E3D67-B630-96F3-CE1B-0DA17047CB6C}"/>
              </a:ext>
            </a:extLst>
          </p:cNvPr>
          <p:cNvSpPr/>
          <p:nvPr/>
        </p:nvSpPr>
        <p:spPr>
          <a:xfrm>
            <a:off x="2350455" y="256823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5BD1AF8-FCC1-E735-00FA-E45758A64444}"/>
              </a:ext>
            </a:extLst>
          </p:cNvPr>
          <p:cNvSpPr/>
          <p:nvPr/>
        </p:nvSpPr>
        <p:spPr>
          <a:xfrm>
            <a:off x="2353503" y="2747028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7D85E0F-330B-F599-D5C6-25389B2A296A}"/>
              </a:ext>
            </a:extLst>
          </p:cNvPr>
          <p:cNvSpPr/>
          <p:nvPr/>
        </p:nvSpPr>
        <p:spPr>
          <a:xfrm>
            <a:off x="2364040" y="296798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84C073E-1157-D8F8-F0C4-E48C2148D234}"/>
              </a:ext>
            </a:extLst>
          </p:cNvPr>
          <p:cNvSpPr/>
          <p:nvPr/>
        </p:nvSpPr>
        <p:spPr>
          <a:xfrm>
            <a:off x="2362642" y="3387381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07119778-548F-4755-FEAF-2D74240C74D4}"/>
              </a:ext>
            </a:extLst>
          </p:cNvPr>
          <p:cNvSpPr/>
          <p:nvPr/>
        </p:nvSpPr>
        <p:spPr>
          <a:xfrm>
            <a:off x="2364040" y="3599323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7CCAFA9-4860-E293-B5C1-66E09AD8C6CC}"/>
              </a:ext>
            </a:extLst>
          </p:cNvPr>
          <p:cNvSpPr/>
          <p:nvPr/>
        </p:nvSpPr>
        <p:spPr>
          <a:xfrm>
            <a:off x="2364040" y="374010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2FDFBA2A-19A5-4EE1-041C-E32A9E9ACAB4}"/>
              </a:ext>
            </a:extLst>
          </p:cNvPr>
          <p:cNvSpPr/>
          <p:nvPr/>
        </p:nvSpPr>
        <p:spPr>
          <a:xfrm>
            <a:off x="2364040" y="4113365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5C331DCC-0AF6-8124-1234-90BA3BF4855A}"/>
              </a:ext>
            </a:extLst>
          </p:cNvPr>
          <p:cNvSpPr/>
          <p:nvPr/>
        </p:nvSpPr>
        <p:spPr>
          <a:xfrm>
            <a:off x="2364040" y="4389802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AD220A78-53D2-7650-2E9B-813711DA028F}"/>
              </a:ext>
            </a:extLst>
          </p:cNvPr>
          <p:cNvSpPr/>
          <p:nvPr/>
        </p:nvSpPr>
        <p:spPr>
          <a:xfrm>
            <a:off x="2362641" y="466623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2243638-4422-FB80-054C-F993E82E0D18}"/>
              </a:ext>
            </a:extLst>
          </p:cNvPr>
          <p:cNvSpPr/>
          <p:nvPr/>
        </p:nvSpPr>
        <p:spPr>
          <a:xfrm>
            <a:off x="2364040" y="3905301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158F5FB7-1818-B94A-93AD-33B90FAF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6212"/>
            <a:ext cx="4305300" cy="2409825"/>
          </a:xfrm>
          <a:prstGeom prst="rect">
            <a:avLst/>
          </a:prstGeom>
        </p:spPr>
      </p:pic>
      <p:sp>
        <p:nvSpPr>
          <p:cNvPr id="54" name="Elipse 53">
            <a:extLst>
              <a:ext uri="{FF2B5EF4-FFF2-40B4-BE49-F238E27FC236}">
                <a16:creationId xmlns:a16="http://schemas.microsoft.com/office/drawing/2014/main" id="{1B4A31B5-CF0F-DD3C-1A9F-80B72F9DFF68}"/>
              </a:ext>
            </a:extLst>
          </p:cNvPr>
          <p:cNvSpPr/>
          <p:nvPr/>
        </p:nvSpPr>
        <p:spPr>
          <a:xfrm>
            <a:off x="2362642" y="325032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0F420556-2EB9-DE0D-0F19-B5560FDE83C7}"/>
              </a:ext>
            </a:extLst>
          </p:cNvPr>
          <p:cNvSpPr/>
          <p:nvPr/>
        </p:nvSpPr>
        <p:spPr>
          <a:xfrm>
            <a:off x="2364040" y="4523148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B0F7A9DA-6729-577E-6DC2-10FC25DD574F}"/>
              </a:ext>
            </a:extLst>
          </p:cNvPr>
          <p:cNvSpPr/>
          <p:nvPr/>
        </p:nvSpPr>
        <p:spPr>
          <a:xfrm>
            <a:off x="2364040" y="4302473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B1AA976-E90C-2422-6662-FC4C3E0D9543}"/>
              </a:ext>
            </a:extLst>
          </p:cNvPr>
          <p:cNvCxnSpPr>
            <a:cxnSpLocks/>
          </p:cNvCxnSpPr>
          <p:nvPr/>
        </p:nvCxnSpPr>
        <p:spPr>
          <a:xfrm>
            <a:off x="6409059" y="6345936"/>
            <a:ext cx="2622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364EA94-6001-061F-C171-1FB560A95107}"/>
              </a:ext>
            </a:extLst>
          </p:cNvPr>
          <p:cNvCxnSpPr>
            <a:cxnSpLocks/>
          </p:cNvCxnSpPr>
          <p:nvPr/>
        </p:nvCxnSpPr>
        <p:spPr>
          <a:xfrm flipV="1">
            <a:off x="6561459" y="4321502"/>
            <a:ext cx="0" cy="217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1E733E-24EB-3726-7E28-B8AFAE3A1D38}"/>
              </a:ext>
            </a:extLst>
          </p:cNvPr>
          <p:cNvSpPr txBox="1"/>
          <p:nvPr/>
        </p:nvSpPr>
        <p:spPr>
          <a:xfrm rot="16200000">
            <a:off x="5223731" y="5240986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Quartil dos dados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42C6C45-79A0-6E19-EB81-7C185D262CF5}"/>
              </a:ext>
            </a:extLst>
          </p:cNvPr>
          <p:cNvSpPr txBox="1"/>
          <p:nvPr/>
        </p:nvSpPr>
        <p:spPr>
          <a:xfrm>
            <a:off x="6713860" y="6360652"/>
            <a:ext cx="241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Quartil da curva normal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CC4E375-D6BE-E131-2D7C-B972BA6AC34A}"/>
              </a:ext>
            </a:extLst>
          </p:cNvPr>
          <p:cNvSpPr txBox="1"/>
          <p:nvPr/>
        </p:nvSpPr>
        <p:spPr>
          <a:xfrm>
            <a:off x="1581912" y="5449287"/>
            <a:ext cx="524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plotamos o gráfico </a:t>
            </a:r>
            <a:r>
              <a:rPr lang="pt-BR" dirty="0" err="1"/>
              <a:t>qqplot</a:t>
            </a:r>
            <a:r>
              <a:rPr lang="pt-BR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366665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71A3EA4-0C0C-8C01-737C-0964BD6585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é normal?</a:t>
            </a:r>
          </a:p>
          <a:p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514A0A3-EDC5-ED0D-11AD-5C843721756F}"/>
              </a:ext>
            </a:extLst>
          </p:cNvPr>
          <p:cNvCxnSpPr>
            <a:cxnSpLocks/>
          </p:cNvCxnSpPr>
          <p:nvPr/>
        </p:nvCxnSpPr>
        <p:spPr>
          <a:xfrm>
            <a:off x="1995365" y="2027502"/>
            <a:ext cx="0" cy="309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C502A6D-73AD-FE94-B79D-AF8E8A528032}"/>
              </a:ext>
            </a:extLst>
          </p:cNvPr>
          <p:cNvCxnSpPr/>
          <p:nvPr/>
        </p:nvCxnSpPr>
        <p:spPr>
          <a:xfrm>
            <a:off x="1881065" y="202750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6F5EB82-A27D-7ECD-BED7-E023E6748A49}"/>
              </a:ext>
            </a:extLst>
          </p:cNvPr>
          <p:cNvCxnSpPr/>
          <p:nvPr/>
        </p:nvCxnSpPr>
        <p:spPr>
          <a:xfrm>
            <a:off x="1885827" y="2277534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239274A-B3C6-B123-C683-795B749D9390}"/>
              </a:ext>
            </a:extLst>
          </p:cNvPr>
          <p:cNvCxnSpPr/>
          <p:nvPr/>
        </p:nvCxnSpPr>
        <p:spPr>
          <a:xfrm>
            <a:off x="1881064" y="2525184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04FCE8B-3218-A6E0-3B3D-F1630E3A8A3E}"/>
              </a:ext>
            </a:extLst>
          </p:cNvPr>
          <p:cNvCxnSpPr/>
          <p:nvPr/>
        </p:nvCxnSpPr>
        <p:spPr>
          <a:xfrm>
            <a:off x="1881064" y="277816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3AEB419D-6A16-71DA-B6B7-9F71ED91BC97}"/>
              </a:ext>
            </a:extLst>
          </p:cNvPr>
          <p:cNvCxnSpPr>
            <a:cxnSpLocks/>
          </p:cNvCxnSpPr>
          <p:nvPr/>
        </p:nvCxnSpPr>
        <p:spPr>
          <a:xfrm>
            <a:off x="1871920" y="3021246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E27529D-9F9B-08B6-C7C1-E85452BBE65F}"/>
              </a:ext>
            </a:extLst>
          </p:cNvPr>
          <p:cNvCxnSpPr/>
          <p:nvPr/>
        </p:nvCxnSpPr>
        <p:spPr>
          <a:xfrm>
            <a:off x="1871920" y="327346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49A7BBF-A33C-574C-1684-B81FAE4E15CE}"/>
              </a:ext>
            </a:extLst>
          </p:cNvPr>
          <p:cNvCxnSpPr/>
          <p:nvPr/>
        </p:nvCxnSpPr>
        <p:spPr>
          <a:xfrm>
            <a:off x="1865824" y="351730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5DE0F16F-35A0-CC08-6556-CAEF233D3B11}"/>
              </a:ext>
            </a:extLst>
          </p:cNvPr>
          <p:cNvCxnSpPr/>
          <p:nvPr/>
        </p:nvCxnSpPr>
        <p:spPr>
          <a:xfrm>
            <a:off x="1865824" y="376114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67E9F18-3352-931F-6F8B-781FC96B2340}"/>
              </a:ext>
            </a:extLst>
          </p:cNvPr>
          <p:cNvCxnSpPr/>
          <p:nvPr/>
        </p:nvCxnSpPr>
        <p:spPr>
          <a:xfrm>
            <a:off x="1865824" y="401213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0B5339B-F188-761D-D16E-0F965D6536DD}"/>
              </a:ext>
            </a:extLst>
          </p:cNvPr>
          <p:cNvCxnSpPr/>
          <p:nvPr/>
        </p:nvCxnSpPr>
        <p:spPr>
          <a:xfrm>
            <a:off x="1865824" y="427121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3C91D638-5E44-521E-6D75-EB84D9FF7B1E}"/>
              </a:ext>
            </a:extLst>
          </p:cNvPr>
          <p:cNvCxnSpPr/>
          <p:nvPr/>
        </p:nvCxnSpPr>
        <p:spPr>
          <a:xfrm>
            <a:off x="1873443" y="427168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23043EB3-FFE8-8EAB-4C05-E236A87CFDBC}"/>
              </a:ext>
            </a:extLst>
          </p:cNvPr>
          <p:cNvCxnSpPr/>
          <p:nvPr/>
        </p:nvCxnSpPr>
        <p:spPr>
          <a:xfrm>
            <a:off x="1873443" y="452267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43BE72E-E55C-57B0-9F4B-1D15CE65AF4E}"/>
              </a:ext>
            </a:extLst>
          </p:cNvPr>
          <p:cNvCxnSpPr/>
          <p:nvPr/>
        </p:nvCxnSpPr>
        <p:spPr>
          <a:xfrm>
            <a:off x="1873443" y="452314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7E7CC3C-BFF8-C00C-1227-49BA8F212012}"/>
              </a:ext>
            </a:extLst>
          </p:cNvPr>
          <p:cNvCxnSpPr/>
          <p:nvPr/>
        </p:nvCxnSpPr>
        <p:spPr>
          <a:xfrm>
            <a:off x="1873443" y="477413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EAB55CE-E5BA-4176-5E78-EC5C0887171E}"/>
              </a:ext>
            </a:extLst>
          </p:cNvPr>
          <p:cNvSpPr txBox="1"/>
          <p:nvPr/>
        </p:nvSpPr>
        <p:spPr>
          <a:xfrm>
            <a:off x="953078" y="3421009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altura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D478EFF7-5F6F-FB41-7966-5B99CD2C3FD5}"/>
              </a:ext>
            </a:extLst>
          </p:cNvPr>
          <p:cNvSpPr/>
          <p:nvPr/>
        </p:nvSpPr>
        <p:spPr>
          <a:xfrm>
            <a:off x="2350457" y="2000506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524333FE-4C5D-800D-BD4E-A9493AEDB1B9}"/>
              </a:ext>
            </a:extLst>
          </p:cNvPr>
          <p:cNvSpPr/>
          <p:nvPr/>
        </p:nvSpPr>
        <p:spPr>
          <a:xfrm>
            <a:off x="2350456" y="232050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00E3D67-B630-96F3-CE1B-0DA17047CB6C}"/>
              </a:ext>
            </a:extLst>
          </p:cNvPr>
          <p:cNvSpPr/>
          <p:nvPr/>
        </p:nvSpPr>
        <p:spPr>
          <a:xfrm>
            <a:off x="2350455" y="256823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5BD1AF8-FCC1-E735-00FA-E45758A64444}"/>
              </a:ext>
            </a:extLst>
          </p:cNvPr>
          <p:cNvSpPr/>
          <p:nvPr/>
        </p:nvSpPr>
        <p:spPr>
          <a:xfrm>
            <a:off x="2353503" y="2747028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7D85E0F-330B-F599-D5C6-25389B2A296A}"/>
              </a:ext>
            </a:extLst>
          </p:cNvPr>
          <p:cNvSpPr/>
          <p:nvPr/>
        </p:nvSpPr>
        <p:spPr>
          <a:xfrm>
            <a:off x="2364040" y="296798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84C073E-1157-D8F8-F0C4-E48C2148D234}"/>
              </a:ext>
            </a:extLst>
          </p:cNvPr>
          <p:cNvSpPr/>
          <p:nvPr/>
        </p:nvSpPr>
        <p:spPr>
          <a:xfrm>
            <a:off x="2362642" y="3387381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07119778-548F-4755-FEAF-2D74240C74D4}"/>
              </a:ext>
            </a:extLst>
          </p:cNvPr>
          <p:cNvSpPr/>
          <p:nvPr/>
        </p:nvSpPr>
        <p:spPr>
          <a:xfrm>
            <a:off x="2364040" y="3599323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7CCAFA9-4860-E293-B5C1-66E09AD8C6CC}"/>
              </a:ext>
            </a:extLst>
          </p:cNvPr>
          <p:cNvSpPr/>
          <p:nvPr/>
        </p:nvSpPr>
        <p:spPr>
          <a:xfrm>
            <a:off x="2364040" y="374010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2FDFBA2A-19A5-4EE1-041C-E32A9E9ACAB4}"/>
              </a:ext>
            </a:extLst>
          </p:cNvPr>
          <p:cNvSpPr/>
          <p:nvPr/>
        </p:nvSpPr>
        <p:spPr>
          <a:xfrm>
            <a:off x="2364040" y="4113365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5C331DCC-0AF6-8124-1234-90BA3BF4855A}"/>
              </a:ext>
            </a:extLst>
          </p:cNvPr>
          <p:cNvSpPr/>
          <p:nvPr/>
        </p:nvSpPr>
        <p:spPr>
          <a:xfrm>
            <a:off x="2364040" y="4389802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AD220A78-53D2-7650-2E9B-813711DA028F}"/>
              </a:ext>
            </a:extLst>
          </p:cNvPr>
          <p:cNvSpPr/>
          <p:nvPr/>
        </p:nvSpPr>
        <p:spPr>
          <a:xfrm>
            <a:off x="2362641" y="466623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2243638-4422-FB80-054C-F993E82E0D18}"/>
              </a:ext>
            </a:extLst>
          </p:cNvPr>
          <p:cNvSpPr/>
          <p:nvPr/>
        </p:nvSpPr>
        <p:spPr>
          <a:xfrm>
            <a:off x="2364040" y="3905301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158F5FB7-1818-B94A-93AD-33B90FAF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6212"/>
            <a:ext cx="4305300" cy="2409825"/>
          </a:xfrm>
          <a:prstGeom prst="rect">
            <a:avLst/>
          </a:prstGeom>
        </p:spPr>
      </p:pic>
      <p:sp>
        <p:nvSpPr>
          <p:cNvPr id="54" name="Elipse 53">
            <a:extLst>
              <a:ext uri="{FF2B5EF4-FFF2-40B4-BE49-F238E27FC236}">
                <a16:creationId xmlns:a16="http://schemas.microsoft.com/office/drawing/2014/main" id="{1B4A31B5-CF0F-DD3C-1A9F-80B72F9DFF68}"/>
              </a:ext>
            </a:extLst>
          </p:cNvPr>
          <p:cNvSpPr/>
          <p:nvPr/>
        </p:nvSpPr>
        <p:spPr>
          <a:xfrm>
            <a:off x="2362642" y="325032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0F420556-2EB9-DE0D-0F19-B5560FDE83C7}"/>
              </a:ext>
            </a:extLst>
          </p:cNvPr>
          <p:cNvSpPr/>
          <p:nvPr/>
        </p:nvSpPr>
        <p:spPr>
          <a:xfrm>
            <a:off x="2364040" y="4523148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B0F7A9DA-6729-577E-6DC2-10FC25DD574F}"/>
              </a:ext>
            </a:extLst>
          </p:cNvPr>
          <p:cNvSpPr/>
          <p:nvPr/>
        </p:nvSpPr>
        <p:spPr>
          <a:xfrm>
            <a:off x="2364040" y="4302473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B1AA976-E90C-2422-6662-FC4C3E0D9543}"/>
              </a:ext>
            </a:extLst>
          </p:cNvPr>
          <p:cNvCxnSpPr>
            <a:cxnSpLocks/>
          </p:cNvCxnSpPr>
          <p:nvPr/>
        </p:nvCxnSpPr>
        <p:spPr>
          <a:xfrm>
            <a:off x="6409059" y="6345936"/>
            <a:ext cx="2622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364EA94-6001-061F-C171-1FB560A95107}"/>
              </a:ext>
            </a:extLst>
          </p:cNvPr>
          <p:cNvCxnSpPr>
            <a:cxnSpLocks/>
          </p:cNvCxnSpPr>
          <p:nvPr/>
        </p:nvCxnSpPr>
        <p:spPr>
          <a:xfrm flipV="1">
            <a:off x="6561459" y="4321502"/>
            <a:ext cx="0" cy="217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1E733E-24EB-3726-7E28-B8AFAE3A1D38}"/>
              </a:ext>
            </a:extLst>
          </p:cNvPr>
          <p:cNvSpPr txBox="1"/>
          <p:nvPr/>
        </p:nvSpPr>
        <p:spPr>
          <a:xfrm rot="16200000">
            <a:off x="5478340" y="4093311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Quartil dos </a:t>
            </a:r>
          </a:p>
          <a:p>
            <a:pPr algn="ctr"/>
            <a:r>
              <a:rPr lang="pt-BR" dirty="0"/>
              <a:t>dados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42C6C45-79A0-6E19-EB81-7C185D262CF5}"/>
              </a:ext>
            </a:extLst>
          </p:cNvPr>
          <p:cNvSpPr txBox="1"/>
          <p:nvPr/>
        </p:nvSpPr>
        <p:spPr>
          <a:xfrm>
            <a:off x="8818885" y="6360699"/>
            <a:ext cx="241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Quartil da curva normal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CC4E375-D6BE-E131-2D7C-B972BA6AC34A}"/>
              </a:ext>
            </a:extLst>
          </p:cNvPr>
          <p:cNvSpPr txBox="1"/>
          <p:nvPr/>
        </p:nvSpPr>
        <p:spPr>
          <a:xfrm>
            <a:off x="1581912" y="5449287"/>
            <a:ext cx="524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plotamos o gráfico </a:t>
            </a:r>
            <a:r>
              <a:rPr lang="pt-BR" dirty="0" err="1"/>
              <a:t>qqplot</a:t>
            </a:r>
            <a:r>
              <a:rPr lang="pt-BR" dirty="0"/>
              <a:t>: 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6DC763C-634F-E94A-6873-757D63483438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1787525" y="4732912"/>
            <a:ext cx="575116" cy="1013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CC4DDB-41DE-F5B6-775C-62873F347295}"/>
              </a:ext>
            </a:extLst>
          </p:cNvPr>
          <p:cNvSpPr txBox="1"/>
          <p:nvPr/>
        </p:nvSpPr>
        <p:spPr>
          <a:xfrm>
            <a:off x="1231118" y="454437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1,56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921ABA8-038B-E8E7-A50C-AB0518F2BE47}"/>
              </a:ext>
            </a:extLst>
          </p:cNvPr>
          <p:cNvSpPr/>
          <p:nvPr/>
        </p:nvSpPr>
        <p:spPr>
          <a:xfrm>
            <a:off x="6713861" y="6108400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960679-1AFF-2C47-C33C-3CF3DF7A319B}"/>
              </a:ext>
            </a:extLst>
          </p:cNvPr>
          <p:cNvSpPr txBox="1"/>
          <p:nvPr/>
        </p:nvSpPr>
        <p:spPr>
          <a:xfrm>
            <a:off x="7258921" y="3517308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-1,5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28E16BDE-19B0-F4F2-4341-BE508D32BF9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532393" y="3316993"/>
            <a:ext cx="1" cy="200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B26A2EF-342A-13AC-25ED-5BB16CC34F1F}"/>
              </a:ext>
            </a:extLst>
          </p:cNvPr>
          <p:cNvSpPr txBox="1"/>
          <p:nvPr/>
        </p:nvSpPr>
        <p:spPr>
          <a:xfrm>
            <a:off x="6044229" y="597541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1,56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4E26320-5181-ECE0-EE69-AA2559EBEAD8}"/>
              </a:ext>
            </a:extLst>
          </p:cNvPr>
          <p:cNvSpPr txBox="1"/>
          <p:nvPr/>
        </p:nvSpPr>
        <p:spPr>
          <a:xfrm>
            <a:off x="6460437" y="636069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-1,5</a:t>
            </a:r>
          </a:p>
        </p:txBody>
      </p:sp>
    </p:spTree>
    <p:extLst>
      <p:ext uri="{BB962C8B-B14F-4D97-AF65-F5344CB8AC3E}">
        <p14:creationId xmlns:p14="http://schemas.microsoft.com/office/powerpoint/2010/main" val="15565325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71A3EA4-0C0C-8C01-737C-0964BD6585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é normal?</a:t>
            </a:r>
          </a:p>
          <a:p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514A0A3-EDC5-ED0D-11AD-5C843721756F}"/>
              </a:ext>
            </a:extLst>
          </p:cNvPr>
          <p:cNvCxnSpPr>
            <a:cxnSpLocks/>
          </p:cNvCxnSpPr>
          <p:nvPr/>
        </p:nvCxnSpPr>
        <p:spPr>
          <a:xfrm>
            <a:off x="1995365" y="2027502"/>
            <a:ext cx="0" cy="309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C502A6D-73AD-FE94-B79D-AF8E8A528032}"/>
              </a:ext>
            </a:extLst>
          </p:cNvPr>
          <p:cNvCxnSpPr/>
          <p:nvPr/>
        </p:nvCxnSpPr>
        <p:spPr>
          <a:xfrm>
            <a:off x="1881065" y="202750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6F5EB82-A27D-7ECD-BED7-E023E6748A49}"/>
              </a:ext>
            </a:extLst>
          </p:cNvPr>
          <p:cNvCxnSpPr/>
          <p:nvPr/>
        </p:nvCxnSpPr>
        <p:spPr>
          <a:xfrm>
            <a:off x="1885827" y="2277534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239274A-B3C6-B123-C683-795B749D9390}"/>
              </a:ext>
            </a:extLst>
          </p:cNvPr>
          <p:cNvCxnSpPr/>
          <p:nvPr/>
        </p:nvCxnSpPr>
        <p:spPr>
          <a:xfrm>
            <a:off x="1881064" y="2525184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04FCE8B-3218-A6E0-3B3D-F1630E3A8A3E}"/>
              </a:ext>
            </a:extLst>
          </p:cNvPr>
          <p:cNvCxnSpPr/>
          <p:nvPr/>
        </p:nvCxnSpPr>
        <p:spPr>
          <a:xfrm>
            <a:off x="1881064" y="277816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3AEB419D-6A16-71DA-B6B7-9F71ED91BC97}"/>
              </a:ext>
            </a:extLst>
          </p:cNvPr>
          <p:cNvCxnSpPr>
            <a:cxnSpLocks/>
          </p:cNvCxnSpPr>
          <p:nvPr/>
        </p:nvCxnSpPr>
        <p:spPr>
          <a:xfrm>
            <a:off x="1871920" y="3021246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E27529D-9F9B-08B6-C7C1-E85452BBE65F}"/>
              </a:ext>
            </a:extLst>
          </p:cNvPr>
          <p:cNvCxnSpPr/>
          <p:nvPr/>
        </p:nvCxnSpPr>
        <p:spPr>
          <a:xfrm>
            <a:off x="1871920" y="327346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49A7BBF-A33C-574C-1684-B81FAE4E15CE}"/>
              </a:ext>
            </a:extLst>
          </p:cNvPr>
          <p:cNvCxnSpPr/>
          <p:nvPr/>
        </p:nvCxnSpPr>
        <p:spPr>
          <a:xfrm>
            <a:off x="1865824" y="351730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5DE0F16F-35A0-CC08-6556-CAEF233D3B11}"/>
              </a:ext>
            </a:extLst>
          </p:cNvPr>
          <p:cNvCxnSpPr/>
          <p:nvPr/>
        </p:nvCxnSpPr>
        <p:spPr>
          <a:xfrm>
            <a:off x="1865824" y="376114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67E9F18-3352-931F-6F8B-781FC96B2340}"/>
              </a:ext>
            </a:extLst>
          </p:cNvPr>
          <p:cNvCxnSpPr/>
          <p:nvPr/>
        </p:nvCxnSpPr>
        <p:spPr>
          <a:xfrm>
            <a:off x="1865824" y="401213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0B5339B-F188-761D-D16E-0F965D6536DD}"/>
              </a:ext>
            </a:extLst>
          </p:cNvPr>
          <p:cNvCxnSpPr/>
          <p:nvPr/>
        </p:nvCxnSpPr>
        <p:spPr>
          <a:xfrm>
            <a:off x="1865824" y="427121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3C91D638-5E44-521E-6D75-EB84D9FF7B1E}"/>
              </a:ext>
            </a:extLst>
          </p:cNvPr>
          <p:cNvCxnSpPr/>
          <p:nvPr/>
        </p:nvCxnSpPr>
        <p:spPr>
          <a:xfrm>
            <a:off x="1873443" y="427168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23043EB3-FFE8-8EAB-4C05-E236A87CFDBC}"/>
              </a:ext>
            </a:extLst>
          </p:cNvPr>
          <p:cNvCxnSpPr/>
          <p:nvPr/>
        </p:nvCxnSpPr>
        <p:spPr>
          <a:xfrm>
            <a:off x="1873443" y="452267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43BE72E-E55C-57B0-9F4B-1D15CE65AF4E}"/>
              </a:ext>
            </a:extLst>
          </p:cNvPr>
          <p:cNvCxnSpPr/>
          <p:nvPr/>
        </p:nvCxnSpPr>
        <p:spPr>
          <a:xfrm>
            <a:off x="1873443" y="452314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7E7CC3C-BFF8-C00C-1227-49BA8F212012}"/>
              </a:ext>
            </a:extLst>
          </p:cNvPr>
          <p:cNvCxnSpPr/>
          <p:nvPr/>
        </p:nvCxnSpPr>
        <p:spPr>
          <a:xfrm>
            <a:off x="1873443" y="477413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EAB55CE-E5BA-4176-5E78-EC5C0887171E}"/>
              </a:ext>
            </a:extLst>
          </p:cNvPr>
          <p:cNvSpPr txBox="1"/>
          <p:nvPr/>
        </p:nvSpPr>
        <p:spPr>
          <a:xfrm>
            <a:off x="953078" y="3421009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altura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D478EFF7-5F6F-FB41-7966-5B99CD2C3FD5}"/>
              </a:ext>
            </a:extLst>
          </p:cNvPr>
          <p:cNvSpPr/>
          <p:nvPr/>
        </p:nvSpPr>
        <p:spPr>
          <a:xfrm>
            <a:off x="2350457" y="2000506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524333FE-4C5D-800D-BD4E-A9493AEDB1B9}"/>
              </a:ext>
            </a:extLst>
          </p:cNvPr>
          <p:cNvSpPr/>
          <p:nvPr/>
        </p:nvSpPr>
        <p:spPr>
          <a:xfrm>
            <a:off x="2350456" y="232050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00E3D67-B630-96F3-CE1B-0DA17047CB6C}"/>
              </a:ext>
            </a:extLst>
          </p:cNvPr>
          <p:cNvSpPr/>
          <p:nvPr/>
        </p:nvSpPr>
        <p:spPr>
          <a:xfrm>
            <a:off x="2350455" y="256823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5BD1AF8-FCC1-E735-00FA-E45758A64444}"/>
              </a:ext>
            </a:extLst>
          </p:cNvPr>
          <p:cNvSpPr/>
          <p:nvPr/>
        </p:nvSpPr>
        <p:spPr>
          <a:xfrm>
            <a:off x="2353503" y="2747028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7D85E0F-330B-F599-D5C6-25389B2A296A}"/>
              </a:ext>
            </a:extLst>
          </p:cNvPr>
          <p:cNvSpPr/>
          <p:nvPr/>
        </p:nvSpPr>
        <p:spPr>
          <a:xfrm>
            <a:off x="2364040" y="296798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84C073E-1157-D8F8-F0C4-E48C2148D234}"/>
              </a:ext>
            </a:extLst>
          </p:cNvPr>
          <p:cNvSpPr/>
          <p:nvPr/>
        </p:nvSpPr>
        <p:spPr>
          <a:xfrm>
            <a:off x="2362642" y="3387381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07119778-548F-4755-FEAF-2D74240C74D4}"/>
              </a:ext>
            </a:extLst>
          </p:cNvPr>
          <p:cNvSpPr/>
          <p:nvPr/>
        </p:nvSpPr>
        <p:spPr>
          <a:xfrm>
            <a:off x="2364040" y="3599323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7CCAFA9-4860-E293-B5C1-66E09AD8C6CC}"/>
              </a:ext>
            </a:extLst>
          </p:cNvPr>
          <p:cNvSpPr/>
          <p:nvPr/>
        </p:nvSpPr>
        <p:spPr>
          <a:xfrm>
            <a:off x="2364040" y="374010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2FDFBA2A-19A5-4EE1-041C-E32A9E9ACAB4}"/>
              </a:ext>
            </a:extLst>
          </p:cNvPr>
          <p:cNvSpPr/>
          <p:nvPr/>
        </p:nvSpPr>
        <p:spPr>
          <a:xfrm>
            <a:off x="2364040" y="4113365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5C331DCC-0AF6-8124-1234-90BA3BF4855A}"/>
              </a:ext>
            </a:extLst>
          </p:cNvPr>
          <p:cNvSpPr/>
          <p:nvPr/>
        </p:nvSpPr>
        <p:spPr>
          <a:xfrm>
            <a:off x="2364040" y="4389802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AD220A78-53D2-7650-2E9B-813711DA028F}"/>
              </a:ext>
            </a:extLst>
          </p:cNvPr>
          <p:cNvSpPr/>
          <p:nvPr/>
        </p:nvSpPr>
        <p:spPr>
          <a:xfrm>
            <a:off x="2362641" y="466623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2243638-4422-FB80-054C-F993E82E0D18}"/>
              </a:ext>
            </a:extLst>
          </p:cNvPr>
          <p:cNvSpPr/>
          <p:nvPr/>
        </p:nvSpPr>
        <p:spPr>
          <a:xfrm>
            <a:off x="2364040" y="3905301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158F5FB7-1818-B94A-93AD-33B90FAF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6212"/>
            <a:ext cx="4305300" cy="2409825"/>
          </a:xfrm>
          <a:prstGeom prst="rect">
            <a:avLst/>
          </a:prstGeom>
        </p:spPr>
      </p:pic>
      <p:sp>
        <p:nvSpPr>
          <p:cNvPr id="54" name="Elipse 53">
            <a:extLst>
              <a:ext uri="{FF2B5EF4-FFF2-40B4-BE49-F238E27FC236}">
                <a16:creationId xmlns:a16="http://schemas.microsoft.com/office/drawing/2014/main" id="{1B4A31B5-CF0F-DD3C-1A9F-80B72F9DFF68}"/>
              </a:ext>
            </a:extLst>
          </p:cNvPr>
          <p:cNvSpPr/>
          <p:nvPr/>
        </p:nvSpPr>
        <p:spPr>
          <a:xfrm>
            <a:off x="2362642" y="325032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0F420556-2EB9-DE0D-0F19-B5560FDE83C7}"/>
              </a:ext>
            </a:extLst>
          </p:cNvPr>
          <p:cNvSpPr/>
          <p:nvPr/>
        </p:nvSpPr>
        <p:spPr>
          <a:xfrm>
            <a:off x="2364040" y="4523148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B0F7A9DA-6729-577E-6DC2-10FC25DD574F}"/>
              </a:ext>
            </a:extLst>
          </p:cNvPr>
          <p:cNvSpPr/>
          <p:nvPr/>
        </p:nvSpPr>
        <p:spPr>
          <a:xfrm>
            <a:off x="2364040" y="4302473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B1AA976-E90C-2422-6662-FC4C3E0D9543}"/>
              </a:ext>
            </a:extLst>
          </p:cNvPr>
          <p:cNvCxnSpPr>
            <a:cxnSpLocks/>
          </p:cNvCxnSpPr>
          <p:nvPr/>
        </p:nvCxnSpPr>
        <p:spPr>
          <a:xfrm>
            <a:off x="6409059" y="6345936"/>
            <a:ext cx="2622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364EA94-6001-061F-C171-1FB560A95107}"/>
              </a:ext>
            </a:extLst>
          </p:cNvPr>
          <p:cNvCxnSpPr>
            <a:cxnSpLocks/>
          </p:cNvCxnSpPr>
          <p:nvPr/>
        </p:nvCxnSpPr>
        <p:spPr>
          <a:xfrm flipV="1">
            <a:off x="6561459" y="4321502"/>
            <a:ext cx="0" cy="217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1E733E-24EB-3726-7E28-B8AFAE3A1D38}"/>
              </a:ext>
            </a:extLst>
          </p:cNvPr>
          <p:cNvSpPr txBox="1"/>
          <p:nvPr/>
        </p:nvSpPr>
        <p:spPr>
          <a:xfrm rot="16200000">
            <a:off x="5478340" y="4093311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Quartil dos </a:t>
            </a:r>
          </a:p>
          <a:p>
            <a:pPr algn="ctr"/>
            <a:r>
              <a:rPr lang="pt-BR" dirty="0"/>
              <a:t>dados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42C6C45-79A0-6E19-EB81-7C185D262CF5}"/>
              </a:ext>
            </a:extLst>
          </p:cNvPr>
          <p:cNvSpPr txBox="1"/>
          <p:nvPr/>
        </p:nvSpPr>
        <p:spPr>
          <a:xfrm>
            <a:off x="8818885" y="6360699"/>
            <a:ext cx="241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Quartil da curva normal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CC4E375-D6BE-E131-2D7C-B972BA6AC34A}"/>
              </a:ext>
            </a:extLst>
          </p:cNvPr>
          <p:cNvSpPr txBox="1"/>
          <p:nvPr/>
        </p:nvSpPr>
        <p:spPr>
          <a:xfrm>
            <a:off x="1581912" y="5449287"/>
            <a:ext cx="524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plotamos o gráfico </a:t>
            </a:r>
            <a:r>
              <a:rPr lang="pt-BR" dirty="0" err="1"/>
              <a:t>qqplot</a:t>
            </a:r>
            <a:r>
              <a:rPr lang="pt-BR" dirty="0"/>
              <a:t>: 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6DC763C-634F-E94A-6873-757D63483438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1815769" y="4589821"/>
            <a:ext cx="548271" cy="7552"/>
          </a:xfrm>
          <a:prstGeom prst="line">
            <a:avLst/>
          </a:prstGeom>
          <a:ln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CC4DDB-41DE-F5B6-775C-62873F347295}"/>
              </a:ext>
            </a:extLst>
          </p:cNvPr>
          <p:cNvSpPr txBox="1"/>
          <p:nvPr/>
        </p:nvSpPr>
        <p:spPr>
          <a:xfrm>
            <a:off x="1261424" y="44048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1,63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921ABA8-038B-E8E7-A50C-AB0518F2BE47}"/>
              </a:ext>
            </a:extLst>
          </p:cNvPr>
          <p:cNvSpPr/>
          <p:nvPr/>
        </p:nvSpPr>
        <p:spPr>
          <a:xfrm>
            <a:off x="6713861" y="6108400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960679-1AFF-2C47-C33C-3CF3DF7A319B}"/>
              </a:ext>
            </a:extLst>
          </p:cNvPr>
          <p:cNvSpPr txBox="1"/>
          <p:nvPr/>
        </p:nvSpPr>
        <p:spPr>
          <a:xfrm>
            <a:off x="7446668" y="349771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-1,2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28E16BDE-19B0-F4F2-4341-BE508D32BF97}"/>
              </a:ext>
            </a:extLst>
          </p:cNvPr>
          <p:cNvCxnSpPr>
            <a:cxnSpLocks/>
          </p:cNvCxnSpPr>
          <p:nvPr/>
        </p:nvCxnSpPr>
        <p:spPr>
          <a:xfrm>
            <a:off x="7720141" y="3283508"/>
            <a:ext cx="1" cy="200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B26A2EF-342A-13AC-25ED-5BB16CC34F1F}"/>
              </a:ext>
            </a:extLst>
          </p:cNvPr>
          <p:cNvSpPr txBox="1"/>
          <p:nvPr/>
        </p:nvSpPr>
        <p:spPr>
          <a:xfrm>
            <a:off x="6044229" y="571823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1,63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4E26320-5181-ECE0-EE69-AA2559EBEAD8}"/>
              </a:ext>
            </a:extLst>
          </p:cNvPr>
          <p:cNvSpPr txBox="1"/>
          <p:nvPr/>
        </p:nvSpPr>
        <p:spPr>
          <a:xfrm>
            <a:off x="6684059" y="6360699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-1,2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C696AAD-7B24-0376-E2AB-142563D9A438}"/>
              </a:ext>
            </a:extLst>
          </p:cNvPr>
          <p:cNvSpPr/>
          <p:nvPr/>
        </p:nvSpPr>
        <p:spPr>
          <a:xfrm>
            <a:off x="6897750" y="5902904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3153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71A3EA4-0C0C-8C01-737C-0964BD6585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é normal?</a:t>
            </a:r>
          </a:p>
          <a:p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514A0A3-EDC5-ED0D-11AD-5C843721756F}"/>
              </a:ext>
            </a:extLst>
          </p:cNvPr>
          <p:cNvCxnSpPr>
            <a:cxnSpLocks/>
          </p:cNvCxnSpPr>
          <p:nvPr/>
        </p:nvCxnSpPr>
        <p:spPr>
          <a:xfrm>
            <a:off x="1995365" y="2027502"/>
            <a:ext cx="0" cy="309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C502A6D-73AD-FE94-B79D-AF8E8A528032}"/>
              </a:ext>
            </a:extLst>
          </p:cNvPr>
          <p:cNvCxnSpPr/>
          <p:nvPr/>
        </p:nvCxnSpPr>
        <p:spPr>
          <a:xfrm>
            <a:off x="1881065" y="202750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6F5EB82-A27D-7ECD-BED7-E023E6748A49}"/>
              </a:ext>
            </a:extLst>
          </p:cNvPr>
          <p:cNvCxnSpPr/>
          <p:nvPr/>
        </p:nvCxnSpPr>
        <p:spPr>
          <a:xfrm>
            <a:off x="1885827" y="2277534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239274A-B3C6-B123-C683-795B749D9390}"/>
              </a:ext>
            </a:extLst>
          </p:cNvPr>
          <p:cNvCxnSpPr/>
          <p:nvPr/>
        </p:nvCxnSpPr>
        <p:spPr>
          <a:xfrm>
            <a:off x="1881064" y="2525184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04FCE8B-3218-A6E0-3B3D-F1630E3A8A3E}"/>
              </a:ext>
            </a:extLst>
          </p:cNvPr>
          <p:cNvCxnSpPr/>
          <p:nvPr/>
        </p:nvCxnSpPr>
        <p:spPr>
          <a:xfrm>
            <a:off x="1881064" y="277816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3AEB419D-6A16-71DA-B6B7-9F71ED91BC97}"/>
              </a:ext>
            </a:extLst>
          </p:cNvPr>
          <p:cNvCxnSpPr>
            <a:cxnSpLocks/>
          </p:cNvCxnSpPr>
          <p:nvPr/>
        </p:nvCxnSpPr>
        <p:spPr>
          <a:xfrm>
            <a:off x="1871920" y="3021246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E27529D-9F9B-08B6-C7C1-E85452BBE65F}"/>
              </a:ext>
            </a:extLst>
          </p:cNvPr>
          <p:cNvCxnSpPr/>
          <p:nvPr/>
        </p:nvCxnSpPr>
        <p:spPr>
          <a:xfrm>
            <a:off x="1871920" y="327346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49A7BBF-A33C-574C-1684-B81FAE4E15CE}"/>
              </a:ext>
            </a:extLst>
          </p:cNvPr>
          <p:cNvCxnSpPr/>
          <p:nvPr/>
        </p:nvCxnSpPr>
        <p:spPr>
          <a:xfrm>
            <a:off x="1865824" y="351730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5DE0F16F-35A0-CC08-6556-CAEF233D3B11}"/>
              </a:ext>
            </a:extLst>
          </p:cNvPr>
          <p:cNvCxnSpPr/>
          <p:nvPr/>
        </p:nvCxnSpPr>
        <p:spPr>
          <a:xfrm>
            <a:off x="1865824" y="376114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67E9F18-3352-931F-6F8B-781FC96B2340}"/>
              </a:ext>
            </a:extLst>
          </p:cNvPr>
          <p:cNvCxnSpPr/>
          <p:nvPr/>
        </p:nvCxnSpPr>
        <p:spPr>
          <a:xfrm>
            <a:off x="1865824" y="401213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0B5339B-F188-761D-D16E-0F965D6536DD}"/>
              </a:ext>
            </a:extLst>
          </p:cNvPr>
          <p:cNvCxnSpPr/>
          <p:nvPr/>
        </p:nvCxnSpPr>
        <p:spPr>
          <a:xfrm>
            <a:off x="1865824" y="427121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3C91D638-5E44-521E-6D75-EB84D9FF7B1E}"/>
              </a:ext>
            </a:extLst>
          </p:cNvPr>
          <p:cNvCxnSpPr/>
          <p:nvPr/>
        </p:nvCxnSpPr>
        <p:spPr>
          <a:xfrm>
            <a:off x="1873443" y="427168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23043EB3-FFE8-8EAB-4C05-E236A87CFDBC}"/>
              </a:ext>
            </a:extLst>
          </p:cNvPr>
          <p:cNvCxnSpPr/>
          <p:nvPr/>
        </p:nvCxnSpPr>
        <p:spPr>
          <a:xfrm>
            <a:off x="1873443" y="452267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43BE72E-E55C-57B0-9F4B-1D15CE65AF4E}"/>
              </a:ext>
            </a:extLst>
          </p:cNvPr>
          <p:cNvCxnSpPr/>
          <p:nvPr/>
        </p:nvCxnSpPr>
        <p:spPr>
          <a:xfrm>
            <a:off x="1873443" y="452314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7E7CC3C-BFF8-C00C-1227-49BA8F212012}"/>
              </a:ext>
            </a:extLst>
          </p:cNvPr>
          <p:cNvCxnSpPr/>
          <p:nvPr/>
        </p:nvCxnSpPr>
        <p:spPr>
          <a:xfrm>
            <a:off x="1873443" y="477413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EAB55CE-E5BA-4176-5E78-EC5C0887171E}"/>
              </a:ext>
            </a:extLst>
          </p:cNvPr>
          <p:cNvSpPr txBox="1"/>
          <p:nvPr/>
        </p:nvSpPr>
        <p:spPr>
          <a:xfrm>
            <a:off x="953078" y="3421009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altura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D478EFF7-5F6F-FB41-7966-5B99CD2C3FD5}"/>
              </a:ext>
            </a:extLst>
          </p:cNvPr>
          <p:cNvSpPr/>
          <p:nvPr/>
        </p:nvSpPr>
        <p:spPr>
          <a:xfrm>
            <a:off x="2350457" y="2000506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524333FE-4C5D-800D-BD4E-A9493AEDB1B9}"/>
              </a:ext>
            </a:extLst>
          </p:cNvPr>
          <p:cNvSpPr/>
          <p:nvPr/>
        </p:nvSpPr>
        <p:spPr>
          <a:xfrm>
            <a:off x="2350456" y="232050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00E3D67-B630-96F3-CE1B-0DA17047CB6C}"/>
              </a:ext>
            </a:extLst>
          </p:cNvPr>
          <p:cNvSpPr/>
          <p:nvPr/>
        </p:nvSpPr>
        <p:spPr>
          <a:xfrm>
            <a:off x="2350455" y="256823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5BD1AF8-FCC1-E735-00FA-E45758A64444}"/>
              </a:ext>
            </a:extLst>
          </p:cNvPr>
          <p:cNvSpPr/>
          <p:nvPr/>
        </p:nvSpPr>
        <p:spPr>
          <a:xfrm>
            <a:off x="2353503" y="2747028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7D85E0F-330B-F599-D5C6-25389B2A296A}"/>
              </a:ext>
            </a:extLst>
          </p:cNvPr>
          <p:cNvSpPr/>
          <p:nvPr/>
        </p:nvSpPr>
        <p:spPr>
          <a:xfrm>
            <a:off x="2364040" y="296798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84C073E-1157-D8F8-F0C4-E48C2148D234}"/>
              </a:ext>
            </a:extLst>
          </p:cNvPr>
          <p:cNvSpPr/>
          <p:nvPr/>
        </p:nvSpPr>
        <p:spPr>
          <a:xfrm>
            <a:off x="2362642" y="3387381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07119778-548F-4755-FEAF-2D74240C74D4}"/>
              </a:ext>
            </a:extLst>
          </p:cNvPr>
          <p:cNvSpPr/>
          <p:nvPr/>
        </p:nvSpPr>
        <p:spPr>
          <a:xfrm>
            <a:off x="2364040" y="3599323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7CCAFA9-4860-E293-B5C1-66E09AD8C6CC}"/>
              </a:ext>
            </a:extLst>
          </p:cNvPr>
          <p:cNvSpPr/>
          <p:nvPr/>
        </p:nvSpPr>
        <p:spPr>
          <a:xfrm>
            <a:off x="2364040" y="374010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2FDFBA2A-19A5-4EE1-041C-E32A9E9ACAB4}"/>
              </a:ext>
            </a:extLst>
          </p:cNvPr>
          <p:cNvSpPr/>
          <p:nvPr/>
        </p:nvSpPr>
        <p:spPr>
          <a:xfrm>
            <a:off x="2364040" y="4113365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5C331DCC-0AF6-8124-1234-90BA3BF4855A}"/>
              </a:ext>
            </a:extLst>
          </p:cNvPr>
          <p:cNvSpPr/>
          <p:nvPr/>
        </p:nvSpPr>
        <p:spPr>
          <a:xfrm>
            <a:off x="2364040" y="4389802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AD220A78-53D2-7650-2E9B-813711DA028F}"/>
              </a:ext>
            </a:extLst>
          </p:cNvPr>
          <p:cNvSpPr/>
          <p:nvPr/>
        </p:nvSpPr>
        <p:spPr>
          <a:xfrm>
            <a:off x="2362641" y="466623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2243638-4422-FB80-054C-F993E82E0D18}"/>
              </a:ext>
            </a:extLst>
          </p:cNvPr>
          <p:cNvSpPr/>
          <p:nvPr/>
        </p:nvSpPr>
        <p:spPr>
          <a:xfrm>
            <a:off x="2364040" y="3905301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158F5FB7-1818-B94A-93AD-33B90FAF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6212"/>
            <a:ext cx="4305300" cy="2409825"/>
          </a:xfrm>
          <a:prstGeom prst="rect">
            <a:avLst/>
          </a:prstGeom>
        </p:spPr>
      </p:pic>
      <p:sp>
        <p:nvSpPr>
          <p:cNvPr id="54" name="Elipse 53">
            <a:extLst>
              <a:ext uri="{FF2B5EF4-FFF2-40B4-BE49-F238E27FC236}">
                <a16:creationId xmlns:a16="http://schemas.microsoft.com/office/drawing/2014/main" id="{1B4A31B5-CF0F-DD3C-1A9F-80B72F9DFF68}"/>
              </a:ext>
            </a:extLst>
          </p:cNvPr>
          <p:cNvSpPr/>
          <p:nvPr/>
        </p:nvSpPr>
        <p:spPr>
          <a:xfrm>
            <a:off x="2362642" y="325032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0F420556-2EB9-DE0D-0F19-B5560FDE83C7}"/>
              </a:ext>
            </a:extLst>
          </p:cNvPr>
          <p:cNvSpPr/>
          <p:nvPr/>
        </p:nvSpPr>
        <p:spPr>
          <a:xfrm>
            <a:off x="2364040" y="4523148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B0F7A9DA-6729-577E-6DC2-10FC25DD574F}"/>
              </a:ext>
            </a:extLst>
          </p:cNvPr>
          <p:cNvSpPr/>
          <p:nvPr/>
        </p:nvSpPr>
        <p:spPr>
          <a:xfrm>
            <a:off x="2364040" y="4302473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B1AA976-E90C-2422-6662-FC4C3E0D9543}"/>
              </a:ext>
            </a:extLst>
          </p:cNvPr>
          <p:cNvCxnSpPr>
            <a:cxnSpLocks/>
          </p:cNvCxnSpPr>
          <p:nvPr/>
        </p:nvCxnSpPr>
        <p:spPr>
          <a:xfrm>
            <a:off x="6409059" y="6345936"/>
            <a:ext cx="2622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364EA94-6001-061F-C171-1FB560A95107}"/>
              </a:ext>
            </a:extLst>
          </p:cNvPr>
          <p:cNvCxnSpPr>
            <a:cxnSpLocks/>
          </p:cNvCxnSpPr>
          <p:nvPr/>
        </p:nvCxnSpPr>
        <p:spPr>
          <a:xfrm flipV="1">
            <a:off x="6561459" y="4321502"/>
            <a:ext cx="0" cy="217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1E733E-24EB-3726-7E28-B8AFAE3A1D38}"/>
              </a:ext>
            </a:extLst>
          </p:cNvPr>
          <p:cNvSpPr txBox="1"/>
          <p:nvPr/>
        </p:nvSpPr>
        <p:spPr>
          <a:xfrm rot="16200000">
            <a:off x="5478340" y="4093311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Quartil dos </a:t>
            </a:r>
          </a:p>
          <a:p>
            <a:pPr algn="ctr"/>
            <a:r>
              <a:rPr lang="pt-BR" dirty="0"/>
              <a:t>dados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42C6C45-79A0-6E19-EB81-7C185D262CF5}"/>
              </a:ext>
            </a:extLst>
          </p:cNvPr>
          <p:cNvSpPr txBox="1"/>
          <p:nvPr/>
        </p:nvSpPr>
        <p:spPr>
          <a:xfrm>
            <a:off x="8818885" y="6360699"/>
            <a:ext cx="241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Quartil da curva normal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CC4E375-D6BE-E131-2D7C-B972BA6AC34A}"/>
              </a:ext>
            </a:extLst>
          </p:cNvPr>
          <p:cNvSpPr txBox="1"/>
          <p:nvPr/>
        </p:nvSpPr>
        <p:spPr>
          <a:xfrm>
            <a:off x="1581912" y="5449287"/>
            <a:ext cx="5248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plotamos o gráfico </a:t>
            </a:r>
            <a:r>
              <a:rPr lang="pt-BR" dirty="0" err="1"/>
              <a:t>qqplot</a:t>
            </a:r>
            <a:r>
              <a:rPr lang="pt-BR" dirty="0"/>
              <a:t>: </a:t>
            </a:r>
          </a:p>
          <a:p>
            <a:r>
              <a:rPr lang="pt-BR" dirty="0"/>
              <a:t>Repetindo para todos os pontos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921ABA8-038B-E8E7-A50C-AB0518F2BE47}"/>
              </a:ext>
            </a:extLst>
          </p:cNvPr>
          <p:cNvSpPr/>
          <p:nvPr/>
        </p:nvSpPr>
        <p:spPr>
          <a:xfrm>
            <a:off x="6713861" y="6108400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C696AAD-7B24-0376-E2AB-142563D9A438}"/>
              </a:ext>
            </a:extLst>
          </p:cNvPr>
          <p:cNvSpPr/>
          <p:nvPr/>
        </p:nvSpPr>
        <p:spPr>
          <a:xfrm>
            <a:off x="6897750" y="5902904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21C67A4-9F37-5797-1AFF-D122757C7D93}"/>
              </a:ext>
            </a:extLst>
          </p:cNvPr>
          <p:cNvSpPr/>
          <p:nvPr/>
        </p:nvSpPr>
        <p:spPr>
          <a:xfrm>
            <a:off x="6978128" y="5747757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66F5A6E-CA0A-A474-25F2-6F71C9D5F330}"/>
              </a:ext>
            </a:extLst>
          </p:cNvPr>
          <p:cNvSpPr/>
          <p:nvPr/>
        </p:nvSpPr>
        <p:spPr>
          <a:xfrm>
            <a:off x="7122172" y="5622874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E4EC212-7120-5559-7593-C0D9869C96F0}"/>
              </a:ext>
            </a:extLst>
          </p:cNvPr>
          <p:cNvSpPr/>
          <p:nvPr/>
        </p:nvSpPr>
        <p:spPr>
          <a:xfrm>
            <a:off x="7314761" y="5541788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2AAFA28-A01E-24CC-153B-19340C20D2B3}"/>
              </a:ext>
            </a:extLst>
          </p:cNvPr>
          <p:cNvSpPr/>
          <p:nvPr/>
        </p:nvSpPr>
        <p:spPr>
          <a:xfrm>
            <a:off x="7464193" y="5469031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9C8C3CB-92A8-D3F6-25F8-0434C65FB1A3}"/>
              </a:ext>
            </a:extLst>
          </p:cNvPr>
          <p:cNvSpPr/>
          <p:nvPr/>
        </p:nvSpPr>
        <p:spPr>
          <a:xfrm>
            <a:off x="7609794" y="5380016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38210DB-5A2A-A17C-B5E7-EE8548AA1C72}"/>
              </a:ext>
            </a:extLst>
          </p:cNvPr>
          <p:cNvSpPr/>
          <p:nvPr/>
        </p:nvSpPr>
        <p:spPr>
          <a:xfrm>
            <a:off x="7806191" y="5307259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7BD51A70-1000-DAD0-E235-1BDE71F83C10}"/>
              </a:ext>
            </a:extLst>
          </p:cNvPr>
          <p:cNvSpPr/>
          <p:nvPr/>
        </p:nvSpPr>
        <p:spPr>
          <a:xfrm>
            <a:off x="7984652" y="5290460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062541B-8B17-D949-4DD2-E2D731C25962}"/>
              </a:ext>
            </a:extLst>
          </p:cNvPr>
          <p:cNvSpPr/>
          <p:nvPr/>
        </p:nvSpPr>
        <p:spPr>
          <a:xfrm>
            <a:off x="8162899" y="5234502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B113E469-EC2F-1997-98F0-CAB05CC8D0D8}"/>
              </a:ext>
            </a:extLst>
          </p:cNvPr>
          <p:cNvSpPr/>
          <p:nvPr/>
        </p:nvSpPr>
        <p:spPr>
          <a:xfrm>
            <a:off x="8313382" y="5142690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2BFC9CE5-9D26-0AC7-2DC3-513E26E8D02C}"/>
              </a:ext>
            </a:extLst>
          </p:cNvPr>
          <p:cNvSpPr/>
          <p:nvPr/>
        </p:nvSpPr>
        <p:spPr>
          <a:xfrm>
            <a:off x="8487402" y="5086748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8010BB98-F0B5-FC04-F888-36DF23C0AF27}"/>
              </a:ext>
            </a:extLst>
          </p:cNvPr>
          <p:cNvSpPr/>
          <p:nvPr/>
        </p:nvSpPr>
        <p:spPr>
          <a:xfrm>
            <a:off x="8617012" y="4981074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38A21510-BE5A-FB6D-96B3-080D1613B705}"/>
              </a:ext>
            </a:extLst>
          </p:cNvPr>
          <p:cNvSpPr/>
          <p:nvPr/>
        </p:nvSpPr>
        <p:spPr>
          <a:xfrm>
            <a:off x="8708564" y="4841271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99A214FB-F761-A9E0-C360-A6663A7D4035}"/>
              </a:ext>
            </a:extLst>
          </p:cNvPr>
          <p:cNvSpPr/>
          <p:nvPr/>
        </p:nvSpPr>
        <p:spPr>
          <a:xfrm>
            <a:off x="8865247" y="4700518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821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71A3EA4-0C0C-8C01-737C-0964BD6585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é normal?</a:t>
            </a:r>
          </a:p>
          <a:p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514A0A3-EDC5-ED0D-11AD-5C843721756F}"/>
              </a:ext>
            </a:extLst>
          </p:cNvPr>
          <p:cNvCxnSpPr>
            <a:cxnSpLocks/>
          </p:cNvCxnSpPr>
          <p:nvPr/>
        </p:nvCxnSpPr>
        <p:spPr>
          <a:xfrm>
            <a:off x="1995365" y="2027502"/>
            <a:ext cx="0" cy="309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C502A6D-73AD-FE94-B79D-AF8E8A528032}"/>
              </a:ext>
            </a:extLst>
          </p:cNvPr>
          <p:cNvCxnSpPr/>
          <p:nvPr/>
        </p:nvCxnSpPr>
        <p:spPr>
          <a:xfrm>
            <a:off x="1881065" y="202750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6F5EB82-A27D-7ECD-BED7-E023E6748A49}"/>
              </a:ext>
            </a:extLst>
          </p:cNvPr>
          <p:cNvCxnSpPr/>
          <p:nvPr/>
        </p:nvCxnSpPr>
        <p:spPr>
          <a:xfrm>
            <a:off x="1885827" y="2277534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239274A-B3C6-B123-C683-795B749D9390}"/>
              </a:ext>
            </a:extLst>
          </p:cNvPr>
          <p:cNvCxnSpPr/>
          <p:nvPr/>
        </p:nvCxnSpPr>
        <p:spPr>
          <a:xfrm>
            <a:off x="1881064" y="2525184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04FCE8B-3218-A6E0-3B3D-F1630E3A8A3E}"/>
              </a:ext>
            </a:extLst>
          </p:cNvPr>
          <p:cNvCxnSpPr/>
          <p:nvPr/>
        </p:nvCxnSpPr>
        <p:spPr>
          <a:xfrm>
            <a:off x="1881064" y="277816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3AEB419D-6A16-71DA-B6B7-9F71ED91BC97}"/>
              </a:ext>
            </a:extLst>
          </p:cNvPr>
          <p:cNvCxnSpPr>
            <a:cxnSpLocks/>
          </p:cNvCxnSpPr>
          <p:nvPr/>
        </p:nvCxnSpPr>
        <p:spPr>
          <a:xfrm>
            <a:off x="1871920" y="3021246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E27529D-9F9B-08B6-C7C1-E85452BBE65F}"/>
              </a:ext>
            </a:extLst>
          </p:cNvPr>
          <p:cNvCxnSpPr/>
          <p:nvPr/>
        </p:nvCxnSpPr>
        <p:spPr>
          <a:xfrm>
            <a:off x="1871920" y="327346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49A7BBF-A33C-574C-1684-B81FAE4E15CE}"/>
              </a:ext>
            </a:extLst>
          </p:cNvPr>
          <p:cNvCxnSpPr/>
          <p:nvPr/>
        </p:nvCxnSpPr>
        <p:spPr>
          <a:xfrm>
            <a:off x="1865824" y="351730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5DE0F16F-35A0-CC08-6556-CAEF233D3B11}"/>
              </a:ext>
            </a:extLst>
          </p:cNvPr>
          <p:cNvCxnSpPr/>
          <p:nvPr/>
        </p:nvCxnSpPr>
        <p:spPr>
          <a:xfrm>
            <a:off x="1865824" y="376114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67E9F18-3352-931F-6F8B-781FC96B2340}"/>
              </a:ext>
            </a:extLst>
          </p:cNvPr>
          <p:cNvCxnSpPr/>
          <p:nvPr/>
        </p:nvCxnSpPr>
        <p:spPr>
          <a:xfrm>
            <a:off x="1865824" y="401213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0B5339B-F188-761D-D16E-0F965D6536DD}"/>
              </a:ext>
            </a:extLst>
          </p:cNvPr>
          <p:cNvCxnSpPr/>
          <p:nvPr/>
        </p:nvCxnSpPr>
        <p:spPr>
          <a:xfrm>
            <a:off x="1865824" y="427121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3C91D638-5E44-521E-6D75-EB84D9FF7B1E}"/>
              </a:ext>
            </a:extLst>
          </p:cNvPr>
          <p:cNvCxnSpPr/>
          <p:nvPr/>
        </p:nvCxnSpPr>
        <p:spPr>
          <a:xfrm>
            <a:off x="1873443" y="427168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23043EB3-FFE8-8EAB-4C05-E236A87CFDBC}"/>
              </a:ext>
            </a:extLst>
          </p:cNvPr>
          <p:cNvCxnSpPr/>
          <p:nvPr/>
        </p:nvCxnSpPr>
        <p:spPr>
          <a:xfrm>
            <a:off x="1873443" y="452267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43BE72E-E55C-57B0-9F4B-1D15CE65AF4E}"/>
              </a:ext>
            </a:extLst>
          </p:cNvPr>
          <p:cNvCxnSpPr/>
          <p:nvPr/>
        </p:nvCxnSpPr>
        <p:spPr>
          <a:xfrm>
            <a:off x="1873443" y="452314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7E7CC3C-BFF8-C00C-1227-49BA8F212012}"/>
              </a:ext>
            </a:extLst>
          </p:cNvPr>
          <p:cNvCxnSpPr/>
          <p:nvPr/>
        </p:nvCxnSpPr>
        <p:spPr>
          <a:xfrm>
            <a:off x="1873443" y="477413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EAB55CE-E5BA-4176-5E78-EC5C0887171E}"/>
              </a:ext>
            </a:extLst>
          </p:cNvPr>
          <p:cNvSpPr txBox="1"/>
          <p:nvPr/>
        </p:nvSpPr>
        <p:spPr>
          <a:xfrm>
            <a:off x="953078" y="3421009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altura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D478EFF7-5F6F-FB41-7966-5B99CD2C3FD5}"/>
              </a:ext>
            </a:extLst>
          </p:cNvPr>
          <p:cNvSpPr/>
          <p:nvPr/>
        </p:nvSpPr>
        <p:spPr>
          <a:xfrm>
            <a:off x="2350457" y="2000506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524333FE-4C5D-800D-BD4E-A9493AEDB1B9}"/>
              </a:ext>
            </a:extLst>
          </p:cNvPr>
          <p:cNvSpPr/>
          <p:nvPr/>
        </p:nvSpPr>
        <p:spPr>
          <a:xfrm>
            <a:off x="2350456" y="232050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00E3D67-B630-96F3-CE1B-0DA17047CB6C}"/>
              </a:ext>
            </a:extLst>
          </p:cNvPr>
          <p:cNvSpPr/>
          <p:nvPr/>
        </p:nvSpPr>
        <p:spPr>
          <a:xfrm>
            <a:off x="2350455" y="256823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5BD1AF8-FCC1-E735-00FA-E45758A64444}"/>
              </a:ext>
            </a:extLst>
          </p:cNvPr>
          <p:cNvSpPr/>
          <p:nvPr/>
        </p:nvSpPr>
        <p:spPr>
          <a:xfrm>
            <a:off x="2353503" y="2747028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7D85E0F-330B-F599-D5C6-25389B2A296A}"/>
              </a:ext>
            </a:extLst>
          </p:cNvPr>
          <p:cNvSpPr/>
          <p:nvPr/>
        </p:nvSpPr>
        <p:spPr>
          <a:xfrm>
            <a:off x="2364040" y="296798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84C073E-1157-D8F8-F0C4-E48C2148D234}"/>
              </a:ext>
            </a:extLst>
          </p:cNvPr>
          <p:cNvSpPr/>
          <p:nvPr/>
        </p:nvSpPr>
        <p:spPr>
          <a:xfrm>
            <a:off x="2362642" y="3387381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07119778-548F-4755-FEAF-2D74240C74D4}"/>
              </a:ext>
            </a:extLst>
          </p:cNvPr>
          <p:cNvSpPr/>
          <p:nvPr/>
        </p:nvSpPr>
        <p:spPr>
          <a:xfrm>
            <a:off x="2364040" y="3599323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7CCAFA9-4860-E293-B5C1-66E09AD8C6CC}"/>
              </a:ext>
            </a:extLst>
          </p:cNvPr>
          <p:cNvSpPr/>
          <p:nvPr/>
        </p:nvSpPr>
        <p:spPr>
          <a:xfrm>
            <a:off x="2364040" y="374010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2FDFBA2A-19A5-4EE1-041C-E32A9E9ACAB4}"/>
              </a:ext>
            </a:extLst>
          </p:cNvPr>
          <p:cNvSpPr/>
          <p:nvPr/>
        </p:nvSpPr>
        <p:spPr>
          <a:xfrm>
            <a:off x="2364040" y="4113365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5C331DCC-0AF6-8124-1234-90BA3BF4855A}"/>
              </a:ext>
            </a:extLst>
          </p:cNvPr>
          <p:cNvSpPr/>
          <p:nvPr/>
        </p:nvSpPr>
        <p:spPr>
          <a:xfrm>
            <a:off x="2364040" y="4389802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AD220A78-53D2-7650-2E9B-813711DA028F}"/>
              </a:ext>
            </a:extLst>
          </p:cNvPr>
          <p:cNvSpPr/>
          <p:nvPr/>
        </p:nvSpPr>
        <p:spPr>
          <a:xfrm>
            <a:off x="2362641" y="466623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2243638-4422-FB80-054C-F993E82E0D18}"/>
              </a:ext>
            </a:extLst>
          </p:cNvPr>
          <p:cNvSpPr/>
          <p:nvPr/>
        </p:nvSpPr>
        <p:spPr>
          <a:xfrm>
            <a:off x="2364040" y="3905301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158F5FB7-1818-B94A-93AD-33B90FAF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6212"/>
            <a:ext cx="4305300" cy="2409825"/>
          </a:xfrm>
          <a:prstGeom prst="rect">
            <a:avLst/>
          </a:prstGeom>
        </p:spPr>
      </p:pic>
      <p:sp>
        <p:nvSpPr>
          <p:cNvPr id="54" name="Elipse 53">
            <a:extLst>
              <a:ext uri="{FF2B5EF4-FFF2-40B4-BE49-F238E27FC236}">
                <a16:creationId xmlns:a16="http://schemas.microsoft.com/office/drawing/2014/main" id="{1B4A31B5-CF0F-DD3C-1A9F-80B72F9DFF68}"/>
              </a:ext>
            </a:extLst>
          </p:cNvPr>
          <p:cNvSpPr/>
          <p:nvPr/>
        </p:nvSpPr>
        <p:spPr>
          <a:xfrm>
            <a:off x="2362642" y="325032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0F420556-2EB9-DE0D-0F19-B5560FDE83C7}"/>
              </a:ext>
            </a:extLst>
          </p:cNvPr>
          <p:cNvSpPr/>
          <p:nvPr/>
        </p:nvSpPr>
        <p:spPr>
          <a:xfrm>
            <a:off x="2364040" y="4523148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B0F7A9DA-6729-577E-6DC2-10FC25DD574F}"/>
              </a:ext>
            </a:extLst>
          </p:cNvPr>
          <p:cNvSpPr/>
          <p:nvPr/>
        </p:nvSpPr>
        <p:spPr>
          <a:xfrm>
            <a:off x="2364040" y="4302473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B1AA976-E90C-2422-6662-FC4C3E0D9543}"/>
              </a:ext>
            </a:extLst>
          </p:cNvPr>
          <p:cNvCxnSpPr>
            <a:cxnSpLocks/>
          </p:cNvCxnSpPr>
          <p:nvPr/>
        </p:nvCxnSpPr>
        <p:spPr>
          <a:xfrm>
            <a:off x="6409059" y="6345936"/>
            <a:ext cx="2622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364EA94-6001-061F-C171-1FB560A95107}"/>
              </a:ext>
            </a:extLst>
          </p:cNvPr>
          <p:cNvCxnSpPr>
            <a:cxnSpLocks/>
          </p:cNvCxnSpPr>
          <p:nvPr/>
        </p:nvCxnSpPr>
        <p:spPr>
          <a:xfrm flipV="1">
            <a:off x="6561459" y="4321502"/>
            <a:ext cx="0" cy="217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1E733E-24EB-3726-7E28-B8AFAE3A1D38}"/>
              </a:ext>
            </a:extLst>
          </p:cNvPr>
          <p:cNvSpPr txBox="1"/>
          <p:nvPr/>
        </p:nvSpPr>
        <p:spPr>
          <a:xfrm rot="16200000">
            <a:off x="5478340" y="4093311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Quartil dos </a:t>
            </a:r>
          </a:p>
          <a:p>
            <a:pPr algn="ctr"/>
            <a:r>
              <a:rPr lang="pt-BR" dirty="0"/>
              <a:t>dados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42C6C45-79A0-6E19-EB81-7C185D262CF5}"/>
              </a:ext>
            </a:extLst>
          </p:cNvPr>
          <p:cNvSpPr txBox="1"/>
          <p:nvPr/>
        </p:nvSpPr>
        <p:spPr>
          <a:xfrm>
            <a:off x="8818885" y="6360699"/>
            <a:ext cx="241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Quartil da curva normal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CC4E375-D6BE-E131-2D7C-B972BA6AC34A}"/>
              </a:ext>
            </a:extLst>
          </p:cNvPr>
          <p:cNvSpPr txBox="1"/>
          <p:nvPr/>
        </p:nvSpPr>
        <p:spPr>
          <a:xfrm>
            <a:off x="1581912" y="5449287"/>
            <a:ext cx="4418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plotamos o gráfico </a:t>
            </a:r>
            <a:r>
              <a:rPr lang="pt-BR" dirty="0" err="1"/>
              <a:t>qqplot</a:t>
            </a:r>
            <a:r>
              <a:rPr lang="pt-BR" dirty="0"/>
              <a:t>: </a:t>
            </a:r>
          </a:p>
          <a:p>
            <a:r>
              <a:rPr lang="pt-BR" dirty="0"/>
              <a:t>Checando o quão bem os dados se ajustam a uma linha reta</a:t>
            </a:r>
          </a:p>
          <a:p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921ABA8-038B-E8E7-A50C-AB0518F2BE47}"/>
              </a:ext>
            </a:extLst>
          </p:cNvPr>
          <p:cNvSpPr/>
          <p:nvPr/>
        </p:nvSpPr>
        <p:spPr>
          <a:xfrm>
            <a:off x="6713861" y="6108400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C696AAD-7B24-0376-E2AB-142563D9A438}"/>
              </a:ext>
            </a:extLst>
          </p:cNvPr>
          <p:cNvSpPr/>
          <p:nvPr/>
        </p:nvSpPr>
        <p:spPr>
          <a:xfrm>
            <a:off x="6897750" y="5902904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21C67A4-9F37-5797-1AFF-D122757C7D93}"/>
              </a:ext>
            </a:extLst>
          </p:cNvPr>
          <p:cNvSpPr/>
          <p:nvPr/>
        </p:nvSpPr>
        <p:spPr>
          <a:xfrm>
            <a:off x="6978128" y="5747757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66F5A6E-CA0A-A474-25F2-6F71C9D5F330}"/>
              </a:ext>
            </a:extLst>
          </p:cNvPr>
          <p:cNvSpPr/>
          <p:nvPr/>
        </p:nvSpPr>
        <p:spPr>
          <a:xfrm>
            <a:off x="7122172" y="5622874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E4EC212-7120-5559-7593-C0D9869C96F0}"/>
              </a:ext>
            </a:extLst>
          </p:cNvPr>
          <p:cNvSpPr/>
          <p:nvPr/>
        </p:nvSpPr>
        <p:spPr>
          <a:xfrm>
            <a:off x="7314761" y="5541788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2AAFA28-A01E-24CC-153B-19340C20D2B3}"/>
              </a:ext>
            </a:extLst>
          </p:cNvPr>
          <p:cNvSpPr/>
          <p:nvPr/>
        </p:nvSpPr>
        <p:spPr>
          <a:xfrm>
            <a:off x="7464193" y="5469031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9C8C3CB-92A8-D3F6-25F8-0434C65FB1A3}"/>
              </a:ext>
            </a:extLst>
          </p:cNvPr>
          <p:cNvSpPr/>
          <p:nvPr/>
        </p:nvSpPr>
        <p:spPr>
          <a:xfrm>
            <a:off x="7609794" y="5380016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38210DB-5A2A-A17C-B5E7-EE8548AA1C72}"/>
              </a:ext>
            </a:extLst>
          </p:cNvPr>
          <p:cNvSpPr/>
          <p:nvPr/>
        </p:nvSpPr>
        <p:spPr>
          <a:xfrm>
            <a:off x="7806191" y="5307259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7BD51A70-1000-DAD0-E235-1BDE71F83C10}"/>
              </a:ext>
            </a:extLst>
          </p:cNvPr>
          <p:cNvSpPr/>
          <p:nvPr/>
        </p:nvSpPr>
        <p:spPr>
          <a:xfrm>
            <a:off x="7984652" y="5290460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062541B-8B17-D949-4DD2-E2D731C25962}"/>
              </a:ext>
            </a:extLst>
          </p:cNvPr>
          <p:cNvSpPr/>
          <p:nvPr/>
        </p:nvSpPr>
        <p:spPr>
          <a:xfrm>
            <a:off x="8162899" y="5234502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B113E469-EC2F-1997-98F0-CAB05CC8D0D8}"/>
              </a:ext>
            </a:extLst>
          </p:cNvPr>
          <p:cNvSpPr/>
          <p:nvPr/>
        </p:nvSpPr>
        <p:spPr>
          <a:xfrm>
            <a:off x="8313382" y="5142690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2BFC9CE5-9D26-0AC7-2DC3-513E26E8D02C}"/>
              </a:ext>
            </a:extLst>
          </p:cNvPr>
          <p:cNvSpPr/>
          <p:nvPr/>
        </p:nvSpPr>
        <p:spPr>
          <a:xfrm>
            <a:off x="8487402" y="5086748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8010BB98-F0B5-FC04-F888-36DF23C0AF27}"/>
              </a:ext>
            </a:extLst>
          </p:cNvPr>
          <p:cNvSpPr/>
          <p:nvPr/>
        </p:nvSpPr>
        <p:spPr>
          <a:xfrm>
            <a:off x="8617012" y="4981074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38A21510-BE5A-FB6D-96B3-080D1613B705}"/>
              </a:ext>
            </a:extLst>
          </p:cNvPr>
          <p:cNvSpPr/>
          <p:nvPr/>
        </p:nvSpPr>
        <p:spPr>
          <a:xfrm>
            <a:off x="8708564" y="4841271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99A214FB-F761-A9E0-C360-A6663A7D4035}"/>
              </a:ext>
            </a:extLst>
          </p:cNvPr>
          <p:cNvSpPr/>
          <p:nvPr/>
        </p:nvSpPr>
        <p:spPr>
          <a:xfrm>
            <a:off x="8865247" y="4700518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537D08B1-3699-1901-06F5-6DE780E12369}"/>
              </a:ext>
            </a:extLst>
          </p:cNvPr>
          <p:cNvCxnSpPr>
            <a:cxnSpLocks/>
          </p:cNvCxnSpPr>
          <p:nvPr/>
        </p:nvCxnSpPr>
        <p:spPr>
          <a:xfrm flipV="1">
            <a:off x="6561459" y="4521592"/>
            <a:ext cx="2703191" cy="18243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909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71A3EA4-0C0C-8C01-737C-0964BD6585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é normal?</a:t>
            </a:r>
          </a:p>
          <a:p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514A0A3-EDC5-ED0D-11AD-5C843721756F}"/>
              </a:ext>
            </a:extLst>
          </p:cNvPr>
          <p:cNvCxnSpPr>
            <a:cxnSpLocks/>
          </p:cNvCxnSpPr>
          <p:nvPr/>
        </p:nvCxnSpPr>
        <p:spPr>
          <a:xfrm>
            <a:off x="1995365" y="2027502"/>
            <a:ext cx="0" cy="309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C502A6D-73AD-FE94-B79D-AF8E8A528032}"/>
              </a:ext>
            </a:extLst>
          </p:cNvPr>
          <p:cNvCxnSpPr/>
          <p:nvPr/>
        </p:nvCxnSpPr>
        <p:spPr>
          <a:xfrm>
            <a:off x="1881065" y="202750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6F5EB82-A27D-7ECD-BED7-E023E6748A49}"/>
              </a:ext>
            </a:extLst>
          </p:cNvPr>
          <p:cNvCxnSpPr/>
          <p:nvPr/>
        </p:nvCxnSpPr>
        <p:spPr>
          <a:xfrm>
            <a:off x="1885827" y="2277534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239274A-B3C6-B123-C683-795B749D9390}"/>
              </a:ext>
            </a:extLst>
          </p:cNvPr>
          <p:cNvCxnSpPr/>
          <p:nvPr/>
        </p:nvCxnSpPr>
        <p:spPr>
          <a:xfrm>
            <a:off x="1881064" y="2525184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04FCE8B-3218-A6E0-3B3D-F1630E3A8A3E}"/>
              </a:ext>
            </a:extLst>
          </p:cNvPr>
          <p:cNvCxnSpPr/>
          <p:nvPr/>
        </p:nvCxnSpPr>
        <p:spPr>
          <a:xfrm>
            <a:off x="1881064" y="277816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3AEB419D-6A16-71DA-B6B7-9F71ED91BC97}"/>
              </a:ext>
            </a:extLst>
          </p:cNvPr>
          <p:cNvCxnSpPr>
            <a:cxnSpLocks/>
          </p:cNvCxnSpPr>
          <p:nvPr/>
        </p:nvCxnSpPr>
        <p:spPr>
          <a:xfrm>
            <a:off x="1871920" y="3021246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E27529D-9F9B-08B6-C7C1-E85452BBE65F}"/>
              </a:ext>
            </a:extLst>
          </p:cNvPr>
          <p:cNvCxnSpPr/>
          <p:nvPr/>
        </p:nvCxnSpPr>
        <p:spPr>
          <a:xfrm>
            <a:off x="1871920" y="327346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49A7BBF-A33C-574C-1684-B81FAE4E15CE}"/>
              </a:ext>
            </a:extLst>
          </p:cNvPr>
          <p:cNvCxnSpPr/>
          <p:nvPr/>
        </p:nvCxnSpPr>
        <p:spPr>
          <a:xfrm>
            <a:off x="1865824" y="351730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5DE0F16F-35A0-CC08-6556-CAEF233D3B11}"/>
              </a:ext>
            </a:extLst>
          </p:cNvPr>
          <p:cNvCxnSpPr/>
          <p:nvPr/>
        </p:nvCxnSpPr>
        <p:spPr>
          <a:xfrm>
            <a:off x="1865824" y="376114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67E9F18-3352-931F-6F8B-781FC96B2340}"/>
              </a:ext>
            </a:extLst>
          </p:cNvPr>
          <p:cNvCxnSpPr/>
          <p:nvPr/>
        </p:nvCxnSpPr>
        <p:spPr>
          <a:xfrm>
            <a:off x="1865824" y="401213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0B5339B-F188-761D-D16E-0F965D6536DD}"/>
              </a:ext>
            </a:extLst>
          </p:cNvPr>
          <p:cNvCxnSpPr/>
          <p:nvPr/>
        </p:nvCxnSpPr>
        <p:spPr>
          <a:xfrm>
            <a:off x="1865824" y="427121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3C91D638-5E44-521E-6D75-EB84D9FF7B1E}"/>
              </a:ext>
            </a:extLst>
          </p:cNvPr>
          <p:cNvCxnSpPr/>
          <p:nvPr/>
        </p:nvCxnSpPr>
        <p:spPr>
          <a:xfrm>
            <a:off x="1873443" y="427168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23043EB3-FFE8-8EAB-4C05-E236A87CFDBC}"/>
              </a:ext>
            </a:extLst>
          </p:cNvPr>
          <p:cNvCxnSpPr/>
          <p:nvPr/>
        </p:nvCxnSpPr>
        <p:spPr>
          <a:xfrm>
            <a:off x="1873443" y="452267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43BE72E-E55C-57B0-9F4B-1D15CE65AF4E}"/>
              </a:ext>
            </a:extLst>
          </p:cNvPr>
          <p:cNvCxnSpPr/>
          <p:nvPr/>
        </p:nvCxnSpPr>
        <p:spPr>
          <a:xfrm>
            <a:off x="1873443" y="452314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7E7CC3C-BFF8-C00C-1227-49BA8F212012}"/>
              </a:ext>
            </a:extLst>
          </p:cNvPr>
          <p:cNvCxnSpPr/>
          <p:nvPr/>
        </p:nvCxnSpPr>
        <p:spPr>
          <a:xfrm>
            <a:off x="1873443" y="477413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EAB55CE-E5BA-4176-5E78-EC5C0887171E}"/>
              </a:ext>
            </a:extLst>
          </p:cNvPr>
          <p:cNvSpPr txBox="1"/>
          <p:nvPr/>
        </p:nvSpPr>
        <p:spPr>
          <a:xfrm>
            <a:off x="953078" y="3421009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altura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D478EFF7-5F6F-FB41-7966-5B99CD2C3FD5}"/>
              </a:ext>
            </a:extLst>
          </p:cNvPr>
          <p:cNvSpPr/>
          <p:nvPr/>
        </p:nvSpPr>
        <p:spPr>
          <a:xfrm>
            <a:off x="2350457" y="2000506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524333FE-4C5D-800D-BD4E-A9493AEDB1B9}"/>
              </a:ext>
            </a:extLst>
          </p:cNvPr>
          <p:cNvSpPr/>
          <p:nvPr/>
        </p:nvSpPr>
        <p:spPr>
          <a:xfrm>
            <a:off x="2350456" y="232050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00E3D67-B630-96F3-CE1B-0DA17047CB6C}"/>
              </a:ext>
            </a:extLst>
          </p:cNvPr>
          <p:cNvSpPr/>
          <p:nvPr/>
        </p:nvSpPr>
        <p:spPr>
          <a:xfrm>
            <a:off x="2350455" y="256823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5BD1AF8-FCC1-E735-00FA-E45758A64444}"/>
              </a:ext>
            </a:extLst>
          </p:cNvPr>
          <p:cNvSpPr/>
          <p:nvPr/>
        </p:nvSpPr>
        <p:spPr>
          <a:xfrm>
            <a:off x="2353503" y="2747028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7D85E0F-330B-F599-D5C6-25389B2A296A}"/>
              </a:ext>
            </a:extLst>
          </p:cNvPr>
          <p:cNvSpPr/>
          <p:nvPr/>
        </p:nvSpPr>
        <p:spPr>
          <a:xfrm>
            <a:off x="2364040" y="296798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84C073E-1157-D8F8-F0C4-E48C2148D234}"/>
              </a:ext>
            </a:extLst>
          </p:cNvPr>
          <p:cNvSpPr/>
          <p:nvPr/>
        </p:nvSpPr>
        <p:spPr>
          <a:xfrm>
            <a:off x="2362642" y="3387381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07119778-548F-4755-FEAF-2D74240C74D4}"/>
              </a:ext>
            </a:extLst>
          </p:cNvPr>
          <p:cNvSpPr/>
          <p:nvPr/>
        </p:nvSpPr>
        <p:spPr>
          <a:xfrm>
            <a:off x="2364040" y="3599323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7CCAFA9-4860-E293-B5C1-66E09AD8C6CC}"/>
              </a:ext>
            </a:extLst>
          </p:cNvPr>
          <p:cNvSpPr/>
          <p:nvPr/>
        </p:nvSpPr>
        <p:spPr>
          <a:xfrm>
            <a:off x="2364040" y="374010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2FDFBA2A-19A5-4EE1-041C-E32A9E9ACAB4}"/>
              </a:ext>
            </a:extLst>
          </p:cNvPr>
          <p:cNvSpPr/>
          <p:nvPr/>
        </p:nvSpPr>
        <p:spPr>
          <a:xfrm>
            <a:off x="2364040" y="4113365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5C331DCC-0AF6-8124-1234-90BA3BF4855A}"/>
              </a:ext>
            </a:extLst>
          </p:cNvPr>
          <p:cNvSpPr/>
          <p:nvPr/>
        </p:nvSpPr>
        <p:spPr>
          <a:xfrm>
            <a:off x="2364040" y="4389802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AD220A78-53D2-7650-2E9B-813711DA028F}"/>
              </a:ext>
            </a:extLst>
          </p:cNvPr>
          <p:cNvSpPr/>
          <p:nvPr/>
        </p:nvSpPr>
        <p:spPr>
          <a:xfrm>
            <a:off x="2362641" y="466623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2243638-4422-FB80-054C-F993E82E0D18}"/>
              </a:ext>
            </a:extLst>
          </p:cNvPr>
          <p:cNvSpPr/>
          <p:nvPr/>
        </p:nvSpPr>
        <p:spPr>
          <a:xfrm>
            <a:off x="2364040" y="3905301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158F5FB7-1818-B94A-93AD-33B90FAF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6212"/>
            <a:ext cx="4305300" cy="2409825"/>
          </a:xfrm>
          <a:prstGeom prst="rect">
            <a:avLst/>
          </a:prstGeom>
        </p:spPr>
      </p:pic>
      <p:sp>
        <p:nvSpPr>
          <p:cNvPr id="54" name="Elipse 53">
            <a:extLst>
              <a:ext uri="{FF2B5EF4-FFF2-40B4-BE49-F238E27FC236}">
                <a16:creationId xmlns:a16="http://schemas.microsoft.com/office/drawing/2014/main" id="{1B4A31B5-CF0F-DD3C-1A9F-80B72F9DFF68}"/>
              </a:ext>
            </a:extLst>
          </p:cNvPr>
          <p:cNvSpPr/>
          <p:nvPr/>
        </p:nvSpPr>
        <p:spPr>
          <a:xfrm>
            <a:off x="2362642" y="325032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0F420556-2EB9-DE0D-0F19-B5560FDE83C7}"/>
              </a:ext>
            </a:extLst>
          </p:cNvPr>
          <p:cNvSpPr/>
          <p:nvPr/>
        </p:nvSpPr>
        <p:spPr>
          <a:xfrm>
            <a:off x="2364040" y="4523148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B0F7A9DA-6729-577E-6DC2-10FC25DD574F}"/>
              </a:ext>
            </a:extLst>
          </p:cNvPr>
          <p:cNvSpPr/>
          <p:nvPr/>
        </p:nvSpPr>
        <p:spPr>
          <a:xfrm>
            <a:off x="2364040" y="4302473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B1AA976-E90C-2422-6662-FC4C3E0D9543}"/>
              </a:ext>
            </a:extLst>
          </p:cNvPr>
          <p:cNvCxnSpPr>
            <a:cxnSpLocks/>
          </p:cNvCxnSpPr>
          <p:nvPr/>
        </p:nvCxnSpPr>
        <p:spPr>
          <a:xfrm>
            <a:off x="6409059" y="6345936"/>
            <a:ext cx="2622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364EA94-6001-061F-C171-1FB560A95107}"/>
              </a:ext>
            </a:extLst>
          </p:cNvPr>
          <p:cNvCxnSpPr>
            <a:cxnSpLocks/>
          </p:cNvCxnSpPr>
          <p:nvPr/>
        </p:nvCxnSpPr>
        <p:spPr>
          <a:xfrm flipV="1">
            <a:off x="6561459" y="4321502"/>
            <a:ext cx="0" cy="217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1E733E-24EB-3726-7E28-B8AFAE3A1D38}"/>
              </a:ext>
            </a:extLst>
          </p:cNvPr>
          <p:cNvSpPr txBox="1"/>
          <p:nvPr/>
        </p:nvSpPr>
        <p:spPr>
          <a:xfrm rot="16200000">
            <a:off x="5478340" y="4093311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Quartil dos </a:t>
            </a:r>
          </a:p>
          <a:p>
            <a:pPr algn="ctr"/>
            <a:r>
              <a:rPr lang="pt-BR" dirty="0"/>
              <a:t>dados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42C6C45-79A0-6E19-EB81-7C185D262CF5}"/>
              </a:ext>
            </a:extLst>
          </p:cNvPr>
          <p:cNvSpPr txBox="1"/>
          <p:nvPr/>
        </p:nvSpPr>
        <p:spPr>
          <a:xfrm>
            <a:off x="8818885" y="6360699"/>
            <a:ext cx="241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Quartil da curva normal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CC4E375-D6BE-E131-2D7C-B972BA6AC34A}"/>
              </a:ext>
            </a:extLst>
          </p:cNvPr>
          <p:cNvSpPr txBox="1"/>
          <p:nvPr/>
        </p:nvSpPr>
        <p:spPr>
          <a:xfrm>
            <a:off x="1581912" y="5449287"/>
            <a:ext cx="4418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plotamos o gráfico </a:t>
            </a:r>
            <a:r>
              <a:rPr lang="pt-BR" dirty="0" err="1"/>
              <a:t>qqplot</a:t>
            </a:r>
            <a:r>
              <a:rPr lang="pt-BR" dirty="0"/>
              <a:t>: </a:t>
            </a:r>
          </a:p>
          <a:p>
            <a:r>
              <a:rPr lang="pt-BR" dirty="0"/>
              <a:t>Se os dados forem bem ajustados a linha, os dados </a:t>
            </a:r>
            <a:r>
              <a:rPr lang="pt-BR" b="1" dirty="0">
                <a:solidFill>
                  <a:srgbClr val="00B050"/>
                </a:solidFill>
              </a:rPr>
              <a:t>estão normalizados</a:t>
            </a:r>
            <a:r>
              <a:rPr lang="pt-BR" dirty="0"/>
              <a:t>, do contrário </a:t>
            </a:r>
            <a:r>
              <a:rPr lang="pt-BR" b="1" dirty="0">
                <a:solidFill>
                  <a:srgbClr val="FF0000"/>
                </a:solidFill>
              </a:rPr>
              <a:t>não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estão</a:t>
            </a:r>
            <a:r>
              <a:rPr lang="pt-BR" dirty="0"/>
              <a:t> normalizados</a:t>
            </a:r>
          </a:p>
          <a:p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921ABA8-038B-E8E7-A50C-AB0518F2BE47}"/>
              </a:ext>
            </a:extLst>
          </p:cNvPr>
          <p:cNvSpPr/>
          <p:nvPr/>
        </p:nvSpPr>
        <p:spPr>
          <a:xfrm>
            <a:off x="6713861" y="6108400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C696AAD-7B24-0376-E2AB-142563D9A438}"/>
              </a:ext>
            </a:extLst>
          </p:cNvPr>
          <p:cNvSpPr/>
          <p:nvPr/>
        </p:nvSpPr>
        <p:spPr>
          <a:xfrm>
            <a:off x="6897750" y="5902904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21C67A4-9F37-5797-1AFF-D122757C7D93}"/>
              </a:ext>
            </a:extLst>
          </p:cNvPr>
          <p:cNvSpPr/>
          <p:nvPr/>
        </p:nvSpPr>
        <p:spPr>
          <a:xfrm>
            <a:off x="6978128" y="5747757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66F5A6E-CA0A-A474-25F2-6F71C9D5F330}"/>
              </a:ext>
            </a:extLst>
          </p:cNvPr>
          <p:cNvSpPr/>
          <p:nvPr/>
        </p:nvSpPr>
        <p:spPr>
          <a:xfrm>
            <a:off x="7122172" y="5622874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E4EC212-7120-5559-7593-C0D9869C96F0}"/>
              </a:ext>
            </a:extLst>
          </p:cNvPr>
          <p:cNvSpPr/>
          <p:nvPr/>
        </p:nvSpPr>
        <p:spPr>
          <a:xfrm>
            <a:off x="7314761" y="5541788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2AAFA28-A01E-24CC-153B-19340C20D2B3}"/>
              </a:ext>
            </a:extLst>
          </p:cNvPr>
          <p:cNvSpPr/>
          <p:nvPr/>
        </p:nvSpPr>
        <p:spPr>
          <a:xfrm>
            <a:off x="7464193" y="5469031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9C8C3CB-92A8-D3F6-25F8-0434C65FB1A3}"/>
              </a:ext>
            </a:extLst>
          </p:cNvPr>
          <p:cNvSpPr/>
          <p:nvPr/>
        </p:nvSpPr>
        <p:spPr>
          <a:xfrm>
            <a:off x="7609794" y="5380016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38210DB-5A2A-A17C-B5E7-EE8548AA1C72}"/>
              </a:ext>
            </a:extLst>
          </p:cNvPr>
          <p:cNvSpPr/>
          <p:nvPr/>
        </p:nvSpPr>
        <p:spPr>
          <a:xfrm>
            <a:off x="7806191" y="5307259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7BD51A70-1000-DAD0-E235-1BDE71F83C10}"/>
              </a:ext>
            </a:extLst>
          </p:cNvPr>
          <p:cNvSpPr/>
          <p:nvPr/>
        </p:nvSpPr>
        <p:spPr>
          <a:xfrm>
            <a:off x="7984652" y="5290460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062541B-8B17-D949-4DD2-E2D731C25962}"/>
              </a:ext>
            </a:extLst>
          </p:cNvPr>
          <p:cNvSpPr/>
          <p:nvPr/>
        </p:nvSpPr>
        <p:spPr>
          <a:xfrm>
            <a:off x="8162899" y="5234502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B113E469-EC2F-1997-98F0-CAB05CC8D0D8}"/>
              </a:ext>
            </a:extLst>
          </p:cNvPr>
          <p:cNvSpPr/>
          <p:nvPr/>
        </p:nvSpPr>
        <p:spPr>
          <a:xfrm>
            <a:off x="8313382" y="5142690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2BFC9CE5-9D26-0AC7-2DC3-513E26E8D02C}"/>
              </a:ext>
            </a:extLst>
          </p:cNvPr>
          <p:cNvSpPr/>
          <p:nvPr/>
        </p:nvSpPr>
        <p:spPr>
          <a:xfrm>
            <a:off x="8487402" y="5086748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8010BB98-F0B5-FC04-F888-36DF23C0AF27}"/>
              </a:ext>
            </a:extLst>
          </p:cNvPr>
          <p:cNvSpPr/>
          <p:nvPr/>
        </p:nvSpPr>
        <p:spPr>
          <a:xfrm>
            <a:off x="8617012" y="4981074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38A21510-BE5A-FB6D-96B3-080D1613B705}"/>
              </a:ext>
            </a:extLst>
          </p:cNvPr>
          <p:cNvSpPr/>
          <p:nvPr/>
        </p:nvSpPr>
        <p:spPr>
          <a:xfrm>
            <a:off x="8708564" y="4841271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99A214FB-F761-A9E0-C360-A6663A7D4035}"/>
              </a:ext>
            </a:extLst>
          </p:cNvPr>
          <p:cNvSpPr/>
          <p:nvPr/>
        </p:nvSpPr>
        <p:spPr>
          <a:xfrm>
            <a:off x="8865247" y="4700518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537D08B1-3699-1901-06F5-6DE780E12369}"/>
              </a:ext>
            </a:extLst>
          </p:cNvPr>
          <p:cNvCxnSpPr>
            <a:cxnSpLocks/>
          </p:cNvCxnSpPr>
          <p:nvPr/>
        </p:nvCxnSpPr>
        <p:spPr>
          <a:xfrm flipV="1">
            <a:off x="6561459" y="4521592"/>
            <a:ext cx="2703191" cy="18243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781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5693B29C-2089-A569-FDD3-8DAB03A73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65" y="3645211"/>
            <a:ext cx="4476750" cy="2705100"/>
          </a:xfrm>
          <a:prstGeom prst="rect">
            <a:avLst/>
          </a:prstGeom>
        </p:spPr>
      </p:pic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5A87364-F76A-19F8-6F17-A9FEF82B0E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dos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DF1890-D051-0E99-77EA-EEEF9BA658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078" y="1134167"/>
            <a:ext cx="3869934" cy="4601615"/>
          </a:xfrm>
        </p:spPr>
        <p:txBody>
          <a:bodyPr/>
          <a:lstStyle/>
          <a:p>
            <a:pPr algn="just"/>
            <a:r>
              <a:rPr lang="pt-BR" dirty="0"/>
              <a:t>Uma distribuição </a:t>
            </a:r>
            <a:r>
              <a:rPr lang="pt-BR" b="1" dirty="0">
                <a:solidFill>
                  <a:srgbClr val="FF0000"/>
                </a:solidFill>
              </a:rPr>
              <a:t>simétrica</a:t>
            </a:r>
            <a:r>
              <a:rPr lang="pt-BR" dirty="0"/>
              <a:t> existe uma simetria entre os dados e a </a:t>
            </a:r>
            <a:r>
              <a:rPr lang="pt-BR" b="1" dirty="0">
                <a:solidFill>
                  <a:srgbClr val="FF0000"/>
                </a:solidFill>
              </a:rPr>
              <a:t>concentração é maior no centro </a:t>
            </a:r>
            <a:r>
              <a:rPr lang="pt-BR" dirty="0"/>
              <a:t>da variável de estudo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4892481-CD0C-7F60-F1B1-50E7DB3135A5}"/>
              </a:ext>
            </a:extLst>
          </p:cNvPr>
          <p:cNvSpPr txBox="1"/>
          <p:nvPr/>
        </p:nvSpPr>
        <p:spPr>
          <a:xfrm>
            <a:off x="2568911" y="635031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Salário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07F6B2-5572-FD8B-8EBD-9FFC22467893}"/>
              </a:ext>
            </a:extLst>
          </p:cNvPr>
          <p:cNvSpPr txBox="1"/>
          <p:nvPr/>
        </p:nvSpPr>
        <p:spPr>
          <a:xfrm rot="16200000">
            <a:off x="521664" y="4730732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Frequência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6CF5D64-EDAB-EDEE-40B0-49CAB98D8BEC}"/>
              </a:ext>
            </a:extLst>
          </p:cNvPr>
          <p:cNvCxnSpPr/>
          <p:nvPr/>
        </p:nvCxnSpPr>
        <p:spPr>
          <a:xfrm>
            <a:off x="2978639" y="3650876"/>
            <a:ext cx="0" cy="2716306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91C814-4E4F-5C0F-1B15-424FD50354E6}"/>
              </a:ext>
            </a:extLst>
          </p:cNvPr>
          <p:cNvSpPr txBox="1"/>
          <p:nvPr/>
        </p:nvSpPr>
        <p:spPr>
          <a:xfrm>
            <a:off x="2605779" y="321278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Média</a:t>
            </a:r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AE563D11-28ED-4D43-688D-4ADC1E71AFDF}"/>
              </a:ext>
            </a:extLst>
          </p:cNvPr>
          <p:cNvSpPr txBox="1">
            <a:spLocks/>
          </p:cNvSpPr>
          <p:nvPr/>
        </p:nvSpPr>
        <p:spPr>
          <a:xfrm>
            <a:off x="6337478" y="1159492"/>
            <a:ext cx="4197172" cy="460161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Uma distribuição </a:t>
            </a:r>
            <a:r>
              <a:rPr lang="pt-BR" b="1" dirty="0">
                <a:solidFill>
                  <a:srgbClr val="FF0000"/>
                </a:solidFill>
              </a:rPr>
              <a:t>assimétrica </a:t>
            </a:r>
            <a:r>
              <a:rPr lang="pt-BR" dirty="0"/>
              <a:t>a distribuição dos dados ocorre de maneira desigual. Pode ser assimétrica para a direita ou para a esquerda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8EC4FD23-1DCE-D7CB-3AB8-F5832167D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212" y="3597586"/>
            <a:ext cx="3400425" cy="275272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027E0BE-501F-4DCB-8F1A-DC34A987D722}"/>
              </a:ext>
            </a:extLst>
          </p:cNvPr>
          <p:cNvSpPr txBox="1"/>
          <p:nvPr/>
        </p:nvSpPr>
        <p:spPr>
          <a:xfrm>
            <a:off x="7983830" y="636333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Salário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F1AA734-B223-C9A0-084A-E539C92AB8E7}"/>
              </a:ext>
            </a:extLst>
          </p:cNvPr>
          <p:cNvSpPr txBox="1"/>
          <p:nvPr/>
        </p:nvSpPr>
        <p:spPr>
          <a:xfrm rot="16200000">
            <a:off x="5936583" y="4743760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Frequência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E3C7DD6-FFD7-CCB8-9730-F3A91C33C914}"/>
              </a:ext>
            </a:extLst>
          </p:cNvPr>
          <p:cNvCxnSpPr/>
          <p:nvPr/>
        </p:nvCxnSpPr>
        <p:spPr>
          <a:xfrm>
            <a:off x="8524221" y="3831699"/>
            <a:ext cx="0" cy="2716306"/>
          </a:xfrm>
          <a:prstGeom prst="line">
            <a:avLst/>
          </a:prstGeom>
          <a:ln w="412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A2F316-8902-9A5D-5A19-3369BE55C153}"/>
              </a:ext>
            </a:extLst>
          </p:cNvPr>
          <p:cNvSpPr txBox="1"/>
          <p:nvPr/>
        </p:nvSpPr>
        <p:spPr>
          <a:xfrm>
            <a:off x="8102320" y="324006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Média</a:t>
            </a:r>
          </a:p>
        </p:txBody>
      </p:sp>
    </p:spTree>
    <p:extLst>
      <p:ext uri="{BB962C8B-B14F-4D97-AF65-F5344CB8AC3E}">
        <p14:creationId xmlns:p14="http://schemas.microsoft.com/office/powerpoint/2010/main" val="1169900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71A3EA4-0C0C-8C01-737C-0964BD6585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é normal?</a:t>
            </a:r>
          </a:p>
          <a:p>
            <a:endParaRPr lang="pt-BR" dirty="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514A0A3-EDC5-ED0D-11AD-5C843721756F}"/>
              </a:ext>
            </a:extLst>
          </p:cNvPr>
          <p:cNvCxnSpPr>
            <a:cxnSpLocks/>
          </p:cNvCxnSpPr>
          <p:nvPr/>
        </p:nvCxnSpPr>
        <p:spPr>
          <a:xfrm>
            <a:off x="1995365" y="2027502"/>
            <a:ext cx="0" cy="3095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C502A6D-73AD-FE94-B79D-AF8E8A528032}"/>
              </a:ext>
            </a:extLst>
          </p:cNvPr>
          <p:cNvCxnSpPr/>
          <p:nvPr/>
        </p:nvCxnSpPr>
        <p:spPr>
          <a:xfrm>
            <a:off x="1881065" y="202750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6F5EB82-A27D-7ECD-BED7-E023E6748A49}"/>
              </a:ext>
            </a:extLst>
          </p:cNvPr>
          <p:cNvCxnSpPr/>
          <p:nvPr/>
        </p:nvCxnSpPr>
        <p:spPr>
          <a:xfrm>
            <a:off x="1885827" y="2277534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239274A-B3C6-B123-C683-795B749D9390}"/>
              </a:ext>
            </a:extLst>
          </p:cNvPr>
          <p:cNvCxnSpPr/>
          <p:nvPr/>
        </p:nvCxnSpPr>
        <p:spPr>
          <a:xfrm>
            <a:off x="1881064" y="2525184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04FCE8B-3218-A6E0-3B3D-F1630E3A8A3E}"/>
              </a:ext>
            </a:extLst>
          </p:cNvPr>
          <p:cNvCxnSpPr/>
          <p:nvPr/>
        </p:nvCxnSpPr>
        <p:spPr>
          <a:xfrm>
            <a:off x="1881064" y="277816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3AEB419D-6A16-71DA-B6B7-9F71ED91BC97}"/>
              </a:ext>
            </a:extLst>
          </p:cNvPr>
          <p:cNvCxnSpPr>
            <a:cxnSpLocks/>
          </p:cNvCxnSpPr>
          <p:nvPr/>
        </p:nvCxnSpPr>
        <p:spPr>
          <a:xfrm>
            <a:off x="1871920" y="3021246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E27529D-9F9B-08B6-C7C1-E85452BBE65F}"/>
              </a:ext>
            </a:extLst>
          </p:cNvPr>
          <p:cNvCxnSpPr/>
          <p:nvPr/>
        </p:nvCxnSpPr>
        <p:spPr>
          <a:xfrm>
            <a:off x="1871920" y="327346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C49A7BBF-A33C-574C-1684-B81FAE4E15CE}"/>
              </a:ext>
            </a:extLst>
          </p:cNvPr>
          <p:cNvCxnSpPr/>
          <p:nvPr/>
        </p:nvCxnSpPr>
        <p:spPr>
          <a:xfrm>
            <a:off x="1865824" y="351730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5DE0F16F-35A0-CC08-6556-CAEF233D3B11}"/>
              </a:ext>
            </a:extLst>
          </p:cNvPr>
          <p:cNvCxnSpPr/>
          <p:nvPr/>
        </p:nvCxnSpPr>
        <p:spPr>
          <a:xfrm>
            <a:off x="1865824" y="376114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67E9F18-3352-931F-6F8B-781FC96B2340}"/>
              </a:ext>
            </a:extLst>
          </p:cNvPr>
          <p:cNvCxnSpPr/>
          <p:nvPr/>
        </p:nvCxnSpPr>
        <p:spPr>
          <a:xfrm>
            <a:off x="1865824" y="401213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0B5339B-F188-761D-D16E-0F965D6536DD}"/>
              </a:ext>
            </a:extLst>
          </p:cNvPr>
          <p:cNvCxnSpPr/>
          <p:nvPr/>
        </p:nvCxnSpPr>
        <p:spPr>
          <a:xfrm>
            <a:off x="1865824" y="427121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3C91D638-5E44-521E-6D75-EB84D9FF7B1E}"/>
              </a:ext>
            </a:extLst>
          </p:cNvPr>
          <p:cNvCxnSpPr/>
          <p:nvPr/>
        </p:nvCxnSpPr>
        <p:spPr>
          <a:xfrm>
            <a:off x="1873443" y="427168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23043EB3-FFE8-8EAB-4C05-E236A87CFDBC}"/>
              </a:ext>
            </a:extLst>
          </p:cNvPr>
          <p:cNvCxnSpPr/>
          <p:nvPr/>
        </p:nvCxnSpPr>
        <p:spPr>
          <a:xfrm>
            <a:off x="1873443" y="452267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43BE72E-E55C-57B0-9F4B-1D15CE65AF4E}"/>
              </a:ext>
            </a:extLst>
          </p:cNvPr>
          <p:cNvCxnSpPr/>
          <p:nvPr/>
        </p:nvCxnSpPr>
        <p:spPr>
          <a:xfrm>
            <a:off x="1873443" y="4523148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7E7CC3C-BFF8-C00C-1227-49BA8F212012}"/>
              </a:ext>
            </a:extLst>
          </p:cNvPr>
          <p:cNvCxnSpPr/>
          <p:nvPr/>
        </p:nvCxnSpPr>
        <p:spPr>
          <a:xfrm>
            <a:off x="1873443" y="4774132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EAB55CE-E5BA-4176-5E78-EC5C0887171E}"/>
              </a:ext>
            </a:extLst>
          </p:cNvPr>
          <p:cNvSpPr txBox="1"/>
          <p:nvPr/>
        </p:nvSpPr>
        <p:spPr>
          <a:xfrm>
            <a:off x="953078" y="3421009"/>
            <a:ext cx="73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altura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D478EFF7-5F6F-FB41-7966-5B99CD2C3FD5}"/>
              </a:ext>
            </a:extLst>
          </p:cNvPr>
          <p:cNvSpPr/>
          <p:nvPr/>
        </p:nvSpPr>
        <p:spPr>
          <a:xfrm>
            <a:off x="2350457" y="2000506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524333FE-4C5D-800D-BD4E-A9493AEDB1B9}"/>
              </a:ext>
            </a:extLst>
          </p:cNvPr>
          <p:cNvSpPr/>
          <p:nvPr/>
        </p:nvSpPr>
        <p:spPr>
          <a:xfrm>
            <a:off x="2350456" y="232050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700E3D67-B630-96F3-CE1B-0DA17047CB6C}"/>
              </a:ext>
            </a:extLst>
          </p:cNvPr>
          <p:cNvSpPr/>
          <p:nvPr/>
        </p:nvSpPr>
        <p:spPr>
          <a:xfrm>
            <a:off x="2350455" y="256823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5BD1AF8-FCC1-E735-00FA-E45758A64444}"/>
              </a:ext>
            </a:extLst>
          </p:cNvPr>
          <p:cNvSpPr/>
          <p:nvPr/>
        </p:nvSpPr>
        <p:spPr>
          <a:xfrm>
            <a:off x="2353503" y="2747028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D7D85E0F-330B-F599-D5C6-25389B2A296A}"/>
              </a:ext>
            </a:extLst>
          </p:cNvPr>
          <p:cNvSpPr/>
          <p:nvPr/>
        </p:nvSpPr>
        <p:spPr>
          <a:xfrm>
            <a:off x="2364040" y="296798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84C073E-1157-D8F8-F0C4-E48C2148D234}"/>
              </a:ext>
            </a:extLst>
          </p:cNvPr>
          <p:cNvSpPr/>
          <p:nvPr/>
        </p:nvSpPr>
        <p:spPr>
          <a:xfrm>
            <a:off x="2362642" y="3387381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07119778-548F-4755-FEAF-2D74240C74D4}"/>
              </a:ext>
            </a:extLst>
          </p:cNvPr>
          <p:cNvSpPr/>
          <p:nvPr/>
        </p:nvSpPr>
        <p:spPr>
          <a:xfrm>
            <a:off x="2364040" y="3599323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7CCAFA9-4860-E293-B5C1-66E09AD8C6CC}"/>
              </a:ext>
            </a:extLst>
          </p:cNvPr>
          <p:cNvSpPr/>
          <p:nvPr/>
        </p:nvSpPr>
        <p:spPr>
          <a:xfrm>
            <a:off x="2364040" y="374010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2FDFBA2A-19A5-4EE1-041C-E32A9E9ACAB4}"/>
              </a:ext>
            </a:extLst>
          </p:cNvPr>
          <p:cNvSpPr/>
          <p:nvPr/>
        </p:nvSpPr>
        <p:spPr>
          <a:xfrm>
            <a:off x="2364040" y="4113365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5C331DCC-0AF6-8124-1234-90BA3BF4855A}"/>
              </a:ext>
            </a:extLst>
          </p:cNvPr>
          <p:cNvSpPr/>
          <p:nvPr/>
        </p:nvSpPr>
        <p:spPr>
          <a:xfrm>
            <a:off x="2364040" y="4389802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AD220A78-53D2-7650-2E9B-813711DA028F}"/>
              </a:ext>
            </a:extLst>
          </p:cNvPr>
          <p:cNvSpPr/>
          <p:nvPr/>
        </p:nvSpPr>
        <p:spPr>
          <a:xfrm>
            <a:off x="2362641" y="4666239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C2243638-4422-FB80-054C-F993E82E0D18}"/>
              </a:ext>
            </a:extLst>
          </p:cNvPr>
          <p:cNvSpPr/>
          <p:nvPr/>
        </p:nvSpPr>
        <p:spPr>
          <a:xfrm>
            <a:off x="2364040" y="3905301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158F5FB7-1818-B94A-93AD-33B90FAF2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6212"/>
            <a:ext cx="4305300" cy="2409825"/>
          </a:xfrm>
          <a:prstGeom prst="rect">
            <a:avLst/>
          </a:prstGeom>
        </p:spPr>
      </p:pic>
      <p:sp>
        <p:nvSpPr>
          <p:cNvPr id="54" name="Elipse 53">
            <a:extLst>
              <a:ext uri="{FF2B5EF4-FFF2-40B4-BE49-F238E27FC236}">
                <a16:creationId xmlns:a16="http://schemas.microsoft.com/office/drawing/2014/main" id="{1B4A31B5-CF0F-DD3C-1A9F-80B72F9DFF68}"/>
              </a:ext>
            </a:extLst>
          </p:cNvPr>
          <p:cNvSpPr/>
          <p:nvPr/>
        </p:nvSpPr>
        <p:spPr>
          <a:xfrm>
            <a:off x="2362642" y="3250320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0F420556-2EB9-DE0D-0F19-B5560FDE83C7}"/>
              </a:ext>
            </a:extLst>
          </p:cNvPr>
          <p:cNvSpPr/>
          <p:nvPr/>
        </p:nvSpPr>
        <p:spPr>
          <a:xfrm>
            <a:off x="2364040" y="4523148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B0F7A9DA-6729-577E-6DC2-10FC25DD574F}"/>
              </a:ext>
            </a:extLst>
          </p:cNvPr>
          <p:cNvSpPr/>
          <p:nvPr/>
        </p:nvSpPr>
        <p:spPr>
          <a:xfrm>
            <a:off x="2364040" y="4302473"/>
            <a:ext cx="155447" cy="1333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B1AA976-E90C-2422-6662-FC4C3E0D9543}"/>
              </a:ext>
            </a:extLst>
          </p:cNvPr>
          <p:cNvCxnSpPr>
            <a:cxnSpLocks/>
          </p:cNvCxnSpPr>
          <p:nvPr/>
        </p:nvCxnSpPr>
        <p:spPr>
          <a:xfrm>
            <a:off x="6409059" y="6345936"/>
            <a:ext cx="2622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364EA94-6001-061F-C171-1FB560A95107}"/>
              </a:ext>
            </a:extLst>
          </p:cNvPr>
          <p:cNvCxnSpPr>
            <a:cxnSpLocks/>
          </p:cNvCxnSpPr>
          <p:nvPr/>
        </p:nvCxnSpPr>
        <p:spPr>
          <a:xfrm flipV="1">
            <a:off x="6561459" y="4321502"/>
            <a:ext cx="0" cy="217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1E733E-24EB-3726-7E28-B8AFAE3A1D38}"/>
              </a:ext>
            </a:extLst>
          </p:cNvPr>
          <p:cNvSpPr txBox="1"/>
          <p:nvPr/>
        </p:nvSpPr>
        <p:spPr>
          <a:xfrm rot="16200000">
            <a:off x="5478340" y="4093311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Quartil dos </a:t>
            </a:r>
          </a:p>
          <a:p>
            <a:pPr algn="ctr"/>
            <a:r>
              <a:rPr lang="pt-BR" dirty="0"/>
              <a:t>dados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42C6C45-79A0-6E19-EB81-7C185D262CF5}"/>
              </a:ext>
            </a:extLst>
          </p:cNvPr>
          <p:cNvSpPr txBox="1"/>
          <p:nvPr/>
        </p:nvSpPr>
        <p:spPr>
          <a:xfrm>
            <a:off x="8818885" y="6360699"/>
            <a:ext cx="241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Quartil da curva normal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CC4E375-D6BE-E131-2D7C-B972BA6AC34A}"/>
              </a:ext>
            </a:extLst>
          </p:cNvPr>
          <p:cNvSpPr txBox="1"/>
          <p:nvPr/>
        </p:nvSpPr>
        <p:spPr>
          <a:xfrm>
            <a:off x="1581912" y="5449287"/>
            <a:ext cx="4418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plotamos o gráfico </a:t>
            </a:r>
            <a:r>
              <a:rPr lang="pt-BR" dirty="0" err="1"/>
              <a:t>qqplot</a:t>
            </a:r>
            <a:r>
              <a:rPr lang="pt-BR" dirty="0"/>
              <a:t>: </a:t>
            </a:r>
          </a:p>
          <a:p>
            <a:r>
              <a:rPr lang="pt-BR" dirty="0"/>
              <a:t>Pequenas divergências nos extremos do gráfico são permitidas </a:t>
            </a:r>
          </a:p>
          <a:p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921ABA8-038B-E8E7-A50C-AB0518F2BE47}"/>
              </a:ext>
            </a:extLst>
          </p:cNvPr>
          <p:cNvSpPr/>
          <p:nvPr/>
        </p:nvSpPr>
        <p:spPr>
          <a:xfrm>
            <a:off x="6713861" y="6108400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FC696AAD-7B24-0376-E2AB-142563D9A438}"/>
              </a:ext>
            </a:extLst>
          </p:cNvPr>
          <p:cNvSpPr/>
          <p:nvPr/>
        </p:nvSpPr>
        <p:spPr>
          <a:xfrm>
            <a:off x="6897750" y="5902904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21C67A4-9F37-5797-1AFF-D122757C7D93}"/>
              </a:ext>
            </a:extLst>
          </p:cNvPr>
          <p:cNvSpPr/>
          <p:nvPr/>
        </p:nvSpPr>
        <p:spPr>
          <a:xfrm>
            <a:off x="6978128" y="5747757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66F5A6E-CA0A-A474-25F2-6F71C9D5F330}"/>
              </a:ext>
            </a:extLst>
          </p:cNvPr>
          <p:cNvSpPr/>
          <p:nvPr/>
        </p:nvSpPr>
        <p:spPr>
          <a:xfrm>
            <a:off x="7122172" y="5622874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E4EC212-7120-5559-7593-C0D9869C96F0}"/>
              </a:ext>
            </a:extLst>
          </p:cNvPr>
          <p:cNvSpPr/>
          <p:nvPr/>
        </p:nvSpPr>
        <p:spPr>
          <a:xfrm>
            <a:off x="7314761" y="5541788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2AAFA28-A01E-24CC-153B-19340C20D2B3}"/>
              </a:ext>
            </a:extLst>
          </p:cNvPr>
          <p:cNvSpPr/>
          <p:nvPr/>
        </p:nvSpPr>
        <p:spPr>
          <a:xfrm>
            <a:off x="7464193" y="5469031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29C8C3CB-92A8-D3F6-25F8-0434C65FB1A3}"/>
              </a:ext>
            </a:extLst>
          </p:cNvPr>
          <p:cNvSpPr/>
          <p:nvPr/>
        </p:nvSpPr>
        <p:spPr>
          <a:xfrm>
            <a:off x="7609794" y="5380016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B38210DB-5A2A-A17C-B5E7-EE8548AA1C72}"/>
              </a:ext>
            </a:extLst>
          </p:cNvPr>
          <p:cNvSpPr/>
          <p:nvPr/>
        </p:nvSpPr>
        <p:spPr>
          <a:xfrm>
            <a:off x="7806191" y="5307259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7BD51A70-1000-DAD0-E235-1BDE71F83C10}"/>
              </a:ext>
            </a:extLst>
          </p:cNvPr>
          <p:cNvSpPr/>
          <p:nvPr/>
        </p:nvSpPr>
        <p:spPr>
          <a:xfrm>
            <a:off x="7984652" y="5290460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062541B-8B17-D949-4DD2-E2D731C25962}"/>
              </a:ext>
            </a:extLst>
          </p:cNvPr>
          <p:cNvSpPr/>
          <p:nvPr/>
        </p:nvSpPr>
        <p:spPr>
          <a:xfrm>
            <a:off x="8162899" y="5234502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B113E469-EC2F-1997-98F0-CAB05CC8D0D8}"/>
              </a:ext>
            </a:extLst>
          </p:cNvPr>
          <p:cNvSpPr/>
          <p:nvPr/>
        </p:nvSpPr>
        <p:spPr>
          <a:xfrm>
            <a:off x="8313382" y="5142690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2BFC9CE5-9D26-0AC7-2DC3-513E26E8D02C}"/>
              </a:ext>
            </a:extLst>
          </p:cNvPr>
          <p:cNvSpPr/>
          <p:nvPr/>
        </p:nvSpPr>
        <p:spPr>
          <a:xfrm>
            <a:off x="8487402" y="5086748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8010BB98-F0B5-FC04-F888-36DF23C0AF27}"/>
              </a:ext>
            </a:extLst>
          </p:cNvPr>
          <p:cNvSpPr/>
          <p:nvPr/>
        </p:nvSpPr>
        <p:spPr>
          <a:xfrm>
            <a:off x="8617012" y="4981074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38A21510-BE5A-FB6D-96B3-080D1613B705}"/>
              </a:ext>
            </a:extLst>
          </p:cNvPr>
          <p:cNvSpPr/>
          <p:nvPr/>
        </p:nvSpPr>
        <p:spPr>
          <a:xfrm>
            <a:off x="8708564" y="4841271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99A214FB-F761-A9E0-C360-A6663A7D4035}"/>
              </a:ext>
            </a:extLst>
          </p:cNvPr>
          <p:cNvSpPr/>
          <p:nvPr/>
        </p:nvSpPr>
        <p:spPr>
          <a:xfrm>
            <a:off x="8865247" y="4700518"/>
            <a:ext cx="80378" cy="7275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537D08B1-3699-1901-06F5-6DE780E12369}"/>
              </a:ext>
            </a:extLst>
          </p:cNvPr>
          <p:cNvCxnSpPr>
            <a:cxnSpLocks/>
          </p:cNvCxnSpPr>
          <p:nvPr/>
        </p:nvCxnSpPr>
        <p:spPr>
          <a:xfrm flipV="1">
            <a:off x="6561459" y="4521592"/>
            <a:ext cx="2703191" cy="18243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82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51FE0A8-02A4-DDDD-2155-5436D5164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é normal?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92BA10-6505-7CBA-D8DD-CBFD15BB1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5E54BCD-F314-A57D-80F8-2A6E79E0B231}"/>
              </a:ext>
            </a:extLst>
          </p:cNvPr>
          <p:cNvSpPr txBox="1"/>
          <p:nvPr/>
        </p:nvSpPr>
        <p:spPr>
          <a:xfrm>
            <a:off x="2744528" y="185077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Fazer prática:</a:t>
            </a:r>
          </a:p>
          <a:p>
            <a:pPr algn="ctr"/>
            <a:r>
              <a:rPr lang="pt-B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## 1.3 Verificando se um conjunto de dados é normalmente distribuído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703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AAA24DF-EA16-7313-4992-C7956131B1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1CD35C-1235-B4C4-4D59-E9CBB56E08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IGUAL, Laura; SEGUÍ, Santi. </a:t>
            </a:r>
            <a:r>
              <a:rPr lang="en-US" b="1" i="0" dirty="0">
                <a:solidFill>
                  <a:srgbClr val="222222"/>
                </a:solidFill>
                <a:effectLst/>
                <a:latin typeface="Helvetica Neue"/>
              </a:rPr>
              <a:t>Introduction to Data Science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: a python approach to concepts, techniques and applications.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elvetica Neue"/>
              </a:rPr>
              <a:t>Gewerbestrasse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: Springer, 2017.</a:t>
            </a:r>
            <a:endParaRPr lang="pt-BR" dirty="0"/>
          </a:p>
          <a:p>
            <a:endParaRPr lang="pt-BR" dirty="0">
              <a:solidFill>
                <a:srgbClr val="222222"/>
              </a:solidFill>
              <a:latin typeface="Helvetica Neue"/>
            </a:endParaRPr>
          </a:p>
          <a:p>
            <a:r>
              <a:rPr lang="pt-BR" b="0" i="0" dirty="0">
                <a:solidFill>
                  <a:srgbClr val="222222"/>
                </a:solidFill>
                <a:effectLst/>
                <a:latin typeface="Helvetica Neue"/>
              </a:rPr>
              <a:t>SKIENA, Steven S.. </a:t>
            </a:r>
            <a:r>
              <a:rPr lang="pt-BR" b="1" i="0" dirty="0">
                <a:solidFill>
                  <a:srgbClr val="222222"/>
                </a:solidFill>
                <a:effectLst/>
                <a:latin typeface="Helvetica Neue"/>
              </a:rPr>
              <a:t>Data Science Design Manual</a:t>
            </a:r>
            <a:r>
              <a:rPr lang="pt-B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Helvetica Neue"/>
              </a:rPr>
              <a:t>Gewerbestrasse</a:t>
            </a:r>
            <a:r>
              <a:rPr lang="pt-BR" b="0" i="0" dirty="0">
                <a:solidFill>
                  <a:srgbClr val="222222"/>
                </a:solidFill>
                <a:effectLst/>
                <a:latin typeface="Helvetica Neue"/>
              </a:rPr>
              <a:t>: Springer, 2017.</a:t>
            </a:r>
          </a:p>
        </p:txBody>
      </p:sp>
    </p:spTree>
    <p:extLst>
      <p:ext uri="{BB962C8B-B14F-4D97-AF65-F5344CB8AC3E}">
        <p14:creationId xmlns:p14="http://schemas.microsoft.com/office/powerpoint/2010/main" val="160041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C9A36B7-52BE-C73F-7C80-98D783FA2A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dos dados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B606AB-D2F0-0CD2-553E-43E1D0BA12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Conforme o </a:t>
            </a:r>
            <a:r>
              <a:rPr lang="pt-BR" b="1" dirty="0">
                <a:solidFill>
                  <a:srgbClr val="FF0000"/>
                </a:solidFill>
              </a:rPr>
              <a:t>tipo de distribuição dos dados </a:t>
            </a:r>
            <a:r>
              <a:rPr lang="pt-BR" dirty="0"/>
              <a:t>podemos presumir diversas informações acerca dos dados.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570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7D6E78F-35B2-216A-FDFC-D98EF937D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normal dos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5FD55C-C31E-2A0B-52C8-293C459D71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1CB16A-1B50-BC37-DD9B-074F81A15E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D9E69C7-F4A9-95B9-B1A9-CFBEEFE4E0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74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E4C96FE-B40C-1F8F-84CD-CEEBCDF322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normal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968AB8-C5E0-E68D-8D46-9788D97C59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 distribuição mais importante da estatística.</a:t>
            </a:r>
          </a:p>
          <a:p>
            <a:r>
              <a:rPr lang="pt-BR" dirty="0"/>
              <a:t>Dados distribuídos em </a:t>
            </a:r>
            <a:r>
              <a:rPr lang="pt-BR" b="1" dirty="0">
                <a:solidFill>
                  <a:srgbClr val="FF0000"/>
                </a:solidFill>
              </a:rPr>
              <a:t>forma de sino</a:t>
            </a:r>
            <a:r>
              <a:rPr lang="pt-BR" dirty="0"/>
              <a:t>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BF6A7B8-3845-7972-56AE-3AFDB4E79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483" y="2233476"/>
            <a:ext cx="7365552" cy="420888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95CFD4E-45DA-FFDE-034D-8969C048E7BA}"/>
              </a:ext>
            </a:extLst>
          </p:cNvPr>
          <p:cNvSpPr txBox="1"/>
          <p:nvPr/>
        </p:nvSpPr>
        <p:spPr>
          <a:xfrm>
            <a:off x="4986738" y="6382389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Idade das pessoas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0BB2F66-D6AD-8C6C-408F-98122D43F5D7}"/>
              </a:ext>
            </a:extLst>
          </p:cNvPr>
          <p:cNvSpPr txBox="1"/>
          <p:nvPr/>
        </p:nvSpPr>
        <p:spPr>
          <a:xfrm rot="16200000">
            <a:off x="863042" y="3968587"/>
            <a:ext cx="259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Frequência de Ocorrência</a:t>
            </a:r>
          </a:p>
        </p:txBody>
      </p:sp>
    </p:spTree>
    <p:extLst>
      <p:ext uri="{BB962C8B-B14F-4D97-AF65-F5344CB8AC3E}">
        <p14:creationId xmlns:p14="http://schemas.microsoft.com/office/powerpoint/2010/main" val="317666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441C83AE-25B0-7D7C-CF37-EF2F566E1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891" y="2389216"/>
            <a:ext cx="5453495" cy="3116283"/>
          </a:xfrm>
          <a:prstGeom prst="rect">
            <a:avLst/>
          </a:prstGeom>
        </p:spPr>
      </p:pic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45EE233-8096-2824-8367-ADE7EBCAD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normal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5077CD-51ED-F758-919F-80F471B44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Média dos dados fica ao centro deles!</a:t>
            </a:r>
          </a:p>
          <a:p>
            <a:r>
              <a:rPr lang="pt-BR" dirty="0"/>
              <a:t>Existe simetria nos dados antes e após a média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2471901-4F13-296C-7374-7863E333DFA6}"/>
              </a:ext>
            </a:extLst>
          </p:cNvPr>
          <p:cNvCxnSpPr>
            <a:cxnSpLocks/>
            <a:stCxn id="13" idx="0"/>
          </p:cNvCxnSpPr>
          <p:nvPr/>
        </p:nvCxnSpPr>
        <p:spPr>
          <a:xfrm>
            <a:off x="5645639" y="2389216"/>
            <a:ext cx="0" cy="3201093"/>
          </a:xfrm>
          <a:prstGeom prst="line">
            <a:avLst/>
          </a:prstGeom>
          <a:ln w="635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484CD436-ABFA-C66F-37FF-6C4727A5279D}"/>
              </a:ext>
            </a:extLst>
          </p:cNvPr>
          <p:cNvSpPr/>
          <p:nvPr/>
        </p:nvSpPr>
        <p:spPr>
          <a:xfrm>
            <a:off x="7034205" y="3020189"/>
            <a:ext cx="1534739" cy="8197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28CA68B-57F8-D5D3-E2B1-F94272E16E46}"/>
              </a:ext>
            </a:extLst>
          </p:cNvPr>
          <p:cNvSpPr/>
          <p:nvPr/>
        </p:nvSpPr>
        <p:spPr>
          <a:xfrm rot="10800000">
            <a:off x="3001239" y="3127657"/>
            <a:ext cx="1534739" cy="8197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10" name="AutoShape 2" descr="Probabilidades de cair dentro de 1, 2 e 3 desvios padrão da média em uma distribuição normal.">
            <a:extLst>
              <a:ext uri="{FF2B5EF4-FFF2-40B4-BE49-F238E27FC236}">
                <a16:creationId xmlns:a16="http://schemas.microsoft.com/office/drawing/2014/main" id="{45D12208-E89B-D092-79FE-6BCEA6D612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4" descr="Probabilidades de cair dentro de 1, 2 e 3 desvios padrão da média em uma distribuição normal.">
            <a:extLst>
              <a:ext uri="{FF2B5EF4-FFF2-40B4-BE49-F238E27FC236}">
                <a16:creationId xmlns:a16="http://schemas.microsoft.com/office/drawing/2014/main" id="{701AFC45-6133-A7F1-6AB6-8AE6F71BD1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48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441C83AE-25B0-7D7C-CF37-EF2F566E1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964" y="3429000"/>
            <a:ext cx="5453495" cy="3116283"/>
          </a:xfrm>
          <a:prstGeom prst="rect">
            <a:avLst/>
          </a:prstGeom>
        </p:spPr>
      </p:pic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45EE233-8096-2824-8367-ADE7EBCADD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Distribuição normal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5077CD-51ED-F758-919F-80F471B44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O modelo da </a:t>
            </a:r>
            <a:r>
              <a:rPr lang="pt-BR" b="1" dirty="0">
                <a:solidFill>
                  <a:srgbClr val="FF0000"/>
                </a:solidFill>
              </a:rPr>
              <a:t>distribuição normal </a:t>
            </a:r>
            <a:r>
              <a:rPr lang="pt-BR" dirty="0"/>
              <a:t>depende de duas variáveis:</a:t>
            </a:r>
          </a:p>
          <a:p>
            <a:r>
              <a:rPr lang="pt-BR" dirty="0"/>
              <a:t>Média </a:t>
            </a:r>
            <a:r>
              <a:rPr lang="el-GR" sz="2400" b="0" i="0" dirty="0">
                <a:solidFill>
                  <a:srgbClr val="212529"/>
                </a:solidFill>
                <a:effectLst/>
                <a:latin typeface="MJXc-TeX-math-I"/>
              </a:rPr>
              <a:t>μ</a:t>
            </a:r>
            <a:endParaRPr lang="pt-BR" dirty="0"/>
          </a:p>
          <a:p>
            <a:r>
              <a:rPr lang="pt-BR" dirty="0"/>
              <a:t>Desvio Padrão </a:t>
            </a:r>
            <a:r>
              <a:rPr lang="el-GR" sz="2400" b="0" i="0" dirty="0">
                <a:solidFill>
                  <a:srgbClr val="212529"/>
                </a:solidFill>
                <a:effectLst/>
                <a:latin typeface="MJXc-TeX-math-I"/>
              </a:rPr>
              <a:t>σ</a:t>
            </a:r>
            <a:endParaRPr lang="pt-BR" dirty="0"/>
          </a:p>
        </p:txBody>
      </p:sp>
      <p:sp>
        <p:nvSpPr>
          <p:cNvPr id="10" name="AutoShape 2" descr="Probabilidades de cair dentro de 1, 2 e 3 desvios padrão da média em uma distribuição normal.">
            <a:extLst>
              <a:ext uri="{FF2B5EF4-FFF2-40B4-BE49-F238E27FC236}">
                <a16:creationId xmlns:a16="http://schemas.microsoft.com/office/drawing/2014/main" id="{45D12208-E89B-D092-79FE-6BCEA6D612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4" descr="Probabilidades de cair dentro de 1, 2 e 3 desvios padrão da média em uma distribuição normal.">
            <a:extLst>
              <a:ext uri="{FF2B5EF4-FFF2-40B4-BE49-F238E27FC236}">
                <a16:creationId xmlns:a16="http://schemas.microsoft.com/office/drawing/2014/main" id="{701AFC45-6133-A7F1-6AB6-8AE6F71BD1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2848B3-F0B2-BE27-EDED-E09CF44C463D}"/>
              </a:ext>
            </a:extLst>
          </p:cNvPr>
          <p:cNvSpPr txBox="1"/>
          <p:nvPr/>
        </p:nvSpPr>
        <p:spPr>
          <a:xfrm>
            <a:off x="4893208" y="2875747"/>
            <a:ext cx="21007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800" b="0" i="0" dirty="0">
                <a:solidFill>
                  <a:srgbClr val="212529"/>
                </a:solidFill>
                <a:effectLst/>
                <a:latin typeface="MJXc-TeX-math-I"/>
              </a:rPr>
              <a:t>N</a:t>
            </a:r>
            <a:r>
              <a:rPr lang="el-GR" sz="2800" b="0" i="0" dirty="0">
                <a:solidFill>
                  <a:srgbClr val="212529"/>
                </a:solidFill>
                <a:effectLst/>
                <a:latin typeface="MJXc-TeX-main-R"/>
              </a:rPr>
              <a:t>(</a:t>
            </a:r>
            <a:r>
              <a:rPr lang="el-GR" sz="2800" b="0" i="0" dirty="0">
                <a:solidFill>
                  <a:srgbClr val="212529"/>
                </a:solidFill>
                <a:effectLst/>
                <a:latin typeface="MJXc-TeX-math-I"/>
              </a:rPr>
              <a:t>μ</a:t>
            </a:r>
            <a:r>
              <a:rPr lang="el-GR" sz="2800" b="0" i="0" dirty="0">
                <a:solidFill>
                  <a:srgbClr val="212529"/>
                </a:solidFill>
                <a:effectLst/>
                <a:latin typeface="MJXc-TeX-main-R"/>
              </a:rPr>
              <a:t>=0,</a:t>
            </a:r>
            <a:r>
              <a:rPr lang="el-GR" sz="2800" b="0" i="0" dirty="0">
                <a:solidFill>
                  <a:srgbClr val="212529"/>
                </a:solidFill>
                <a:effectLst/>
                <a:latin typeface="MJXc-TeX-math-I"/>
              </a:rPr>
              <a:t>σ</a:t>
            </a:r>
            <a:r>
              <a:rPr lang="el-GR" sz="2800" b="0" i="0" dirty="0">
                <a:solidFill>
                  <a:srgbClr val="212529"/>
                </a:solidFill>
                <a:effectLst/>
                <a:latin typeface="MJXc-TeX-main-R"/>
              </a:rPr>
              <a:t>=1)</a:t>
            </a:r>
            <a:br>
              <a:rPr lang="el-GR" sz="2800" b="0" i="0" dirty="0">
                <a:solidFill>
                  <a:srgbClr val="212529"/>
                </a:solidFill>
                <a:effectLst/>
                <a:latin typeface="Lato" panose="020B0604020202020204" pitchFamily="34" charset="0"/>
              </a:rPr>
            </a:b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067235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  <a:ln>
          <a:noFill/>
        </a:ln>
      </a:spPr>
      <a:bodyPr rtlCol="0" anchor="ctr"/>
      <a:lstStyle>
        <a:defPPr algn="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36622D9DD18354FAD2DEA828D8475B1" ma:contentTypeVersion="16" ma:contentTypeDescription="Crie um novo documento." ma:contentTypeScope="" ma:versionID="0f846fd05b3493b4eee38488bcb70c7d">
  <xsd:schema xmlns:xsd="http://www.w3.org/2001/XMLSchema" xmlns:xs="http://www.w3.org/2001/XMLSchema" xmlns:p="http://schemas.microsoft.com/office/2006/metadata/properties" xmlns:ns3="e5bdf7c5-3275-4439-84d9-a697d746dbde" xmlns:ns4="94e7e9c2-c2c1-4e0b-8162-55003dc1204b" targetNamespace="http://schemas.microsoft.com/office/2006/metadata/properties" ma:root="true" ma:fieldsID="c0c894062695b903f9e9f17b6895e36f" ns3:_="" ns4:_="">
    <xsd:import namespace="e5bdf7c5-3275-4439-84d9-a697d746dbde"/>
    <xsd:import namespace="94e7e9c2-c2c1-4e0b-8162-55003dc1204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df7c5-3275-4439-84d9-a697d746db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Último Compartilhamento Por Usuá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Último Compartilhamento Por Tempo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7e9c2-c2c1-4e0b-8162-55003dc12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D3B9EE-7541-4D0F-AEB6-28EBCDE4635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e5bdf7c5-3275-4439-84d9-a697d746dbde"/>
    <ds:schemaRef ds:uri="94e7e9c2-c2c1-4e0b-8162-55003dc1204b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6AFFCB5-4DB7-4EE5-B55A-C0A8C01E5D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0A7893-045E-476E-BE6E-E35D040B5E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bdf7c5-3275-4439-84d9-a697d746dbde"/>
    <ds:schemaRef ds:uri="94e7e9c2-c2c1-4e0b-8162-55003dc120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31634</TotalTime>
  <Words>1230</Words>
  <Application>Microsoft Office PowerPoint</Application>
  <PresentationFormat>Widescreen</PresentationFormat>
  <Paragraphs>238</Paragraphs>
  <Slides>42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53" baseType="lpstr">
      <vt:lpstr>Arial</vt:lpstr>
      <vt:lpstr>Calibri</vt:lpstr>
      <vt:lpstr>Cambria Math</vt:lpstr>
      <vt:lpstr>Courier New</vt:lpstr>
      <vt:lpstr>Helvetica Neue</vt:lpstr>
      <vt:lpstr>Lato</vt:lpstr>
      <vt:lpstr>MJXc-TeX-main-R</vt:lpstr>
      <vt:lpstr>MJXc-TeX-math-I</vt:lpstr>
      <vt:lpstr>Montserrat</vt:lpstr>
      <vt:lpstr>Montserrat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Akira Higa</dc:creator>
  <cp:lastModifiedBy>Miguel Bozer da Silva</cp:lastModifiedBy>
  <cp:revision>949</cp:revision>
  <dcterms:created xsi:type="dcterms:W3CDTF">2018-10-25T18:17:28Z</dcterms:created>
  <dcterms:modified xsi:type="dcterms:W3CDTF">2023-04-04T18:43:05Z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0x010100336622D9DD18354FAD2DEA828D8475B1</vt:lpwstr>
  </property>
</Properties>
</file>