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Zrcxnwn25yjlE3Lh7v/t61XQB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a9570afd9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ba9570afd9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a9570afd9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ba9570afd9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a9570afd9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ba9570afd9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a9570afd9_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ba9570afd9_1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a9570afd9_1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ba9570afd9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a9570afd9_1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ba9570afd9_1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94d63b94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d94d63b94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94d63b948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d94d63b948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94d63b948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d94d63b948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94d63b948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d94d63b948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94d63b948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d94d63b948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a9570afd9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ba9570afd9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a9570afd9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ba9570afd9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a9570afd9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ba9570afd9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a9570afd9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ba9570afd9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a9570afd9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ba9570afd9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" type="body"/>
          </p:nvPr>
        </p:nvSpPr>
        <p:spPr>
          <a:xfrm rot="5400000">
            <a:off x="4246559" y="-1677987"/>
            <a:ext cx="4003675" cy="11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solidFill>
          <a:srgbClr val="E8E8EA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108560" y="108558"/>
            <a:ext cx="12083440" cy="8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108560" y="1085590"/>
            <a:ext cx="12083440" cy="540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397954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indent="-36404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indent="-36404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24"/>
          <p:cNvCxnSpPr/>
          <p:nvPr/>
        </p:nvCxnSpPr>
        <p:spPr>
          <a:xfrm>
            <a:off x="66805" y="1002100"/>
            <a:ext cx="1208344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1851" y="4718057"/>
            <a:ext cx="10515600" cy="66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8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12192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presentação power point1" id="16" name="Google Shape;16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52439"/>
            <a:ext cx="12192000" cy="75426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4400"/>
              <a:t>Linguagem de programação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Profª Crishna Irion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a9570afd9_1_54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 verificar se um número é maior que o outro</a:t>
            </a:r>
            <a:endParaRPr/>
          </a:p>
        </p:txBody>
      </p:sp>
      <p:sp>
        <p:nvSpPr>
          <p:cNvPr id="164" name="Google Shape;164;g2ba9570afd9_1_54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65" name="Google Shape;165;g2ba9570afd9_1_54"/>
          <p:cNvSpPr/>
          <p:nvPr/>
        </p:nvSpPr>
        <p:spPr>
          <a:xfrm>
            <a:off x="1169582" y="469594"/>
            <a:ext cx="9852900" cy="5496000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Scanner sc = new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a,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System.out.println("Entre com um valor para a:");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 = sc.nextDouble();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System.out.println("Entre com um valor para b:");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 = sc.nextDouble();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(a&gt;b){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System.out.println("a é maior que b");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(b&gt;a){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System.out.println("b é maior que 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(a==b){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System.out.println("a é igual a b");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a9570afd9_1_60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Estrutura Condicional</a:t>
            </a:r>
            <a:endParaRPr/>
          </a:p>
        </p:txBody>
      </p:sp>
      <p:sp>
        <p:nvSpPr>
          <p:cNvPr id="171" name="Google Shape;171;g2ba9570afd9_1_60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sintaxe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pt-BR" sz="2800">
                <a:solidFill>
                  <a:srgbClr val="FF0000"/>
                </a:solidFill>
              </a:rPr>
              <a:t>if</a:t>
            </a:r>
            <a:r>
              <a:rPr lang="pt-BR" sz="2800"/>
              <a:t> </a:t>
            </a:r>
            <a:r>
              <a:rPr lang="pt-BR" sz="2800">
                <a:solidFill>
                  <a:srgbClr val="FF0000"/>
                </a:solidFill>
              </a:rPr>
              <a:t>(</a:t>
            </a:r>
            <a:r>
              <a:rPr lang="pt-BR" sz="2800"/>
              <a:t>condição</a:t>
            </a:r>
            <a:r>
              <a:rPr lang="pt-BR" sz="2800">
                <a:solidFill>
                  <a:srgbClr val="FF0000"/>
                </a:solidFill>
              </a:rPr>
              <a:t>)</a:t>
            </a:r>
            <a:r>
              <a:rPr lang="pt-BR" sz="2800"/>
              <a:t> </a:t>
            </a:r>
            <a:r>
              <a:rPr lang="pt-BR" sz="2800">
                <a:solidFill>
                  <a:srgbClr val="FF0000"/>
                </a:solidFill>
              </a:rPr>
              <a:t>{</a:t>
            </a:r>
            <a:r>
              <a:rPr lang="pt-BR" sz="2800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	 comando;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</a:t>
            </a:r>
            <a:r>
              <a:rPr lang="pt-BR" sz="2800">
                <a:solidFill>
                  <a:srgbClr val="FF0000"/>
                </a:solidFill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pt-BR" sz="2800">
                <a:solidFill>
                  <a:srgbClr val="FF0000"/>
                </a:solidFill>
              </a:rPr>
              <a:t>else</a:t>
            </a:r>
            <a:r>
              <a:rPr lang="pt-BR" sz="2800"/>
              <a:t> </a:t>
            </a:r>
            <a:r>
              <a:rPr lang="pt-BR" sz="2800">
                <a:solidFill>
                  <a:srgbClr val="FF0000"/>
                </a:solidFill>
              </a:rPr>
              <a:t>{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	comando;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</a:t>
            </a:r>
            <a:r>
              <a:rPr lang="pt-BR" sz="2800">
                <a:solidFill>
                  <a:srgbClr val="FF0000"/>
                </a:solidFill>
              </a:rPr>
              <a:t> }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72" name="Google Shape;172;g2ba9570afd9_1_60"/>
          <p:cNvSpPr/>
          <p:nvPr/>
        </p:nvSpPr>
        <p:spPr>
          <a:xfrm>
            <a:off x="4728883" y="2794421"/>
            <a:ext cx="4320900" cy="2413800"/>
          </a:xfrm>
          <a:prstGeom prst="leftArrowCallout">
            <a:avLst>
              <a:gd fmla="val 25000" name="adj1"/>
              <a:gd fmla="val 22701" name="adj2"/>
              <a:gd fmla="val 25000" name="adj3"/>
              <a:gd fmla="val 64977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a condição não for verdadeira, o comando executado será este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a9570afd9_1_6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 verificar se um número é maior que o outro</a:t>
            </a:r>
            <a:endParaRPr/>
          </a:p>
        </p:txBody>
      </p:sp>
      <p:sp>
        <p:nvSpPr>
          <p:cNvPr id="178" name="Google Shape;178;g2ba9570afd9_1_66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79" name="Google Shape;179;g2ba9570afd9_1_66"/>
          <p:cNvSpPr/>
          <p:nvPr/>
        </p:nvSpPr>
        <p:spPr>
          <a:xfrm>
            <a:off x="985275" y="575500"/>
            <a:ext cx="10463700" cy="5253900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Scanner sc = new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a,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System.out.println("Entre com um valor para a:");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 = sc.nextDouble();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System.out.println("Entre com um valor para b:");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 = sc.nextDouble();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(a&gt;b){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System.out.println("a é maior que b");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}else{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 System.out.println("b é maior que a ou são iguais");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a9570afd9_1_7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Estrutura Condicional - </a:t>
            </a:r>
            <a:r>
              <a:rPr lang="pt-BR" sz="3100">
                <a:solidFill>
                  <a:schemeClr val="accent6"/>
                </a:solidFill>
              </a:rPr>
              <a:t>Condições Aninhadas </a:t>
            </a:r>
            <a:endParaRPr/>
          </a:p>
        </p:txBody>
      </p:sp>
      <p:sp>
        <p:nvSpPr>
          <p:cNvPr id="185" name="Google Shape;185;g2ba9570afd9_1_72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pt-BR" sz="2800">
                <a:solidFill>
                  <a:srgbClr val="FF0000"/>
                </a:solidFill>
              </a:rPr>
              <a:t>if</a:t>
            </a:r>
            <a:r>
              <a:rPr lang="pt-BR" sz="2800"/>
              <a:t> </a:t>
            </a:r>
            <a:r>
              <a:rPr lang="pt-BR" sz="2800">
                <a:solidFill>
                  <a:srgbClr val="FF0000"/>
                </a:solidFill>
              </a:rPr>
              <a:t>(</a:t>
            </a:r>
            <a:r>
              <a:rPr lang="pt-BR" sz="2800"/>
              <a:t>condição</a:t>
            </a:r>
            <a:r>
              <a:rPr lang="pt-BR" sz="2800">
                <a:solidFill>
                  <a:srgbClr val="FF0000"/>
                </a:solidFill>
              </a:rPr>
              <a:t>)</a:t>
            </a:r>
            <a:r>
              <a:rPr lang="pt-BR" sz="2800"/>
              <a:t> </a:t>
            </a:r>
            <a:r>
              <a:rPr lang="pt-BR" sz="2800">
                <a:solidFill>
                  <a:srgbClr val="FF0000"/>
                </a:solidFill>
              </a:rPr>
              <a:t>{</a:t>
            </a:r>
            <a:r>
              <a:rPr lang="pt-BR" sz="2800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	 comando;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</a:t>
            </a:r>
            <a:r>
              <a:rPr lang="pt-BR" sz="2800">
                <a:solidFill>
                  <a:srgbClr val="FF0000"/>
                </a:solidFill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pt-BR" sz="2800">
                <a:solidFill>
                  <a:srgbClr val="FF0000"/>
                </a:solidFill>
              </a:rPr>
              <a:t>else</a:t>
            </a:r>
            <a:r>
              <a:rPr lang="pt-BR" sz="2800"/>
              <a:t> </a:t>
            </a:r>
            <a:r>
              <a:rPr lang="pt-BR" sz="2800">
                <a:solidFill>
                  <a:srgbClr val="FF0000"/>
                </a:solidFill>
              </a:rPr>
              <a:t>if</a:t>
            </a:r>
            <a:r>
              <a:rPr lang="pt-BR" sz="2800"/>
              <a:t> </a:t>
            </a:r>
            <a:r>
              <a:rPr lang="pt-BR" sz="2800">
                <a:solidFill>
                  <a:srgbClr val="FF0000"/>
                </a:solidFill>
              </a:rPr>
              <a:t>(</a:t>
            </a:r>
            <a:r>
              <a:rPr lang="pt-BR" sz="2800"/>
              <a:t>condição</a:t>
            </a:r>
            <a:r>
              <a:rPr lang="pt-BR" sz="2800">
                <a:solidFill>
                  <a:srgbClr val="FF0000"/>
                </a:solidFill>
              </a:rPr>
              <a:t>)</a:t>
            </a:r>
            <a:r>
              <a:rPr lang="pt-BR" sz="2800"/>
              <a:t> </a:t>
            </a:r>
            <a:r>
              <a:rPr lang="pt-BR" sz="2800">
                <a:solidFill>
                  <a:srgbClr val="FF0000"/>
                </a:solidFill>
              </a:rPr>
              <a:t>{</a:t>
            </a:r>
            <a:r>
              <a:rPr lang="pt-BR" sz="2800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	 comando;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	</a:t>
            </a:r>
            <a:r>
              <a:rPr lang="pt-BR" sz="2800">
                <a:solidFill>
                  <a:srgbClr val="FF0000"/>
                </a:solidFill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pt-BR" sz="2800">
                <a:solidFill>
                  <a:srgbClr val="FF0000"/>
                </a:solidFill>
              </a:rPr>
              <a:t>	else</a:t>
            </a:r>
            <a:r>
              <a:rPr lang="pt-BR" sz="2800"/>
              <a:t> </a:t>
            </a:r>
            <a:r>
              <a:rPr lang="pt-BR" sz="2800">
                <a:solidFill>
                  <a:srgbClr val="FF0000"/>
                </a:solidFill>
              </a:rPr>
              <a:t>{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	comando;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	</a:t>
            </a:r>
            <a:r>
              <a:rPr lang="pt-BR" sz="2800">
                <a:solidFill>
                  <a:srgbClr val="FF0000"/>
                </a:solidFill>
              </a:rPr>
              <a:t> }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a9570afd9_1_77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 verificar se um número é maior que o outro</a:t>
            </a:r>
            <a:endParaRPr/>
          </a:p>
        </p:txBody>
      </p:sp>
      <p:sp>
        <p:nvSpPr>
          <p:cNvPr id="191" name="Google Shape;191;g2ba9570afd9_1_77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92" name="Google Shape;192;g2ba9570afd9_1_77"/>
          <p:cNvSpPr/>
          <p:nvPr/>
        </p:nvSpPr>
        <p:spPr>
          <a:xfrm>
            <a:off x="1321978" y="617450"/>
            <a:ext cx="9852900" cy="5623200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Scanner sc = new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a,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System.out.println("Entre com um valor para a:");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 = sc.nextDouble();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System.out.println("Entre com um valor para b:");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 = sc.nextDouble();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(a&gt;b){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System.out.println("a é maior que b");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}else if (b&gt;a){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System.out.println("b é maior que 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}else{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System.out.println("a é igual a b");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a9570afd9_1_83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98" name="Google Shape;198;g2ba9570afd9_1_83"/>
          <p:cNvSpPr txBox="1"/>
          <p:nvPr>
            <p:ph idx="1" type="body"/>
          </p:nvPr>
        </p:nvSpPr>
        <p:spPr>
          <a:xfrm>
            <a:off x="449943" y="1825626"/>
            <a:ext cx="11466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003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/>
              <a:t>Faça um algoritmo que leia do teclado o sexo de uma pessoa. Se o sexo digitado for M ou F, escrever na tela “Sexo binário!”. Caso contrário, informar “Sexo não binário!”; </a:t>
            </a:r>
            <a:endParaRPr/>
          </a:p>
          <a:p>
            <a:pPr indent="-24003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/>
              <a:t>Faça um algoritmo que leia um número e mostre uma mensagem indicando se este número é par ou ímpar e se é positivo ou negativo</a:t>
            </a:r>
            <a:endParaRPr/>
          </a:p>
          <a:p>
            <a:pPr indent="-24003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/>
              <a:t>Faça um algoritmo que leia dois números inteiros e mostre o resultado da diferença do maior valor pelo menor;</a:t>
            </a:r>
            <a:endParaRPr/>
          </a:p>
          <a:p>
            <a:pPr indent="-24003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/>
              <a:t>A escola “APRENDER” faz o pagamento de seus professores por hora/aula. Faça um algoritmo que calcule e exiba o salário de um professor. Sabe-se que o valor da hora/aula segue a tabela abaixo: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	Professor Nível 1 R$12,00 por hora/aula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	Professor Nível 2 R$17,00 por hora/aula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	Professor Nível 3 R$25,00 por hora/aula </a:t>
            </a:r>
            <a:endParaRPr/>
          </a:p>
          <a:p>
            <a:pPr indent="-87629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94d63b948_0_0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/>
              <a:t>Entrada com JoptionPane</a:t>
            </a:r>
            <a:endParaRPr b="1"/>
          </a:p>
        </p:txBody>
      </p:sp>
      <p:sp>
        <p:nvSpPr>
          <p:cNvPr id="204" name="Google Shape;204;g2d94d63b948_0_0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07/02/2022</a:t>
            </a:r>
            <a:endParaRPr/>
          </a:p>
        </p:txBody>
      </p:sp>
      <p:sp>
        <p:nvSpPr>
          <p:cNvPr id="205" name="Google Shape;205;g2d94d63b948_0_0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d94d63b948_0_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07" name="Google Shape;207;g2d94d63b948_0_0"/>
          <p:cNvGrpSpPr/>
          <p:nvPr/>
        </p:nvGrpSpPr>
        <p:grpSpPr>
          <a:xfrm>
            <a:off x="742946" y="1827580"/>
            <a:ext cx="11010900" cy="3999711"/>
            <a:chOff x="0" y="1954"/>
            <a:chExt cx="11010900" cy="3999711"/>
          </a:xfrm>
        </p:grpSpPr>
        <p:cxnSp>
          <p:nvCxnSpPr>
            <p:cNvPr id="208" name="Google Shape;208;g2d94d63b948_0_0"/>
            <p:cNvCxnSpPr/>
            <p:nvPr/>
          </p:nvCxnSpPr>
          <p:spPr>
            <a:xfrm>
              <a:off x="0" y="1954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9" name="Google Shape;209;g2d94d63b948_0_0"/>
            <p:cNvSpPr/>
            <p:nvPr/>
          </p:nvSpPr>
          <p:spPr>
            <a:xfrm>
              <a:off x="0" y="1954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2d94d63b948_0_0"/>
            <p:cNvSpPr txBox="1"/>
            <p:nvPr/>
          </p:nvSpPr>
          <p:spPr>
            <a:xfrm>
              <a:off x="0" y="1954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pt-BR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JOptionPane.showInputDialog(“Qual seu nome?”, “Digite seu nome aqui.”)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Entrada (pergunta) e o texto informativo do campo</a:t>
              </a:r>
              <a:endParaRPr/>
            </a:p>
          </p:txBody>
        </p:sp>
        <p:cxnSp>
          <p:nvCxnSpPr>
            <p:cNvPr id="211" name="Google Shape;211;g2d94d63b948_0_0"/>
            <p:cNvCxnSpPr/>
            <p:nvPr/>
          </p:nvCxnSpPr>
          <p:spPr>
            <a:xfrm>
              <a:off x="0" y="1335209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2" name="Google Shape;212;g2d94d63b948_0_0"/>
            <p:cNvSpPr/>
            <p:nvPr/>
          </p:nvSpPr>
          <p:spPr>
            <a:xfrm>
              <a:off x="0" y="1335209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2d94d63b948_0_0"/>
            <p:cNvSpPr txBox="1"/>
            <p:nvPr/>
          </p:nvSpPr>
          <p:spPr>
            <a:xfrm>
              <a:off x="0" y="1335209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 New"/>
                <a:buNone/>
              </a:pPr>
              <a:r>
                <a:rPr b="1" i="0" lang="pt-BR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JOptionPane.showInputDialog(null, “Qual o seu Nome?”, “Entrada”, JOptionPane.PLAIN_MESSAGE)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 é sem icone, Entrada (pergunta) e o Texto da janela</a:t>
              </a:r>
              <a:endParaRPr b="1" i="0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4" name="Google Shape;214;g2d94d63b948_0_0"/>
            <p:cNvCxnSpPr/>
            <p:nvPr/>
          </p:nvCxnSpPr>
          <p:spPr>
            <a:xfrm>
              <a:off x="0" y="2668465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5" name="Google Shape;215;g2d94d63b948_0_0"/>
            <p:cNvSpPr/>
            <p:nvPr/>
          </p:nvSpPr>
          <p:spPr>
            <a:xfrm>
              <a:off x="0" y="2668465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g2d94d63b948_0_0"/>
            <p:cNvSpPr txBox="1"/>
            <p:nvPr/>
          </p:nvSpPr>
          <p:spPr>
            <a:xfrm>
              <a:off x="0" y="2668465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 New"/>
                <a:buNone/>
              </a:pPr>
              <a:r>
                <a:rPr b="1" i="0" lang="pt-BR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JOptionPane.showMessageDialog(null, "Nome é "+ nome);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pt-BR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janela com saída dos dados (componente  e objeto)</a:t>
              </a:r>
              <a:endParaRPr b="0" i="0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94d63b948_0_17"/>
          <p:cNvSpPr txBox="1"/>
          <p:nvPr>
            <p:ph type="title"/>
          </p:nvPr>
        </p:nvSpPr>
        <p:spPr>
          <a:xfrm>
            <a:off x="742946" y="419780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Implementando Joption</a:t>
            </a:r>
            <a:r>
              <a:rPr lang="pt-BR"/>
              <a:t>Pane</a:t>
            </a:r>
            <a:endParaRPr/>
          </a:p>
        </p:txBody>
      </p:sp>
      <p:sp>
        <p:nvSpPr>
          <p:cNvPr id="222" name="Google Shape;222;g2d94d63b948_0_17"/>
          <p:cNvSpPr txBox="1"/>
          <p:nvPr>
            <p:ph idx="1" type="body"/>
          </p:nvPr>
        </p:nvSpPr>
        <p:spPr>
          <a:xfrm>
            <a:off x="275771" y="1538514"/>
            <a:ext cx="117420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String nome, outronome;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nome=JOptionPane.showInputDialog(</a:t>
            </a: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"Qual seu nome?", "Digite seu nome aqui"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);      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outronome=JOptionPane.showInputDialog(</a:t>
            </a: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null, "Qual o outro nome?", "Entrada de dados", JOptionPane.PLAIN_MESSAGE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JOptionPane.showMessageDialog(</a:t>
            </a: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null, "Nome é "+ nome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JOptionPane.showMessageDialog(</a:t>
            </a: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null, "O outro nome é "+ outronome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94d63b948_0_104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/>
              <a:t>Classe Math</a:t>
            </a:r>
            <a:endParaRPr/>
          </a:p>
        </p:txBody>
      </p:sp>
      <p:sp>
        <p:nvSpPr>
          <p:cNvPr id="102" name="Google Shape;102;g2d94d63b948_0_104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07/02/2022</a:t>
            </a:r>
            <a:endParaRPr/>
          </a:p>
        </p:txBody>
      </p:sp>
      <p:sp>
        <p:nvSpPr>
          <p:cNvPr id="103" name="Google Shape;103;g2d94d63b948_0_104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d94d63b948_0_104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05" name="Google Shape;105;g2d94d63b948_0_104"/>
          <p:cNvGrpSpPr/>
          <p:nvPr/>
        </p:nvGrpSpPr>
        <p:grpSpPr>
          <a:xfrm>
            <a:off x="742946" y="1827580"/>
            <a:ext cx="11010900" cy="3999711"/>
            <a:chOff x="0" y="1954"/>
            <a:chExt cx="11010900" cy="3999711"/>
          </a:xfrm>
        </p:grpSpPr>
        <p:cxnSp>
          <p:nvCxnSpPr>
            <p:cNvPr id="106" name="Google Shape;106;g2d94d63b948_0_104"/>
            <p:cNvCxnSpPr/>
            <p:nvPr/>
          </p:nvCxnSpPr>
          <p:spPr>
            <a:xfrm>
              <a:off x="0" y="1954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7" name="Google Shape;107;g2d94d63b948_0_104"/>
            <p:cNvSpPr/>
            <p:nvPr/>
          </p:nvSpPr>
          <p:spPr>
            <a:xfrm>
              <a:off x="0" y="1954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d94d63b948_0_104"/>
            <p:cNvSpPr txBox="1"/>
            <p:nvPr/>
          </p:nvSpPr>
          <p:spPr>
            <a:xfrm>
              <a:off x="0" y="1954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pt-BR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classe Java Math possui muitos métodos que permitem realizar tarefas matemáticas em números.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" name="Google Shape;109;g2d94d63b948_0_104"/>
            <p:cNvCxnSpPr/>
            <p:nvPr/>
          </p:nvCxnSpPr>
          <p:spPr>
            <a:xfrm>
              <a:off x="0" y="1335209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0" name="Google Shape;110;g2d94d63b948_0_104"/>
            <p:cNvSpPr/>
            <p:nvPr/>
          </p:nvSpPr>
          <p:spPr>
            <a:xfrm>
              <a:off x="0" y="1335209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d94d63b948_0_104"/>
            <p:cNvSpPr txBox="1"/>
            <p:nvPr/>
          </p:nvSpPr>
          <p:spPr>
            <a:xfrm>
              <a:off x="0" y="1335209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pt-BR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Essa classe já está na package (pacote) java.lang, ou seja, não é necessário fazer nenhuma importação.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g2d94d63b948_0_104"/>
            <p:cNvCxnSpPr/>
            <p:nvPr/>
          </p:nvCxnSpPr>
          <p:spPr>
            <a:xfrm>
              <a:off x="0" y="2668465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3" name="Google Shape;113;g2d94d63b948_0_104"/>
            <p:cNvSpPr/>
            <p:nvPr/>
          </p:nvSpPr>
          <p:spPr>
            <a:xfrm>
              <a:off x="0" y="2668465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d94d63b948_0_104"/>
            <p:cNvSpPr txBox="1"/>
            <p:nvPr/>
          </p:nvSpPr>
          <p:spPr>
            <a:xfrm>
              <a:off x="0" y="2668465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pt-BR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 método da classe Math é fundamental para as operações matemáticas necessária ao longo do código. 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94d63b948_0_121"/>
          <p:cNvSpPr txBox="1"/>
          <p:nvPr>
            <p:ph type="title"/>
          </p:nvPr>
        </p:nvSpPr>
        <p:spPr>
          <a:xfrm>
            <a:off x="742946" y="419780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Métodos mais usados: </a:t>
            </a:r>
            <a:r>
              <a:rPr lang="pt-BR"/>
              <a:t>Classe Math</a:t>
            </a:r>
            <a:endParaRPr/>
          </a:p>
        </p:txBody>
      </p:sp>
      <p:sp>
        <p:nvSpPr>
          <p:cNvPr id="120" name="Google Shape;120;g2d94d63b948_0_121"/>
          <p:cNvSpPr txBox="1"/>
          <p:nvPr>
            <p:ph idx="1" type="body"/>
          </p:nvPr>
        </p:nvSpPr>
        <p:spPr>
          <a:xfrm>
            <a:off x="742946" y="1538514"/>
            <a:ext cx="110109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Math.pow(... , ...);</a:t>
            </a:r>
            <a:endParaRPr/>
          </a:p>
          <a:p>
            <a:pPr indent="-219075" lvl="0" marL="2286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Descrição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: Para uma estrutura de potenciação </a:t>
            </a: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30000" lang="pt-BR" sz="24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este método retorna o primeiro parâmetro como 'a' e o segundo como 'b'</a:t>
            </a:r>
            <a:endParaRPr/>
          </a:p>
          <a:p>
            <a:pPr indent="-219075" lvl="0" marL="4572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: double</a:t>
            </a:r>
            <a:endParaRPr/>
          </a:p>
          <a:p>
            <a:pPr indent="-219075" lvl="0" marL="4572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Retorno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: double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Math.random();</a:t>
            </a:r>
            <a:endParaRPr/>
          </a:p>
          <a:p>
            <a:pPr indent="-219075" lvl="0" marL="2286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Descrição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: um numero aleatório que vai de zero até 1 (0 incluído, 1 nunca será gerado)</a:t>
            </a:r>
            <a:endParaRPr/>
          </a:p>
          <a:p>
            <a:pPr indent="-219075" lvl="0" marL="4572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: nenhum</a:t>
            </a:r>
            <a:endParaRPr/>
          </a:p>
          <a:p>
            <a:pPr indent="-219075" lvl="0" marL="4572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Retorno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: double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94d63b948_0_126"/>
          <p:cNvSpPr txBox="1"/>
          <p:nvPr>
            <p:ph type="title"/>
          </p:nvPr>
        </p:nvSpPr>
        <p:spPr>
          <a:xfrm>
            <a:off x="742946" y="419780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Métodos mais usados: </a:t>
            </a:r>
            <a:r>
              <a:rPr lang="pt-BR"/>
              <a:t>Classe Math</a:t>
            </a:r>
            <a:endParaRPr/>
          </a:p>
        </p:txBody>
      </p:sp>
      <p:sp>
        <p:nvSpPr>
          <p:cNvPr id="126" name="Google Shape;126;g2d94d63b948_0_126"/>
          <p:cNvSpPr txBox="1"/>
          <p:nvPr>
            <p:ph idx="1" type="body"/>
          </p:nvPr>
        </p:nvSpPr>
        <p:spPr>
          <a:xfrm>
            <a:off x="742946" y="1538514"/>
            <a:ext cx="110109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Math.sqrt(...);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Descrição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: Retorna a raiz quadrada do numero passado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: double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Retorno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: double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A classe math possui, ainda, 2 campos finais estáticos (constantes), que podem ser usados ao longo do código, apenas respeitando o tipo dos dados deles, são eles: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Math.E -&gt; que é a constante para bases naturais de logs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Math.PI -&gt; constante do valor PI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Obs.: O Math.PI é uma variável do tipo double.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a9570afd9_1_27"/>
          <p:cNvSpPr txBox="1"/>
          <p:nvPr>
            <p:ph type="ctrTitle"/>
          </p:nvPr>
        </p:nvSpPr>
        <p:spPr>
          <a:xfrm>
            <a:off x="914400" y="3351211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Aula 2 - </a:t>
            </a:r>
            <a:r>
              <a:rPr b="1" lang="pt-BR" sz="4400"/>
              <a:t>Condicionais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a9570afd9_1_31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Estrutura Condicional</a:t>
            </a:r>
            <a:endParaRPr/>
          </a:p>
        </p:txBody>
      </p:sp>
      <p:sp>
        <p:nvSpPr>
          <p:cNvPr id="137" name="Google Shape;137;g2ba9570afd9_1_31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É a estrutura que permite a tomada de decisão, em um algoritmo, ´ mediante a análise lógica de uma condição;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Condição → comparação que somente possui dois valores possíveis (verdadeiro ou falso);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ba9570afd9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829" y="820167"/>
            <a:ext cx="3825267" cy="5217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ba9570afd9_1_36"/>
          <p:cNvSpPr txBox="1"/>
          <p:nvPr>
            <p:ph type="title"/>
          </p:nvPr>
        </p:nvSpPr>
        <p:spPr>
          <a:xfrm>
            <a:off x="568776" y="2419347"/>
            <a:ext cx="55272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BR"/>
              <a:t>UM FLUXOGRAMA </a:t>
            </a:r>
            <a:br>
              <a:rPr b="1" lang="pt-BR"/>
            </a:br>
            <a:r>
              <a:rPr b="1" lang="pt-BR"/>
              <a:t>COM CONDICIONAIS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a9570afd9_1_41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Estrutura Condicional</a:t>
            </a:r>
            <a:endParaRPr/>
          </a:p>
        </p:txBody>
      </p:sp>
      <p:sp>
        <p:nvSpPr>
          <p:cNvPr id="149" name="Google Shape;149;g2ba9570afd9_1_41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Sintaxe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pt-BR" sz="2800">
                <a:solidFill>
                  <a:srgbClr val="FF0000"/>
                </a:solidFill>
              </a:rPr>
              <a:t>if</a:t>
            </a:r>
            <a:r>
              <a:rPr lang="pt-BR" sz="2800"/>
              <a:t> </a:t>
            </a:r>
            <a:r>
              <a:rPr lang="pt-BR" sz="2800">
                <a:solidFill>
                  <a:srgbClr val="FF0000"/>
                </a:solidFill>
              </a:rPr>
              <a:t>(</a:t>
            </a:r>
            <a:r>
              <a:rPr lang="pt-BR" sz="2800"/>
              <a:t>condição</a:t>
            </a:r>
            <a:r>
              <a:rPr lang="pt-BR" sz="2800">
                <a:solidFill>
                  <a:srgbClr val="FF0000"/>
                </a:solidFill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</a:t>
            </a:r>
            <a:r>
              <a:rPr lang="pt-BR" sz="2800">
                <a:solidFill>
                  <a:srgbClr val="FF0000"/>
                </a:solidFill>
              </a:rPr>
              <a:t>{</a:t>
            </a:r>
            <a:r>
              <a:rPr lang="pt-BR" sz="2800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	comando;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</a:t>
            </a:r>
            <a:r>
              <a:rPr lang="pt-BR" sz="2800">
                <a:solidFill>
                  <a:srgbClr val="FF0000"/>
                </a:solidFill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50" name="Google Shape;150;g2ba9570afd9_1_41"/>
          <p:cNvSpPr/>
          <p:nvPr/>
        </p:nvSpPr>
        <p:spPr>
          <a:xfrm>
            <a:off x="2495079" y="1786069"/>
            <a:ext cx="4607100" cy="852300"/>
          </a:xfrm>
          <a:prstGeom prst="leftArrowCallout">
            <a:avLst>
              <a:gd fmla="val 25000" name="adj1"/>
              <a:gd fmla="val 22701" name="adj2"/>
              <a:gd fmla="val 25000" name="adj3"/>
              <a:gd fmla="val 64977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condição deve ser uma expressão lógica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ba9570afd9_1_41"/>
          <p:cNvSpPr/>
          <p:nvPr/>
        </p:nvSpPr>
        <p:spPr>
          <a:xfrm>
            <a:off x="4493324" y="3429000"/>
            <a:ext cx="4848600" cy="1241400"/>
          </a:xfrm>
          <a:prstGeom prst="leftArrowCallout">
            <a:avLst>
              <a:gd fmla="val 25000" name="adj1"/>
              <a:gd fmla="val 22701" name="adj2"/>
              <a:gd fmla="val 25000" name="adj3"/>
              <a:gd fmla="val 64977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comando só será executado se a condição for verdadeira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a9570afd9_1_48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Estrutura Condicional</a:t>
            </a:r>
            <a:endParaRPr/>
          </a:p>
        </p:txBody>
      </p:sp>
      <p:sp>
        <p:nvSpPr>
          <p:cNvPr id="157" name="Google Shape;157;g2ba9570afd9_1_48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Em pseudocódigo a sintaxe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</a:t>
            </a:r>
            <a:r>
              <a:rPr lang="pt-BR" sz="2400">
                <a:solidFill>
                  <a:srgbClr val="FF0000"/>
                </a:solidFill>
              </a:rPr>
              <a:t>if</a:t>
            </a:r>
            <a:r>
              <a:rPr lang="pt-BR" sz="2400"/>
              <a:t> </a:t>
            </a:r>
            <a:r>
              <a:rPr lang="pt-BR" sz="2400">
                <a:solidFill>
                  <a:srgbClr val="FF0000"/>
                </a:solidFill>
              </a:rPr>
              <a:t>(</a:t>
            </a:r>
            <a:r>
              <a:rPr lang="pt-BR" sz="2400"/>
              <a:t>condição</a:t>
            </a:r>
            <a:r>
              <a:rPr lang="pt-BR" sz="2400">
                <a:solidFill>
                  <a:srgbClr val="FF0000"/>
                </a:solidFill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</a:t>
            </a:r>
            <a:r>
              <a:rPr lang="pt-BR" sz="2400">
                <a:solidFill>
                  <a:srgbClr val="FF0000"/>
                </a:solidFill>
              </a:rPr>
              <a:t>{</a:t>
            </a:r>
            <a:r>
              <a:rPr lang="pt-BR" sz="2400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		 comando;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   			 comando;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		 comando;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</a:t>
            </a:r>
            <a:r>
              <a:rPr lang="pt-BR" sz="2400">
                <a:solidFill>
                  <a:srgbClr val="FF0000"/>
                </a:solidFill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58" name="Google Shape;158;g2ba9570afd9_1_48"/>
          <p:cNvSpPr/>
          <p:nvPr/>
        </p:nvSpPr>
        <p:spPr>
          <a:xfrm>
            <a:off x="5416136" y="2739356"/>
            <a:ext cx="5766000" cy="2854500"/>
          </a:xfrm>
          <a:prstGeom prst="leftArrowCallout">
            <a:avLst>
              <a:gd fmla="val 25000" name="adj1"/>
              <a:gd fmla="val 22701" name="adj2"/>
              <a:gd fmla="val 25000" name="adj3"/>
              <a:gd fmla="val 64977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mais de um comando deve ser executado quando a condição for verdadeira, esses comandos devem ser transformados em um comando composto (bloco de comandos)</a:t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lo senai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2019-03-15T12:32:34Z</dcterms:created>
  <dc:creator>Samuel Ferreira dos Reis</dc:creator>
</cp:coreProperties>
</file>