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46875" cy="9980600"/>
  <p:embeddedFontLst>
    <p:embeddedFont>
      <p:font typeface="Libre Franklin"/>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4" roundtripDataSignature="AMtx7mjdrGySaSccWrgoMOPW015o5PqB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ibreFranklin-bold.fntdata"/><Relationship Id="rId50" Type="http://schemas.openxmlformats.org/officeDocument/2006/relationships/font" Target="fonts/LibreFranklin-regular.fntdata"/><Relationship Id="rId53" Type="http://schemas.openxmlformats.org/officeDocument/2006/relationships/font" Target="fonts/LibreFranklin-boldItalic.fntdata"/><Relationship Id="rId52" Type="http://schemas.openxmlformats.org/officeDocument/2006/relationships/font" Target="fonts/LibreFranklin-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4675" y="4740775"/>
            <a:ext cx="5477500" cy="44912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f1dfd7f407_0_0: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f1dfd7f407_0_0: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1dfd7f407_0_69: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f1dfd7f407_0_69: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1dfd7f407_0_75: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f1dfd7f407_0_75: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1dfd7f407_0_81: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f1dfd7f407_0_81: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f1dfd7f407_0_145: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1f1dfd7f407_0_145: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f1dfd7f407_0_150: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g1f1dfd7f407_0_150: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1dfd7f407_0_158: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g1f1dfd7f407_0_158: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1dfd7f407_0_163: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1f1dfd7f407_0_163: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f1dfd7f407_0_168: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f1dfd7f407_0_168: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f1dfd7f407_0_173: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1f1dfd7f407_0_173: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1dfd7f407_0_178: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g1f1dfd7f407_0_178: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1dfd7f407_0_11: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1f1dfd7f407_0_11: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f1dfd7f407_0_183: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1f1dfd7f407_0_183: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1dfd7f407_0_189: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g1f1dfd7f407_0_189: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1dfd7f407_0_195:notes"/>
          <p:cNvSpPr txBox="1"/>
          <p:nvPr>
            <p:ph idx="1" type="body"/>
          </p:nvPr>
        </p:nvSpPr>
        <p:spPr>
          <a:xfrm>
            <a:off x="684675" y="4740775"/>
            <a:ext cx="5477400" cy="449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g1f1dfd7f407_0_195: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4: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1dfd7f407_0_140:notes"/>
          <p:cNvSpPr txBox="1"/>
          <p:nvPr>
            <p:ph idx="1" type="body"/>
          </p:nvPr>
        </p:nvSpPr>
        <p:spPr>
          <a:xfrm>
            <a:off x="684675" y="474077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f1dfd7f407_0_140:notes"/>
          <p:cNvSpPr/>
          <p:nvPr>
            <p:ph idx="2" type="sldImg"/>
          </p:nvPr>
        </p:nvSpPr>
        <p:spPr>
          <a:xfrm>
            <a:off x="1141350" y="748525"/>
            <a:ext cx="45648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1dfd7f407_0_16: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f1dfd7f407_0_16: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7: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8: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9: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0: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1: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3: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3: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4: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4: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6: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1dfd7f407_0_31: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f1dfd7f407_0_31: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9: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0: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1:notes"/>
          <p:cNvSpPr txBox="1"/>
          <p:nvPr>
            <p:ph idx="1" type="body"/>
          </p:nvPr>
        </p:nvSpPr>
        <p:spPr>
          <a:xfrm>
            <a:off x="684675" y="4740775"/>
            <a:ext cx="5477500" cy="44912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notes"/>
          <p:cNvSpPr/>
          <p:nvPr>
            <p:ph idx="2" type="sldImg"/>
          </p:nvPr>
        </p:nvSpPr>
        <p:spPr>
          <a:xfrm>
            <a:off x="1141350" y="748525"/>
            <a:ext cx="4564800" cy="3742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1dfd7f407_0_36: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f1dfd7f407_0_36: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1dfd7f407_0_42: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f1dfd7f407_0_42: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1dfd7f407_0_49: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1f1dfd7f407_0_49: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1dfd7f407_0_56: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1f1dfd7f407_0_56: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1dfd7f407_0_63:notes"/>
          <p:cNvSpPr txBox="1"/>
          <p:nvPr>
            <p:ph idx="1" type="body"/>
          </p:nvPr>
        </p:nvSpPr>
        <p:spPr>
          <a:xfrm>
            <a:off x="684688" y="4740785"/>
            <a:ext cx="5477400" cy="44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1f1dfd7f407_0_63:notes"/>
          <p:cNvSpPr/>
          <p:nvPr>
            <p:ph idx="2" type="sldImg"/>
          </p:nvPr>
        </p:nvSpPr>
        <p:spPr>
          <a:xfrm>
            <a:off x="1711981" y="748545"/>
            <a:ext cx="3423600" cy="3742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2" name="Shape 12"/>
        <p:cNvGrpSpPr/>
        <p:nvPr/>
      </p:nvGrpSpPr>
      <p:grpSpPr>
        <a:xfrm>
          <a:off x="0" y="0"/>
          <a:ext cx="0" cy="0"/>
          <a:chOff x="0" y="0"/>
          <a:chExt cx="0" cy="0"/>
        </a:xfrm>
      </p:grpSpPr>
      <p:sp>
        <p:nvSpPr>
          <p:cNvPr id="13" name="Google Shape;13;p35"/>
          <p:cNvSpPr txBox="1"/>
          <p:nvPr>
            <p:ph type="ctrTitle"/>
          </p:nvPr>
        </p:nvSpPr>
        <p:spPr>
          <a:xfrm>
            <a:off x="685800" y="1065211"/>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35"/>
          <p:cNvSpPr txBox="1"/>
          <p:nvPr>
            <p:ph idx="1" type="subTitle"/>
          </p:nvPr>
        </p:nvSpPr>
        <p:spPr>
          <a:xfrm>
            <a:off x="1143000" y="3629020"/>
            <a:ext cx="6858000" cy="147161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800"/>
              <a:buNone/>
              <a:defRPr sz="2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9" name="Shape 69"/>
        <p:cNvGrpSpPr/>
        <p:nvPr/>
      </p:nvGrpSpPr>
      <p:grpSpPr>
        <a:xfrm>
          <a:off x="0" y="0"/>
          <a:ext cx="0" cy="0"/>
          <a:chOff x="0" y="0"/>
          <a:chExt cx="0" cy="0"/>
        </a:xfrm>
      </p:grpSpPr>
      <p:sp>
        <p:nvSpPr>
          <p:cNvPr id="70" name="Google Shape;70;p44"/>
          <p:cNvSpPr txBox="1"/>
          <p:nvPr>
            <p:ph type="title"/>
          </p:nvPr>
        </p:nvSpPr>
        <p:spPr>
          <a:xfrm>
            <a:off x="557210" y="681037"/>
            <a:ext cx="8258174" cy="100965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4"/>
          <p:cNvSpPr txBox="1"/>
          <p:nvPr>
            <p:ph idx="1" type="body"/>
          </p:nvPr>
        </p:nvSpPr>
        <p:spPr>
          <a:xfrm rot="5400000">
            <a:off x="2684459" y="-301625"/>
            <a:ext cx="4003675" cy="82581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5" name="Shape 75"/>
        <p:cNvGrpSpPr/>
        <p:nvPr/>
      </p:nvGrpSpPr>
      <p:grpSpPr>
        <a:xfrm>
          <a:off x="0" y="0"/>
          <a:ext cx="0" cy="0"/>
          <a:chOff x="0" y="0"/>
          <a:chExt cx="0" cy="0"/>
        </a:xfrm>
      </p:grpSpPr>
      <p:sp>
        <p:nvSpPr>
          <p:cNvPr id="76" name="Google Shape;76;p45"/>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5"/>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8" name="Shape 18"/>
        <p:cNvGrpSpPr/>
        <p:nvPr/>
      </p:nvGrpSpPr>
      <p:grpSpPr>
        <a:xfrm>
          <a:off x="0" y="0"/>
          <a:ext cx="0" cy="0"/>
          <a:chOff x="0" y="0"/>
          <a:chExt cx="0" cy="0"/>
        </a:xfrm>
      </p:grpSpPr>
      <p:sp>
        <p:nvSpPr>
          <p:cNvPr id="19" name="Google Shape;19;p36"/>
          <p:cNvSpPr txBox="1"/>
          <p:nvPr>
            <p:ph type="title"/>
          </p:nvPr>
        </p:nvSpPr>
        <p:spPr>
          <a:xfrm>
            <a:off x="557210" y="681037"/>
            <a:ext cx="8258174" cy="100965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6"/>
          <p:cNvSpPr txBox="1"/>
          <p:nvPr>
            <p:ph idx="1" type="body"/>
          </p:nvPr>
        </p:nvSpPr>
        <p:spPr>
          <a:xfrm>
            <a:off x="557209" y="1825625"/>
            <a:ext cx="8258175" cy="40036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4" name="Shape 24"/>
        <p:cNvGrpSpPr/>
        <p:nvPr/>
      </p:nvGrpSpPr>
      <p:grpSpPr>
        <a:xfrm>
          <a:off x="0" y="0"/>
          <a:ext cx="0" cy="0"/>
          <a:chOff x="0" y="0"/>
          <a:chExt cx="0" cy="0"/>
        </a:xfrm>
      </p:grpSpPr>
      <p:sp>
        <p:nvSpPr>
          <p:cNvPr id="25" name="Google Shape;25;p3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7"/>
          <p:cNvSpPr txBox="1"/>
          <p:nvPr>
            <p:ph idx="1" type="body"/>
          </p:nvPr>
        </p:nvSpPr>
        <p:spPr>
          <a:xfrm>
            <a:off x="623888" y="4718057"/>
            <a:ext cx="7886700" cy="668334"/>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0" name="Shape 30"/>
        <p:cNvGrpSpPr/>
        <p:nvPr/>
      </p:nvGrpSpPr>
      <p:grpSpPr>
        <a:xfrm>
          <a:off x="0" y="0"/>
          <a:ext cx="0" cy="0"/>
          <a:chOff x="0" y="0"/>
          <a:chExt cx="0" cy="0"/>
        </a:xfrm>
      </p:grpSpPr>
      <p:sp>
        <p:nvSpPr>
          <p:cNvPr id="31" name="Google Shape;31;p38"/>
          <p:cNvSpPr txBox="1"/>
          <p:nvPr>
            <p:ph type="title"/>
          </p:nvPr>
        </p:nvSpPr>
        <p:spPr>
          <a:xfrm>
            <a:off x="557210" y="681037"/>
            <a:ext cx="8258174" cy="100965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7" name="Shape 37"/>
        <p:cNvGrpSpPr/>
        <p:nvPr/>
      </p:nvGrpSpPr>
      <p:grpSpPr>
        <a:xfrm>
          <a:off x="0" y="0"/>
          <a:ext cx="0" cy="0"/>
          <a:chOff x="0" y="0"/>
          <a:chExt cx="0" cy="0"/>
        </a:xfrm>
      </p:grpSpPr>
      <p:sp>
        <p:nvSpPr>
          <p:cNvPr id="38" name="Google Shape;38;p3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3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3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6" name="Shape 46"/>
        <p:cNvGrpSpPr/>
        <p:nvPr/>
      </p:nvGrpSpPr>
      <p:grpSpPr>
        <a:xfrm>
          <a:off x="0" y="0"/>
          <a:ext cx="0" cy="0"/>
          <a:chOff x="0" y="0"/>
          <a:chExt cx="0" cy="0"/>
        </a:xfrm>
      </p:grpSpPr>
      <p:sp>
        <p:nvSpPr>
          <p:cNvPr id="47" name="Google Shape;47;p40"/>
          <p:cNvSpPr txBox="1"/>
          <p:nvPr>
            <p:ph type="title"/>
          </p:nvPr>
        </p:nvSpPr>
        <p:spPr>
          <a:xfrm>
            <a:off x="557210" y="681037"/>
            <a:ext cx="8258174" cy="100965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1" name="Shape 51"/>
        <p:cNvGrpSpPr/>
        <p:nvPr/>
      </p:nvGrpSpPr>
      <p:grpSpPr>
        <a:xfrm>
          <a:off x="0" y="0"/>
          <a:ext cx="0" cy="0"/>
          <a:chOff x="0" y="0"/>
          <a:chExt cx="0" cy="0"/>
        </a:xfrm>
      </p:grpSpPr>
      <p:sp>
        <p:nvSpPr>
          <p:cNvPr id="52" name="Google Shape;52;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5" name="Shape 55"/>
        <p:cNvGrpSpPr/>
        <p:nvPr/>
      </p:nvGrpSpPr>
      <p:grpSpPr>
        <a:xfrm>
          <a:off x="0" y="0"/>
          <a:ext cx="0" cy="0"/>
          <a:chOff x="0" y="0"/>
          <a:chExt cx="0" cy="0"/>
        </a:xfrm>
      </p:grpSpPr>
      <p:sp>
        <p:nvSpPr>
          <p:cNvPr id="56" name="Google Shape;56;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2"/>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42"/>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2" name="Shape 62"/>
        <p:cNvGrpSpPr/>
        <p:nvPr/>
      </p:nvGrpSpPr>
      <p:grpSpPr>
        <a:xfrm>
          <a:off x="0" y="0"/>
          <a:ext cx="0" cy="0"/>
          <a:chOff x="0" y="0"/>
          <a:chExt cx="0" cy="0"/>
        </a:xfrm>
      </p:grpSpPr>
      <p:sp>
        <p:nvSpPr>
          <p:cNvPr id="63" name="Google Shape;63;p4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3"/>
          <p:cNvSpPr/>
          <p:nvPr>
            <p:ph idx="2" type="pic"/>
          </p:nvPr>
        </p:nvSpPr>
        <p:spPr>
          <a:xfrm>
            <a:off x="3887391" y="987426"/>
            <a:ext cx="4629150" cy="4873625"/>
          </a:xfrm>
          <a:prstGeom prst="rect">
            <a:avLst/>
          </a:prstGeom>
          <a:noFill/>
          <a:ln>
            <a:noFill/>
          </a:ln>
        </p:spPr>
      </p:sp>
      <p:sp>
        <p:nvSpPr>
          <p:cNvPr id="65" name="Google Shape;65;p43"/>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apresentação power point1" id="6" name="Google Shape;6;p34"/>
          <p:cNvPicPr preferRelativeResize="0"/>
          <p:nvPr/>
        </p:nvPicPr>
        <p:blipFill rotWithShape="1">
          <a:blip r:embed="rId1">
            <a:alphaModFix/>
          </a:blip>
          <a:srcRect b="0" l="0" r="0" t="0"/>
          <a:stretch/>
        </p:blipFill>
        <p:spPr>
          <a:xfrm>
            <a:off x="0" y="-10716"/>
            <a:ext cx="9144000" cy="6896100"/>
          </a:xfrm>
          <a:prstGeom prst="rect">
            <a:avLst/>
          </a:prstGeom>
          <a:noFill/>
          <a:ln>
            <a:noFill/>
          </a:ln>
        </p:spPr>
      </p:pic>
      <p:sp>
        <p:nvSpPr>
          <p:cNvPr id="7" name="Google Shape;7;p34"/>
          <p:cNvSpPr txBox="1"/>
          <p:nvPr>
            <p:ph type="title"/>
          </p:nvPr>
        </p:nvSpPr>
        <p:spPr>
          <a:xfrm>
            <a:off x="557210" y="681037"/>
            <a:ext cx="8258174" cy="1009652"/>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4"/>
          <p:cNvSpPr txBox="1"/>
          <p:nvPr>
            <p:ph idx="1" type="body"/>
          </p:nvPr>
        </p:nvSpPr>
        <p:spPr>
          <a:xfrm>
            <a:off x="557209" y="1825625"/>
            <a:ext cx="8258175" cy="400367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descr="OS Consultoria - (17) 3013-4898/3305-4898 - São José do Rio Preto/SP" id="85" name="Google Shape;85;g1f1dfd7f407_0_0"/>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86" name="Google Shape;86;g1f1dfd7f407_0_0"/>
          <p:cNvSpPr txBox="1"/>
          <p:nvPr>
            <p:ph type="ctrTitle"/>
          </p:nvPr>
        </p:nvSpPr>
        <p:spPr>
          <a:xfrm>
            <a:off x="1870363" y="1898287"/>
            <a:ext cx="6130500" cy="30339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Libre Franklin"/>
              <a:buNone/>
            </a:pPr>
            <a:r>
              <a:rPr lang="pt-BR"/>
              <a:t>Banco de Dados</a:t>
            </a:r>
            <a:endParaRPr/>
          </a:p>
          <a:p>
            <a:pPr indent="0" lvl="0" marL="0" rtl="0" algn="ctr">
              <a:lnSpc>
                <a:spcPct val="90000"/>
              </a:lnSpc>
              <a:spcBef>
                <a:spcPts val="0"/>
              </a:spcBef>
              <a:spcAft>
                <a:spcPts val="0"/>
              </a:spcAft>
              <a:buClr>
                <a:schemeClr val="lt1"/>
              </a:buClr>
              <a:buSzPts val="6000"/>
              <a:buFont typeface="Libre Franklin"/>
              <a:buNone/>
            </a:pPr>
            <a:r>
              <a:rPr lang="pt-BR"/>
              <a:t>Modelagem de Dados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f1dfd7f407_0_69"/>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73763"/>
              </a:buClr>
              <a:buSzPts val="3600"/>
              <a:buFont typeface="Libre Franklin"/>
              <a:buNone/>
            </a:pPr>
            <a:r>
              <a:rPr b="1" lang="pt-BR" sz="3600"/>
              <a:t>Exercícios </a:t>
            </a:r>
            <a:r>
              <a:rPr b="1" lang="pt-BR"/>
              <a:t>M</a:t>
            </a:r>
            <a:r>
              <a:rPr b="1" lang="pt-BR" sz="3600"/>
              <a:t>ER</a:t>
            </a:r>
            <a:endParaRPr/>
          </a:p>
        </p:txBody>
      </p:sp>
      <p:sp>
        <p:nvSpPr>
          <p:cNvPr id="148" name="Google Shape;148;g1f1dfd7f407_0_69"/>
          <p:cNvSpPr txBox="1"/>
          <p:nvPr>
            <p:ph idx="1" type="body"/>
          </p:nvPr>
        </p:nvSpPr>
        <p:spPr>
          <a:xfrm>
            <a:off x="557209" y="1825625"/>
            <a:ext cx="8258100" cy="4003800"/>
          </a:xfrm>
          <a:prstGeom prst="rect">
            <a:avLst/>
          </a:prstGeom>
          <a:noFill/>
          <a:ln>
            <a:noFill/>
          </a:ln>
        </p:spPr>
        <p:txBody>
          <a:bodyPr anchorCtr="0" anchor="t" bIns="45700" lIns="91425" spcFirstLastPara="1" rIns="91425" wrap="square" tIns="45700">
            <a:normAutofit/>
          </a:bodyPr>
          <a:lstStyle/>
          <a:p>
            <a:pPr indent="-273050" lvl="0" marL="228600" rtl="0" algn="just">
              <a:lnSpc>
                <a:spcPct val="150000"/>
              </a:lnSpc>
              <a:spcBef>
                <a:spcPts val="0"/>
              </a:spcBef>
              <a:spcAft>
                <a:spcPts val="0"/>
              </a:spcAft>
              <a:buSzPts val="2500"/>
              <a:buFont typeface="Arial"/>
              <a:buChar char="•"/>
            </a:pPr>
            <a:r>
              <a:rPr lang="pt-BR" sz="2500">
                <a:latin typeface="Arial"/>
                <a:ea typeface="Arial"/>
                <a:cs typeface="Arial"/>
                <a:sym typeface="Arial"/>
              </a:rPr>
              <a:t>Grife as entidades que você identificar no texto acima.  </a:t>
            </a:r>
            <a:endParaRPr sz="3300"/>
          </a:p>
          <a:p>
            <a:pPr indent="-273050" lvl="0" marL="228600" rtl="0" algn="just">
              <a:lnSpc>
                <a:spcPct val="150000"/>
              </a:lnSpc>
              <a:spcBef>
                <a:spcPts val="0"/>
              </a:spcBef>
              <a:spcAft>
                <a:spcPts val="0"/>
              </a:spcAft>
              <a:buSzPts val="2500"/>
              <a:buFont typeface="Arial"/>
              <a:buChar char="•"/>
            </a:pPr>
            <a:r>
              <a:rPr lang="pt-BR" sz="2500">
                <a:latin typeface="Arial"/>
                <a:ea typeface="Arial"/>
                <a:cs typeface="Arial"/>
                <a:sym typeface="Arial"/>
              </a:rPr>
              <a:t>Liste as entidades que você grifou.  </a:t>
            </a:r>
            <a:endParaRPr sz="2500">
              <a:latin typeface="Arial"/>
              <a:ea typeface="Arial"/>
              <a:cs typeface="Arial"/>
              <a:sym typeface="Arial"/>
            </a:endParaRPr>
          </a:p>
          <a:p>
            <a:pPr indent="-273050" lvl="0" marL="228600" rtl="0" algn="just">
              <a:lnSpc>
                <a:spcPct val="150000"/>
              </a:lnSpc>
              <a:spcBef>
                <a:spcPts val="0"/>
              </a:spcBef>
              <a:spcAft>
                <a:spcPts val="0"/>
              </a:spcAft>
              <a:buSzPts val="2500"/>
              <a:buFont typeface="Arial"/>
              <a:buChar char="•"/>
            </a:pPr>
            <a:r>
              <a:rPr lang="pt-BR" sz="2500">
                <a:latin typeface="Arial"/>
                <a:ea typeface="Arial"/>
                <a:cs typeface="Arial"/>
                <a:sym typeface="Arial"/>
              </a:rPr>
              <a:t>Liste os relacionamentos entre as entidades  </a:t>
            </a:r>
            <a:endParaRPr sz="3300"/>
          </a:p>
          <a:p>
            <a:pPr indent="-273050" lvl="0" marL="228600" rtl="0" algn="just">
              <a:lnSpc>
                <a:spcPct val="150000"/>
              </a:lnSpc>
              <a:spcBef>
                <a:spcPts val="0"/>
              </a:spcBef>
              <a:spcAft>
                <a:spcPts val="0"/>
              </a:spcAft>
              <a:buSzPts val="2500"/>
              <a:buFont typeface="Arial"/>
              <a:buChar char="•"/>
            </a:pPr>
            <a:r>
              <a:rPr lang="pt-BR" sz="2500">
                <a:latin typeface="Arial"/>
                <a:ea typeface="Arial"/>
                <a:cs typeface="Arial"/>
                <a:sym typeface="Arial"/>
              </a:rPr>
              <a:t>Crie o modelo Entidade Relacionamento.</a:t>
            </a:r>
            <a:endParaRPr sz="3300"/>
          </a:p>
        </p:txBody>
      </p:sp>
      <p:sp>
        <p:nvSpPr>
          <p:cNvPr descr="Sistema WMS na Nuvem | Improtec Sistemas" id="149" name="Google Shape;149;g1f1dfd7f407_0_69"/>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f1dfd7f407_0_75"/>
          <p:cNvSpPr txBox="1"/>
          <p:nvPr>
            <p:ph type="title"/>
          </p:nvPr>
        </p:nvSpPr>
        <p:spPr>
          <a:xfrm>
            <a:off x="417907" y="681037"/>
            <a:ext cx="6193500" cy="100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73763"/>
              </a:buClr>
              <a:buSzPts val="3600"/>
              <a:buFont typeface="Libre Franklin"/>
              <a:buNone/>
            </a:pPr>
            <a:r>
              <a:rPr b="1" lang="pt-BR" sz="3600"/>
              <a:t>Exercícios MER</a:t>
            </a:r>
            <a:endParaRPr/>
          </a:p>
        </p:txBody>
      </p:sp>
      <p:sp>
        <p:nvSpPr>
          <p:cNvPr id="155" name="Google Shape;155;g1f1dfd7f407_0_75"/>
          <p:cNvSpPr txBox="1"/>
          <p:nvPr>
            <p:ph idx="1" type="body"/>
          </p:nvPr>
        </p:nvSpPr>
        <p:spPr>
          <a:xfrm>
            <a:off x="260023" y="1424625"/>
            <a:ext cx="8580300" cy="46797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lt1"/>
              </a:buClr>
              <a:buSzPts val="2000"/>
              <a:buNone/>
            </a:pPr>
            <a:r>
              <a:rPr lang="pt-BR" sz="2400">
                <a:latin typeface="Arial"/>
                <a:ea typeface="Arial"/>
                <a:cs typeface="Arial"/>
                <a:sym typeface="Arial"/>
              </a:rPr>
              <a:t>Uma </a:t>
            </a:r>
            <a:r>
              <a:rPr lang="pt-BR" sz="2400">
                <a:solidFill>
                  <a:schemeClr val="dk1"/>
                </a:solidFill>
                <a:highlight>
                  <a:srgbClr val="FFFF00"/>
                </a:highlight>
                <a:latin typeface="Arial"/>
                <a:ea typeface="Arial"/>
                <a:cs typeface="Arial"/>
                <a:sym typeface="Arial"/>
              </a:rPr>
              <a:t>floricultura</a:t>
            </a:r>
            <a:r>
              <a:rPr lang="pt-BR" sz="2400">
                <a:latin typeface="Arial"/>
                <a:ea typeface="Arial"/>
                <a:cs typeface="Arial"/>
                <a:sym typeface="Arial"/>
              </a:rPr>
              <a:t> deseja informatizar suas operações. Inicialmente, deseja manter um cadastro de todos os seus clientes, mantendo informações como: RG, nome, telefone e endereço. </a:t>
            </a:r>
            <a:endParaRPr sz="3200"/>
          </a:p>
          <a:p>
            <a:pPr indent="0" lvl="0" marL="0" rtl="0" algn="just">
              <a:lnSpc>
                <a:spcPct val="100000"/>
              </a:lnSpc>
              <a:spcBef>
                <a:spcPts val="1600"/>
              </a:spcBef>
              <a:spcAft>
                <a:spcPts val="0"/>
              </a:spcAft>
              <a:buClr>
                <a:schemeClr val="lt1"/>
              </a:buClr>
              <a:buSzPts val="2000"/>
              <a:buNone/>
            </a:pPr>
            <a:r>
              <a:rPr lang="pt-BR" sz="2400">
                <a:latin typeface="Arial"/>
                <a:ea typeface="Arial"/>
                <a:cs typeface="Arial"/>
                <a:sym typeface="Arial"/>
              </a:rPr>
              <a:t>Deseja também manter um cadastro contendo informações sobre os </a:t>
            </a:r>
            <a:r>
              <a:rPr lang="pt-BR" sz="2400">
                <a:solidFill>
                  <a:schemeClr val="dk1"/>
                </a:solidFill>
                <a:highlight>
                  <a:srgbClr val="FFFF00"/>
                </a:highlight>
                <a:latin typeface="Arial"/>
                <a:ea typeface="Arial"/>
                <a:cs typeface="Arial"/>
                <a:sym typeface="Arial"/>
              </a:rPr>
              <a:t>produtos</a:t>
            </a:r>
            <a:r>
              <a:rPr lang="pt-BR" sz="2400">
                <a:latin typeface="Arial"/>
                <a:ea typeface="Arial"/>
                <a:cs typeface="Arial"/>
                <a:sym typeface="Arial"/>
              </a:rPr>
              <a:t> que vende, tais como: nome do produto, tipo (flor, vaso, planta,...), preço e quantidade em estoque. </a:t>
            </a:r>
            <a:endParaRPr sz="3200"/>
          </a:p>
          <a:p>
            <a:pPr indent="0" lvl="0" marL="0" rtl="0" algn="just">
              <a:lnSpc>
                <a:spcPct val="100000"/>
              </a:lnSpc>
              <a:spcBef>
                <a:spcPts val="1600"/>
              </a:spcBef>
              <a:spcAft>
                <a:spcPts val="0"/>
              </a:spcAft>
              <a:buClr>
                <a:schemeClr val="lt1"/>
              </a:buClr>
              <a:buSzPts val="2000"/>
              <a:buNone/>
            </a:pPr>
            <a:r>
              <a:rPr lang="pt-BR" sz="2400">
                <a:latin typeface="Arial"/>
                <a:ea typeface="Arial"/>
                <a:cs typeface="Arial"/>
                <a:sym typeface="Arial"/>
              </a:rPr>
              <a:t>Quando um </a:t>
            </a:r>
            <a:r>
              <a:rPr lang="pt-BR" sz="2400">
                <a:solidFill>
                  <a:schemeClr val="dk1"/>
                </a:solidFill>
                <a:highlight>
                  <a:srgbClr val="FFFF00"/>
                </a:highlight>
                <a:latin typeface="Arial"/>
                <a:ea typeface="Arial"/>
                <a:cs typeface="Arial"/>
                <a:sym typeface="Arial"/>
              </a:rPr>
              <a:t>cliente</a:t>
            </a:r>
            <a:r>
              <a:rPr lang="pt-BR" sz="2400">
                <a:latin typeface="Arial"/>
                <a:ea typeface="Arial"/>
                <a:cs typeface="Arial"/>
                <a:sym typeface="Arial"/>
              </a:rPr>
              <a:t> faz um pedido de compra, é armazenada a informação sobre o cliente, a data da compra, o valor total e os produtos comprados.</a:t>
            </a:r>
            <a:endParaRPr sz="3200"/>
          </a:p>
        </p:txBody>
      </p:sp>
      <p:sp>
        <p:nvSpPr>
          <p:cNvPr descr="Sistema WMS na Nuvem | Improtec Sistemas" id="156" name="Google Shape;156;g1f1dfd7f407_0_75"/>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f1dfd7f407_0_81"/>
          <p:cNvSpPr txBox="1"/>
          <p:nvPr>
            <p:ph type="title"/>
          </p:nvPr>
        </p:nvSpPr>
        <p:spPr>
          <a:xfrm>
            <a:off x="417907" y="681037"/>
            <a:ext cx="6193500" cy="100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73763"/>
              </a:buClr>
              <a:buSzPts val="3600"/>
              <a:buFont typeface="Libre Franklin"/>
              <a:buNone/>
            </a:pPr>
            <a:r>
              <a:rPr b="1" lang="pt-BR" sz="3600"/>
              <a:t>Exercícios </a:t>
            </a:r>
            <a:r>
              <a:rPr b="1" lang="pt-BR"/>
              <a:t>M</a:t>
            </a:r>
            <a:r>
              <a:rPr b="1" lang="pt-BR" sz="3600"/>
              <a:t>ER</a:t>
            </a:r>
            <a:endParaRPr/>
          </a:p>
        </p:txBody>
      </p:sp>
      <p:sp>
        <p:nvSpPr>
          <p:cNvPr id="162" name="Google Shape;162;g1f1dfd7f407_0_81"/>
          <p:cNvSpPr txBox="1"/>
          <p:nvPr>
            <p:ph idx="1" type="body"/>
          </p:nvPr>
        </p:nvSpPr>
        <p:spPr>
          <a:xfrm>
            <a:off x="260025" y="1196025"/>
            <a:ext cx="8687400" cy="49842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lt1"/>
              </a:buClr>
              <a:buSzPts val="2000"/>
              <a:buNone/>
            </a:pPr>
            <a:r>
              <a:rPr lang="pt-BR" sz="2000">
                <a:latin typeface="Arial"/>
                <a:ea typeface="Arial"/>
                <a:cs typeface="Arial"/>
                <a:sym typeface="Arial"/>
              </a:rPr>
              <a:t>Relacionamentos encontrados:</a:t>
            </a:r>
            <a:endParaRPr/>
          </a:p>
          <a:p>
            <a:pPr indent="457200" lvl="0" marL="0" rtl="0" algn="just">
              <a:lnSpc>
                <a:spcPct val="150000"/>
              </a:lnSpc>
              <a:spcBef>
                <a:spcPts val="0"/>
              </a:spcBef>
              <a:spcAft>
                <a:spcPts val="0"/>
              </a:spcAft>
              <a:buClr>
                <a:schemeClr val="lt1"/>
              </a:buClr>
              <a:buSzPts val="2000"/>
              <a:buNone/>
            </a:pPr>
            <a:r>
              <a:rPr lang="pt-BR" sz="2000">
                <a:latin typeface="Arial"/>
                <a:ea typeface="Arial"/>
                <a:cs typeface="Arial"/>
                <a:sym typeface="Arial"/>
              </a:rPr>
              <a:t>Pedido_produto: relacionamento entre pedido e produto.  </a:t>
            </a:r>
            <a:endParaRPr/>
          </a:p>
          <a:p>
            <a:pPr indent="457200" lvl="0" marL="0" rtl="0" algn="just">
              <a:lnSpc>
                <a:spcPct val="150000"/>
              </a:lnSpc>
              <a:spcBef>
                <a:spcPts val="0"/>
              </a:spcBef>
              <a:spcAft>
                <a:spcPts val="0"/>
              </a:spcAft>
              <a:buClr>
                <a:schemeClr val="lt1"/>
              </a:buClr>
              <a:buSzPts val="2000"/>
              <a:buNone/>
            </a:pPr>
            <a:r>
              <a:rPr lang="pt-BR" sz="2000">
                <a:latin typeface="Arial"/>
                <a:ea typeface="Arial"/>
                <a:cs typeface="Arial"/>
                <a:sym typeface="Arial"/>
              </a:rPr>
              <a:t>Pedido_cliente: relacionamento entre pedido e cliente.</a:t>
            </a:r>
            <a:endParaRPr sz="2000">
              <a:latin typeface="Arial"/>
              <a:ea typeface="Arial"/>
              <a:cs typeface="Arial"/>
              <a:sym typeface="Arial"/>
            </a:endParaRPr>
          </a:p>
          <a:p>
            <a:pPr indent="0" lvl="0" marL="0" rtl="0" algn="just">
              <a:lnSpc>
                <a:spcPct val="100000"/>
              </a:lnSpc>
              <a:spcBef>
                <a:spcPts val="400"/>
              </a:spcBef>
              <a:spcAft>
                <a:spcPts val="0"/>
              </a:spcAft>
              <a:buClr>
                <a:schemeClr val="lt1"/>
              </a:buClr>
              <a:buSzPts val="2000"/>
              <a:buNone/>
            </a:pPr>
            <a:r>
              <a:rPr b="1" lang="pt-BR" sz="2000"/>
              <a:t>MER</a:t>
            </a:r>
            <a:r>
              <a:rPr lang="pt-BR" sz="2000">
                <a:latin typeface="Arial"/>
                <a:ea typeface="Arial"/>
                <a:cs typeface="Arial"/>
                <a:sym typeface="Arial"/>
              </a:rPr>
              <a:t>:</a:t>
            </a:r>
            <a:endParaRPr/>
          </a:p>
        </p:txBody>
      </p:sp>
      <p:sp>
        <p:nvSpPr>
          <p:cNvPr descr="Sistema WMS na Nuvem | Improtec Sistemas" id="163" name="Google Shape;163;g1f1dfd7f407_0_81"/>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pic>
        <p:nvPicPr>
          <p:cNvPr id="164" name="Google Shape;164;g1f1dfd7f407_0_81"/>
          <p:cNvPicPr preferRelativeResize="0"/>
          <p:nvPr/>
        </p:nvPicPr>
        <p:blipFill rotWithShape="1">
          <a:blip r:embed="rId3">
            <a:alphaModFix/>
          </a:blip>
          <a:srcRect b="0" l="0" r="0" t="0"/>
          <a:stretch/>
        </p:blipFill>
        <p:spPr>
          <a:xfrm>
            <a:off x="1809748" y="2667851"/>
            <a:ext cx="5255225" cy="365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f1dfd7f407_0_145"/>
          <p:cNvSpPr txBox="1"/>
          <p:nvPr>
            <p:ph type="ctrTitle"/>
          </p:nvPr>
        </p:nvSpPr>
        <p:spPr>
          <a:xfrm>
            <a:off x="685800" y="1065211"/>
            <a:ext cx="7772400" cy="2387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4400"/>
              <a:buNone/>
            </a:pPr>
            <a:r>
              <a:rPr lang="pt-BR"/>
              <a:t>Chave primária e chave estrangeira</a:t>
            </a:r>
            <a:endParaRPr/>
          </a:p>
        </p:txBody>
      </p:sp>
      <p:sp>
        <p:nvSpPr>
          <p:cNvPr id="170" name="Google Shape;170;g1f1dfd7f407_0_145"/>
          <p:cNvSpPr txBox="1"/>
          <p:nvPr>
            <p:ph idx="1" type="subTitle"/>
          </p:nvPr>
        </p:nvSpPr>
        <p:spPr>
          <a:xfrm>
            <a:off x="1143000" y="3629020"/>
            <a:ext cx="6858000" cy="1471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f1dfd7f407_0_150"/>
          <p:cNvSpPr txBox="1"/>
          <p:nvPr>
            <p:ph idx="1" type="body"/>
          </p:nvPr>
        </p:nvSpPr>
        <p:spPr>
          <a:xfrm>
            <a:off x="-24680" y="1412775"/>
            <a:ext cx="9168600" cy="4942500"/>
          </a:xfrm>
          <a:prstGeom prst="rect">
            <a:avLst/>
          </a:prstGeom>
          <a:noFill/>
          <a:ln>
            <a:noFill/>
          </a:ln>
        </p:spPr>
        <p:txBody>
          <a:bodyPr anchorCtr="0" anchor="t" bIns="45700" lIns="91425" spcFirstLastPara="1" rIns="91425" wrap="square" tIns="45700">
            <a:normAutofit/>
          </a:bodyPr>
          <a:lstStyle/>
          <a:p>
            <a:pPr indent="-222250" lvl="0" marL="228600" rtl="0" algn="just">
              <a:lnSpc>
                <a:spcPct val="90000"/>
              </a:lnSpc>
              <a:spcBef>
                <a:spcPts val="0"/>
              </a:spcBef>
              <a:spcAft>
                <a:spcPts val="0"/>
              </a:spcAft>
              <a:buClr>
                <a:schemeClr val="dk1"/>
              </a:buClr>
              <a:buSzPts val="100"/>
              <a:buNone/>
            </a:pPr>
            <a:r>
              <a:t/>
            </a:r>
            <a:endParaRPr sz="100"/>
          </a:p>
          <a:p>
            <a:pPr indent="0" lvl="0" marL="185737" rtl="0" algn="just">
              <a:lnSpc>
                <a:spcPct val="90000"/>
              </a:lnSpc>
              <a:spcBef>
                <a:spcPts val="1000"/>
              </a:spcBef>
              <a:spcAft>
                <a:spcPts val="0"/>
              </a:spcAft>
              <a:buClr>
                <a:schemeClr val="dk1"/>
              </a:buClr>
              <a:buSzPts val="2400"/>
              <a:buNone/>
            </a:pPr>
            <a:r>
              <a:t/>
            </a:r>
            <a:endParaRPr sz="2400"/>
          </a:p>
          <a:p>
            <a:pPr indent="0" lvl="0" marL="185737" rtl="0" algn="just">
              <a:lnSpc>
                <a:spcPct val="90000"/>
              </a:lnSpc>
              <a:spcBef>
                <a:spcPts val="1000"/>
              </a:spcBef>
              <a:spcAft>
                <a:spcPts val="0"/>
              </a:spcAft>
              <a:buClr>
                <a:schemeClr val="dk1"/>
              </a:buClr>
              <a:buSzPts val="2400"/>
              <a:buNone/>
            </a:pPr>
            <a:r>
              <a:t/>
            </a:r>
            <a:endParaRPr sz="2400"/>
          </a:p>
        </p:txBody>
      </p:sp>
      <p:sp>
        <p:nvSpPr>
          <p:cNvPr id="176" name="Google Shape;176;g1f1dfd7f407_0_150"/>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Chaves</a:t>
            </a:r>
            <a:endParaRPr b="0" i="0" sz="1400" u="none" cap="none" strike="noStrike">
              <a:solidFill>
                <a:srgbClr val="000000"/>
              </a:solidFill>
              <a:latin typeface="Arial"/>
              <a:ea typeface="Arial"/>
              <a:cs typeface="Arial"/>
              <a:sym typeface="Arial"/>
            </a:endParaRPr>
          </a:p>
        </p:txBody>
      </p:sp>
      <p:grpSp>
        <p:nvGrpSpPr>
          <p:cNvPr id="177" name="Google Shape;177;g1f1dfd7f407_0_150"/>
          <p:cNvGrpSpPr/>
          <p:nvPr/>
        </p:nvGrpSpPr>
        <p:grpSpPr>
          <a:xfrm>
            <a:off x="19350" y="1783962"/>
            <a:ext cx="9105313" cy="3290063"/>
            <a:chOff x="-24663" y="939850"/>
            <a:chExt cx="9105313" cy="3290063"/>
          </a:xfrm>
        </p:grpSpPr>
        <p:pic>
          <p:nvPicPr>
            <p:cNvPr id="178" name="Google Shape;178;g1f1dfd7f407_0_150"/>
            <p:cNvPicPr preferRelativeResize="0"/>
            <p:nvPr/>
          </p:nvPicPr>
          <p:blipFill rotWithShape="1">
            <a:blip r:embed="rId3">
              <a:alphaModFix/>
            </a:blip>
            <a:srcRect b="0" l="0" r="0" t="59501"/>
            <a:stretch/>
          </p:blipFill>
          <p:spPr>
            <a:xfrm>
              <a:off x="-24663" y="1478463"/>
              <a:ext cx="9014575" cy="2751450"/>
            </a:xfrm>
            <a:prstGeom prst="rect">
              <a:avLst/>
            </a:prstGeom>
            <a:noFill/>
            <a:ln>
              <a:noFill/>
            </a:ln>
          </p:spPr>
        </p:pic>
        <p:sp>
          <p:nvSpPr>
            <p:cNvPr id="179" name="Google Shape;179;g1f1dfd7f407_0_150"/>
            <p:cNvSpPr/>
            <p:nvPr/>
          </p:nvSpPr>
          <p:spPr>
            <a:xfrm>
              <a:off x="6143950" y="939850"/>
              <a:ext cx="2936700" cy="10923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f1dfd7f407_0_158"/>
          <p:cNvSpPr txBox="1"/>
          <p:nvPr>
            <p:ph idx="1" type="body"/>
          </p:nvPr>
        </p:nvSpPr>
        <p:spPr>
          <a:xfrm>
            <a:off x="-67050" y="1701075"/>
            <a:ext cx="9038100" cy="46542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Char char="•"/>
            </a:pPr>
            <a:r>
              <a:rPr lang="pt-BR"/>
              <a:t>Toda  tabela relacional deve ter uma chave primária.</a:t>
            </a:r>
            <a:endParaRPr/>
          </a:p>
          <a:p>
            <a:pPr indent="0" lvl="0" marL="457200" rtl="0" algn="just">
              <a:lnSpc>
                <a:spcPct val="90000"/>
              </a:lnSpc>
              <a:spcBef>
                <a:spcPts val="1000"/>
              </a:spcBef>
              <a:spcAft>
                <a:spcPts val="0"/>
              </a:spcAft>
              <a:buSzPts val="1800"/>
              <a:buNone/>
            </a:pPr>
            <a:r>
              <a:t/>
            </a:r>
            <a:endParaRPr sz="2000"/>
          </a:p>
          <a:p>
            <a:pPr indent="-342900" lvl="0" marL="457200" rtl="0" algn="just">
              <a:lnSpc>
                <a:spcPct val="90000"/>
              </a:lnSpc>
              <a:spcBef>
                <a:spcPts val="1000"/>
              </a:spcBef>
              <a:spcAft>
                <a:spcPts val="0"/>
              </a:spcAft>
              <a:buSzPts val="1800"/>
              <a:buChar char="•"/>
            </a:pPr>
            <a:r>
              <a:rPr lang="pt-BR"/>
              <a:t>A chave primária consiste em uma coluna em que os dados contidos são usados para identificar exclusivamente cada linha na tabela. </a:t>
            </a:r>
            <a:endParaRPr/>
          </a:p>
          <a:p>
            <a:pPr indent="0" lvl="0" marL="457200" rtl="0" algn="just">
              <a:lnSpc>
                <a:spcPct val="90000"/>
              </a:lnSpc>
              <a:spcBef>
                <a:spcPts val="1000"/>
              </a:spcBef>
              <a:spcAft>
                <a:spcPts val="0"/>
              </a:spcAft>
              <a:buSzPts val="1800"/>
              <a:buNone/>
            </a:pPr>
            <a:r>
              <a:t/>
            </a:r>
            <a:endParaRPr sz="2300"/>
          </a:p>
          <a:p>
            <a:pPr indent="-342900" lvl="0" marL="457200" rtl="0" algn="just">
              <a:lnSpc>
                <a:spcPct val="90000"/>
              </a:lnSpc>
              <a:spcBef>
                <a:spcPts val="1000"/>
              </a:spcBef>
              <a:spcAft>
                <a:spcPts val="0"/>
              </a:spcAft>
              <a:buSzPts val="1800"/>
              <a:buChar char="•"/>
            </a:pPr>
            <a:r>
              <a:rPr lang="pt-BR"/>
              <a:t>A chave primária é o identificador único, como seu CPF te identifica como cidadão brasileiro.</a:t>
            </a:r>
            <a:endParaRPr/>
          </a:p>
        </p:txBody>
      </p:sp>
      <p:sp>
        <p:nvSpPr>
          <p:cNvPr id="185" name="Google Shape;185;g1f1dfd7f407_0_158"/>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Chaves Primárias (primary key - pk)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f1dfd7f407_0_163"/>
          <p:cNvSpPr txBox="1"/>
          <p:nvPr>
            <p:ph idx="1" type="body"/>
          </p:nvPr>
        </p:nvSpPr>
        <p:spPr>
          <a:xfrm>
            <a:off x="214875" y="1754800"/>
            <a:ext cx="8756100" cy="4315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pt-BR" sz="2900"/>
              <a:t>Para ser uma chave primária, deve atender às condições:</a:t>
            </a:r>
            <a:endParaRPr sz="2900"/>
          </a:p>
          <a:p>
            <a:pPr indent="-349250" lvl="0" marL="457200" rtl="0" algn="just">
              <a:lnSpc>
                <a:spcPct val="90000"/>
              </a:lnSpc>
              <a:spcBef>
                <a:spcPts val="1000"/>
              </a:spcBef>
              <a:spcAft>
                <a:spcPts val="0"/>
              </a:spcAft>
              <a:buSzPts val="1900"/>
              <a:buChar char="•"/>
            </a:pPr>
            <a:r>
              <a:rPr lang="pt-BR" sz="2900"/>
              <a:t>A coluna que define a chave primária deve ser exclusiva.</a:t>
            </a:r>
            <a:endParaRPr sz="2900"/>
          </a:p>
          <a:p>
            <a:pPr indent="-349250" lvl="0" marL="457200" rtl="0" algn="just">
              <a:lnSpc>
                <a:spcPct val="90000"/>
              </a:lnSpc>
              <a:spcBef>
                <a:spcPts val="0"/>
              </a:spcBef>
              <a:spcAft>
                <a:spcPts val="0"/>
              </a:spcAft>
              <a:buSzPts val="1900"/>
              <a:buChar char="•"/>
            </a:pPr>
            <a:r>
              <a:rPr lang="pt-BR" sz="2900"/>
              <a:t>Cada coluna pode conter valores duplicados; no entanto, a combinação de valores de coluna é exclusiva.</a:t>
            </a:r>
            <a:endParaRPr sz="2900"/>
          </a:p>
          <a:p>
            <a:pPr indent="-349250" lvl="0" marL="457200" rtl="0" algn="just">
              <a:lnSpc>
                <a:spcPct val="90000"/>
              </a:lnSpc>
              <a:spcBef>
                <a:spcPts val="0"/>
              </a:spcBef>
              <a:spcAft>
                <a:spcPts val="0"/>
              </a:spcAft>
              <a:buSzPts val="1900"/>
              <a:buChar char="•"/>
            </a:pPr>
            <a:r>
              <a:rPr lang="pt-BR" sz="2900"/>
              <a:t>Nenhum valor nas colunas de chave primária é NULL. </a:t>
            </a:r>
            <a:endParaRPr sz="2900"/>
          </a:p>
          <a:p>
            <a:pPr indent="-349250" lvl="0" marL="457200" rtl="0" algn="just">
              <a:lnSpc>
                <a:spcPct val="90000"/>
              </a:lnSpc>
              <a:spcBef>
                <a:spcPts val="0"/>
              </a:spcBef>
              <a:spcAft>
                <a:spcPts val="0"/>
              </a:spcAft>
              <a:buSzPts val="1900"/>
              <a:buChar char="•"/>
            </a:pPr>
            <a:r>
              <a:rPr lang="pt-BR" sz="2900"/>
              <a:t>Uma tabela possui apenas uma chave primária e sua definição é obrigatória.</a:t>
            </a:r>
            <a:endParaRPr sz="2900"/>
          </a:p>
          <a:p>
            <a:pPr indent="0" lvl="0" marL="457200" rtl="0" algn="just">
              <a:lnSpc>
                <a:spcPct val="90000"/>
              </a:lnSpc>
              <a:spcBef>
                <a:spcPts val="1000"/>
              </a:spcBef>
              <a:spcAft>
                <a:spcPts val="0"/>
              </a:spcAft>
              <a:buSzPts val="1800"/>
              <a:buNone/>
            </a:pPr>
            <a:r>
              <a:t/>
            </a:r>
            <a:endParaRPr sz="2900"/>
          </a:p>
        </p:txBody>
      </p:sp>
      <p:sp>
        <p:nvSpPr>
          <p:cNvPr id="191" name="Google Shape;191;g1f1dfd7f407_0_163"/>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Chaves Primárias (primary key - pk)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f1dfd7f407_0_168"/>
          <p:cNvSpPr txBox="1"/>
          <p:nvPr>
            <p:ph idx="1" type="body"/>
          </p:nvPr>
        </p:nvSpPr>
        <p:spPr>
          <a:xfrm>
            <a:off x="214875" y="1754800"/>
            <a:ext cx="8756100" cy="4315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pt-BR" sz="2900"/>
              <a:t>Para ser uma chave primária, deve atender às condições:</a:t>
            </a:r>
            <a:endParaRPr sz="2900"/>
          </a:p>
          <a:p>
            <a:pPr indent="-349250" lvl="0" marL="457200" rtl="0" algn="just">
              <a:lnSpc>
                <a:spcPct val="90000"/>
              </a:lnSpc>
              <a:spcBef>
                <a:spcPts val="1000"/>
              </a:spcBef>
              <a:spcAft>
                <a:spcPts val="0"/>
              </a:spcAft>
              <a:buSzPts val="1900"/>
              <a:buChar char="•"/>
            </a:pPr>
            <a:r>
              <a:rPr lang="pt-BR" sz="2900"/>
              <a:t>As chaves primárias não podem ser nulas.</a:t>
            </a:r>
            <a:endParaRPr sz="2900"/>
          </a:p>
          <a:p>
            <a:pPr indent="-349250" lvl="0" marL="457200" rtl="0" algn="just">
              <a:lnSpc>
                <a:spcPct val="90000"/>
              </a:lnSpc>
              <a:spcBef>
                <a:spcPts val="0"/>
              </a:spcBef>
              <a:spcAft>
                <a:spcPts val="0"/>
              </a:spcAft>
              <a:buSzPts val="1900"/>
              <a:buChar char="•"/>
            </a:pPr>
            <a:r>
              <a:rPr lang="pt-BR" sz="2900"/>
              <a:t>Normalmente, chaves primárias são incrementadas automaticamente pelo banco de dados, ou seja, não há necessidade de passarmos esse valor em um INSERT.</a:t>
            </a:r>
            <a:endParaRPr sz="2900"/>
          </a:p>
          <a:p>
            <a:pPr indent="-349250" lvl="0" marL="457200" rtl="0" algn="just">
              <a:lnSpc>
                <a:spcPct val="90000"/>
              </a:lnSpc>
              <a:spcBef>
                <a:spcPts val="0"/>
              </a:spcBef>
              <a:spcAft>
                <a:spcPts val="0"/>
              </a:spcAft>
              <a:buSzPts val="1900"/>
              <a:buChar char="•"/>
            </a:pPr>
            <a:r>
              <a:rPr lang="pt-BR" sz="2900"/>
              <a:t>O índice mantém o requisito de exclusividade da chave primária. </a:t>
            </a:r>
            <a:endParaRPr sz="2900"/>
          </a:p>
          <a:p>
            <a:pPr indent="-349250" lvl="0" marL="457200" rtl="0" algn="just">
              <a:lnSpc>
                <a:spcPct val="90000"/>
              </a:lnSpc>
              <a:spcBef>
                <a:spcPts val="0"/>
              </a:spcBef>
              <a:spcAft>
                <a:spcPts val="0"/>
              </a:spcAft>
              <a:buSzPts val="1900"/>
              <a:buChar char="•"/>
            </a:pPr>
            <a:r>
              <a:rPr lang="pt-BR" sz="2900"/>
              <a:t>Os valores de chave estrangeira se referem aos valores de chave primária correspondentes.</a:t>
            </a:r>
            <a:endParaRPr sz="3000"/>
          </a:p>
        </p:txBody>
      </p:sp>
      <p:sp>
        <p:nvSpPr>
          <p:cNvPr id="197" name="Google Shape;197;g1f1dfd7f407_0_168"/>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Chaves Primárias (primary key - pk)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f1dfd7f407_0_173"/>
          <p:cNvSpPr txBox="1"/>
          <p:nvPr>
            <p:ph idx="1" type="body"/>
          </p:nvPr>
        </p:nvSpPr>
        <p:spPr>
          <a:xfrm>
            <a:off x="-155025" y="1678600"/>
            <a:ext cx="9054300" cy="4243800"/>
          </a:xfrm>
          <a:prstGeom prst="rect">
            <a:avLst/>
          </a:prstGeom>
          <a:noFill/>
          <a:ln>
            <a:noFill/>
          </a:ln>
        </p:spPr>
        <p:txBody>
          <a:bodyPr anchorCtr="0" anchor="t" bIns="45700" lIns="91425" spcFirstLastPara="1" rIns="91425" wrap="square" tIns="45700">
            <a:noAutofit/>
          </a:bodyPr>
          <a:lstStyle/>
          <a:p>
            <a:pPr indent="0" lvl="0" marL="457200" rtl="0" algn="just">
              <a:lnSpc>
                <a:spcPct val="90000"/>
              </a:lnSpc>
              <a:spcBef>
                <a:spcPts val="1000"/>
              </a:spcBef>
              <a:spcAft>
                <a:spcPts val="0"/>
              </a:spcAft>
              <a:buSzPts val="1800"/>
              <a:buNone/>
            </a:pPr>
            <a:r>
              <a:rPr lang="pt-BR" sz="2900"/>
              <a:t>Uma chave estrangeira é uma coluna em uma tabela que se refere à chave primária em outra tabela. </a:t>
            </a:r>
            <a:endParaRPr sz="2900"/>
          </a:p>
          <a:p>
            <a:pPr indent="0" lvl="0" marL="457200" rtl="0" algn="just">
              <a:lnSpc>
                <a:spcPct val="90000"/>
              </a:lnSpc>
              <a:spcBef>
                <a:spcPts val="1000"/>
              </a:spcBef>
              <a:spcAft>
                <a:spcPts val="0"/>
              </a:spcAft>
              <a:buSzPts val="1800"/>
              <a:buNone/>
            </a:pPr>
            <a:r>
              <a:t/>
            </a:r>
            <a:endParaRPr sz="2400"/>
          </a:p>
          <a:p>
            <a:pPr indent="0" lvl="0" marL="457200" rtl="0" algn="just">
              <a:lnSpc>
                <a:spcPct val="90000"/>
              </a:lnSpc>
              <a:spcBef>
                <a:spcPts val="1000"/>
              </a:spcBef>
              <a:spcAft>
                <a:spcPts val="0"/>
              </a:spcAft>
              <a:buSzPts val="1800"/>
              <a:buNone/>
            </a:pPr>
            <a:r>
              <a:rPr lang="pt-BR" sz="2900"/>
              <a:t>Não há nenhum código especial, configurações ou definições de tabela que você precise colocar para “designar” oficialmente uma chave estrangeira.</a:t>
            </a:r>
            <a:endParaRPr sz="2900"/>
          </a:p>
          <a:p>
            <a:pPr indent="0" lvl="0" marL="457200" rtl="0" algn="just">
              <a:lnSpc>
                <a:spcPct val="90000"/>
              </a:lnSpc>
              <a:spcBef>
                <a:spcPts val="1000"/>
              </a:spcBef>
              <a:spcAft>
                <a:spcPts val="0"/>
              </a:spcAft>
              <a:buSzPts val="1800"/>
              <a:buNone/>
            </a:pPr>
            <a:r>
              <a:t/>
            </a:r>
            <a:endParaRPr sz="1600"/>
          </a:p>
          <a:p>
            <a:pPr indent="0" lvl="0" marL="457200" rtl="0" algn="just">
              <a:lnSpc>
                <a:spcPct val="90000"/>
              </a:lnSpc>
              <a:spcBef>
                <a:spcPts val="1000"/>
              </a:spcBef>
              <a:spcAft>
                <a:spcPts val="0"/>
              </a:spcAft>
              <a:buSzPts val="1800"/>
              <a:buNone/>
            </a:pPr>
            <a:r>
              <a:rPr lang="pt-BR" sz="2900"/>
              <a:t>A chave primária de uma tabela é transposta como uma coluna na outra tabela, onde é considerada uma chave estrangeira.</a:t>
            </a:r>
            <a:endParaRPr sz="2900"/>
          </a:p>
        </p:txBody>
      </p:sp>
      <p:sp>
        <p:nvSpPr>
          <p:cNvPr id="203" name="Google Shape;203;g1f1dfd7f407_0_173"/>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Chaves Estrangeiras (Foreign key - Fk)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f1dfd7f407_0_178"/>
          <p:cNvSpPr txBox="1"/>
          <p:nvPr>
            <p:ph idx="1" type="body"/>
          </p:nvPr>
        </p:nvSpPr>
        <p:spPr>
          <a:xfrm>
            <a:off x="179050" y="1678600"/>
            <a:ext cx="8720100" cy="4243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Clr>
                <a:schemeClr val="dk1"/>
              </a:buClr>
              <a:buSzPts val="1100"/>
              <a:buFont typeface="Arial"/>
              <a:buNone/>
            </a:pPr>
            <a:r>
              <a:rPr lang="pt-BR" sz="2900"/>
              <a:t>Diferentemente da chave primária, a chave estrangeira:</a:t>
            </a:r>
            <a:endParaRPr sz="2900"/>
          </a:p>
          <a:p>
            <a:pPr indent="-412750" lvl="0" marL="457200" rtl="0" algn="just">
              <a:lnSpc>
                <a:spcPct val="90000"/>
              </a:lnSpc>
              <a:spcBef>
                <a:spcPts val="1000"/>
              </a:spcBef>
              <a:spcAft>
                <a:spcPts val="0"/>
              </a:spcAft>
              <a:buSzPts val="2900"/>
              <a:buChar char="•"/>
            </a:pPr>
            <a:r>
              <a:rPr lang="pt-BR" sz="2900"/>
              <a:t>Pode ser nula (NOT NULL);</a:t>
            </a:r>
            <a:endParaRPr sz="2900"/>
          </a:p>
          <a:p>
            <a:pPr indent="-412750" lvl="0" marL="457200" rtl="0" algn="just">
              <a:lnSpc>
                <a:spcPct val="90000"/>
              </a:lnSpc>
              <a:spcBef>
                <a:spcPts val="0"/>
              </a:spcBef>
              <a:spcAft>
                <a:spcPts val="0"/>
              </a:spcAft>
              <a:buSzPts val="2900"/>
              <a:buChar char="•"/>
            </a:pPr>
            <a:r>
              <a:rPr lang="pt-BR" sz="2900"/>
              <a:t>É um campo em uma tabela que faz referência a um campo que é chave primária em outra tabela;</a:t>
            </a:r>
            <a:endParaRPr sz="2900"/>
          </a:p>
          <a:p>
            <a:pPr indent="-412750" lvl="0" marL="457200" rtl="0" algn="just">
              <a:lnSpc>
                <a:spcPct val="90000"/>
              </a:lnSpc>
              <a:spcBef>
                <a:spcPts val="0"/>
              </a:spcBef>
              <a:spcAft>
                <a:spcPts val="0"/>
              </a:spcAft>
              <a:buSzPts val="2900"/>
              <a:buChar char="•"/>
            </a:pPr>
            <a:r>
              <a:rPr lang="pt-BR" sz="2900"/>
              <a:t>É possível ter mais de uma (ou nenhuma) em uma tabela.</a:t>
            </a:r>
            <a:endParaRPr sz="2900"/>
          </a:p>
          <a:p>
            <a:pPr indent="0" lvl="0" marL="914400" rtl="0" algn="just">
              <a:lnSpc>
                <a:spcPct val="90000"/>
              </a:lnSpc>
              <a:spcBef>
                <a:spcPts val="1000"/>
              </a:spcBef>
              <a:spcAft>
                <a:spcPts val="0"/>
              </a:spcAft>
              <a:buSzPts val="1800"/>
              <a:buNone/>
            </a:pPr>
            <a:r>
              <a:t/>
            </a:r>
            <a:endParaRPr sz="1000"/>
          </a:p>
          <a:p>
            <a:pPr indent="0" lvl="0" marL="0" rtl="0" algn="just">
              <a:lnSpc>
                <a:spcPct val="90000"/>
              </a:lnSpc>
              <a:spcBef>
                <a:spcPts val="1000"/>
              </a:spcBef>
              <a:spcAft>
                <a:spcPts val="0"/>
              </a:spcAft>
              <a:buSzPts val="1800"/>
              <a:buNone/>
            </a:pPr>
            <a:r>
              <a:rPr b="1" lang="pt-BR" sz="2300">
                <a:solidFill>
                  <a:srgbClr val="FF0000"/>
                </a:solidFill>
              </a:rPr>
              <a:t>Obs: embora não haja problema das chaves estrangeiras aceitarem o valor null, pode gerar um registro órfão, ou seja, um registro sem dados para um determinado relacionamento.</a:t>
            </a:r>
            <a:endParaRPr b="1" sz="2300">
              <a:solidFill>
                <a:srgbClr val="FF0000"/>
              </a:solidFill>
            </a:endParaRPr>
          </a:p>
        </p:txBody>
      </p:sp>
      <p:sp>
        <p:nvSpPr>
          <p:cNvPr id="209" name="Google Shape;209;g1f1dfd7f407_0_178"/>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Chaves Estrangeiras (Foreign key - Fk)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1f1dfd7f407_0_11"/>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073763"/>
              </a:buClr>
              <a:buSzPct val="122222"/>
              <a:buFont typeface="Libre Franklin"/>
              <a:buNone/>
            </a:pPr>
            <a:r>
              <a:rPr lang="pt-BR"/>
              <a:t>MODELAGEM DE BANCOS DE DADOS</a:t>
            </a:r>
            <a:br>
              <a:rPr lang="pt-BR"/>
            </a:br>
            <a:endParaRPr/>
          </a:p>
        </p:txBody>
      </p:sp>
      <p:sp>
        <p:nvSpPr>
          <p:cNvPr id="92" name="Google Shape;92;g1f1dfd7f407_0_11"/>
          <p:cNvSpPr txBox="1"/>
          <p:nvPr>
            <p:ph idx="1" type="body"/>
          </p:nvPr>
        </p:nvSpPr>
        <p:spPr>
          <a:xfrm>
            <a:off x="303600" y="1589475"/>
            <a:ext cx="8511600" cy="4643400"/>
          </a:xfrm>
          <a:prstGeom prst="rect">
            <a:avLst/>
          </a:prstGeom>
          <a:noFill/>
          <a:ln>
            <a:noFill/>
          </a:ln>
        </p:spPr>
        <p:txBody>
          <a:bodyPr anchorCtr="0" anchor="t" bIns="45700" lIns="91425" spcFirstLastPara="1" rIns="91425" wrap="square" tIns="45700">
            <a:normAutofit lnSpcReduction="20000"/>
          </a:bodyPr>
          <a:lstStyle/>
          <a:p>
            <a:pPr indent="-241934" lvl="0" marL="228600" rtl="0" algn="just">
              <a:lnSpc>
                <a:spcPct val="90000"/>
              </a:lnSpc>
              <a:spcBef>
                <a:spcPts val="0"/>
              </a:spcBef>
              <a:spcAft>
                <a:spcPts val="0"/>
              </a:spcAft>
              <a:buClr>
                <a:schemeClr val="lt1"/>
              </a:buClr>
              <a:buSzPts val="2800"/>
              <a:buChar char="•"/>
            </a:pPr>
            <a:r>
              <a:rPr lang="pt-BR"/>
              <a:t>Um modelo de dados é uma abstração de um ambiente de dados real e complexo.</a:t>
            </a:r>
            <a:endParaRPr/>
          </a:p>
          <a:p>
            <a:pPr indent="-241934" lvl="0" marL="228600" rtl="0" algn="just">
              <a:lnSpc>
                <a:spcPct val="90000"/>
              </a:lnSpc>
              <a:spcBef>
                <a:spcPts val="0"/>
              </a:spcBef>
              <a:spcAft>
                <a:spcPts val="0"/>
              </a:spcAft>
              <a:buClr>
                <a:schemeClr val="lt1"/>
              </a:buClr>
              <a:buSzPts val="2800"/>
              <a:buChar char="•"/>
            </a:pPr>
            <a:r>
              <a:rPr lang="pt-BR"/>
              <a:t> </a:t>
            </a:r>
            <a:endParaRPr sz="850"/>
          </a:p>
          <a:p>
            <a:pPr indent="-241934" lvl="0" marL="228600" rtl="0" algn="just">
              <a:lnSpc>
                <a:spcPct val="90000"/>
              </a:lnSpc>
              <a:spcBef>
                <a:spcPts val="1000"/>
              </a:spcBef>
              <a:spcAft>
                <a:spcPts val="0"/>
              </a:spcAft>
              <a:buClr>
                <a:schemeClr val="lt1"/>
              </a:buClr>
              <a:buSzPts val="2800"/>
              <a:buChar char="•"/>
            </a:pPr>
            <a:r>
              <a:rPr lang="pt-BR"/>
              <a:t>Os projetistas de banco de dados utilizam os modelos de dados para se comunicar com programadores e usuários de aplicações. </a:t>
            </a:r>
            <a:endParaRPr/>
          </a:p>
          <a:p>
            <a:pPr indent="-64135" lvl="0" marL="228600" rtl="0" algn="just">
              <a:lnSpc>
                <a:spcPct val="90000"/>
              </a:lnSpc>
              <a:spcBef>
                <a:spcPts val="1000"/>
              </a:spcBef>
              <a:spcAft>
                <a:spcPts val="0"/>
              </a:spcAft>
              <a:buClr>
                <a:schemeClr val="lt1"/>
              </a:buClr>
              <a:buSzPts val="2800"/>
              <a:buNone/>
            </a:pPr>
            <a:r>
              <a:t/>
            </a:r>
            <a:endParaRPr sz="900"/>
          </a:p>
          <a:p>
            <a:pPr indent="-241934" lvl="0" marL="228600" rtl="0" algn="just">
              <a:lnSpc>
                <a:spcPct val="90000"/>
              </a:lnSpc>
              <a:spcBef>
                <a:spcPts val="1000"/>
              </a:spcBef>
              <a:spcAft>
                <a:spcPts val="0"/>
              </a:spcAft>
              <a:buClr>
                <a:schemeClr val="lt1"/>
              </a:buClr>
              <a:buSzPts val="2800"/>
              <a:buChar char="•"/>
            </a:pPr>
            <a:r>
              <a:rPr lang="pt-BR"/>
              <a:t>Os componentes básicos de modelagem de dados são as entidades, os atributos, os relacionamentos e as restrições.</a:t>
            </a:r>
            <a:endParaRPr/>
          </a:p>
          <a:p>
            <a:pPr indent="-64135" lvl="0" marL="228600" rtl="0" algn="just">
              <a:lnSpc>
                <a:spcPct val="90000"/>
              </a:lnSpc>
              <a:spcBef>
                <a:spcPts val="1000"/>
              </a:spcBef>
              <a:spcAft>
                <a:spcPts val="0"/>
              </a:spcAft>
              <a:buClr>
                <a:schemeClr val="lt1"/>
              </a:buClr>
              <a:buSzPts val="2800"/>
              <a:buNone/>
            </a:pPr>
            <a:r>
              <a:t/>
            </a:r>
            <a:endParaRPr sz="850"/>
          </a:p>
          <a:p>
            <a:pPr indent="-241934" lvl="0" marL="228600" rtl="0" algn="just">
              <a:lnSpc>
                <a:spcPct val="90000"/>
              </a:lnSpc>
              <a:spcBef>
                <a:spcPts val="1000"/>
              </a:spcBef>
              <a:spcAft>
                <a:spcPts val="0"/>
              </a:spcAft>
              <a:buClr>
                <a:schemeClr val="lt1"/>
              </a:buClr>
              <a:buSzPts val="2800"/>
              <a:buChar char="•"/>
            </a:pPr>
            <a:r>
              <a:rPr lang="pt-BR"/>
              <a:t> As regras de negócio são utilizadas para identificar e definir os componentes básicos de modelagens em um ambiente específico real.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f1dfd7f407_0_183"/>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Exemplo</a:t>
            </a:r>
            <a:endParaRPr b="0" i="0" sz="1400" u="none" cap="none" strike="noStrike">
              <a:solidFill>
                <a:srgbClr val="000000"/>
              </a:solidFill>
              <a:latin typeface="Arial"/>
              <a:ea typeface="Arial"/>
              <a:cs typeface="Arial"/>
              <a:sym typeface="Arial"/>
            </a:endParaRPr>
          </a:p>
        </p:txBody>
      </p:sp>
      <p:pic>
        <p:nvPicPr>
          <p:cNvPr id="215" name="Google Shape;215;g1f1dfd7f407_0_183"/>
          <p:cNvPicPr preferRelativeResize="0"/>
          <p:nvPr/>
        </p:nvPicPr>
        <p:blipFill rotWithShape="1">
          <a:blip r:embed="rId3">
            <a:alphaModFix/>
          </a:blip>
          <a:srcRect b="0" l="0" r="0" t="0"/>
          <a:stretch/>
        </p:blipFill>
        <p:spPr>
          <a:xfrm>
            <a:off x="152400" y="1595975"/>
            <a:ext cx="8763000" cy="1295400"/>
          </a:xfrm>
          <a:prstGeom prst="rect">
            <a:avLst/>
          </a:prstGeom>
          <a:noFill/>
          <a:ln>
            <a:noFill/>
          </a:ln>
        </p:spPr>
      </p:pic>
      <p:pic>
        <p:nvPicPr>
          <p:cNvPr id="216" name="Google Shape;216;g1f1dfd7f407_0_183"/>
          <p:cNvPicPr preferRelativeResize="0"/>
          <p:nvPr/>
        </p:nvPicPr>
        <p:blipFill rotWithShape="1">
          <a:blip r:embed="rId4">
            <a:alphaModFix/>
          </a:blip>
          <a:srcRect b="0" l="0" r="0" t="0"/>
          <a:stretch/>
        </p:blipFill>
        <p:spPr>
          <a:xfrm>
            <a:off x="152400" y="3043775"/>
            <a:ext cx="8839200" cy="2299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f1dfd7f407_0_189"/>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Exemplo</a:t>
            </a:r>
            <a:endParaRPr b="0" i="0" sz="1400" u="none" cap="none" strike="noStrike">
              <a:solidFill>
                <a:srgbClr val="000000"/>
              </a:solidFill>
              <a:latin typeface="Arial"/>
              <a:ea typeface="Arial"/>
              <a:cs typeface="Arial"/>
              <a:sym typeface="Arial"/>
            </a:endParaRPr>
          </a:p>
        </p:txBody>
      </p:sp>
      <p:pic>
        <p:nvPicPr>
          <p:cNvPr id="222" name="Google Shape;222;g1f1dfd7f407_0_189"/>
          <p:cNvPicPr preferRelativeResize="0"/>
          <p:nvPr/>
        </p:nvPicPr>
        <p:blipFill rotWithShape="1">
          <a:blip r:embed="rId3">
            <a:alphaModFix/>
          </a:blip>
          <a:srcRect b="0" l="0" r="0" t="0"/>
          <a:stretch/>
        </p:blipFill>
        <p:spPr>
          <a:xfrm>
            <a:off x="152400" y="1595975"/>
            <a:ext cx="8658225" cy="1333500"/>
          </a:xfrm>
          <a:prstGeom prst="rect">
            <a:avLst/>
          </a:prstGeom>
          <a:noFill/>
          <a:ln>
            <a:noFill/>
          </a:ln>
        </p:spPr>
      </p:pic>
      <p:pic>
        <p:nvPicPr>
          <p:cNvPr id="223" name="Google Shape;223;g1f1dfd7f407_0_189"/>
          <p:cNvPicPr preferRelativeResize="0"/>
          <p:nvPr/>
        </p:nvPicPr>
        <p:blipFill rotWithShape="1">
          <a:blip r:embed="rId4">
            <a:alphaModFix/>
          </a:blip>
          <a:srcRect b="0" l="0" r="0" t="0"/>
          <a:stretch/>
        </p:blipFill>
        <p:spPr>
          <a:xfrm>
            <a:off x="152400" y="3081875"/>
            <a:ext cx="8839202" cy="20571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f1dfd7f407_0_195"/>
          <p:cNvSpPr txBox="1"/>
          <p:nvPr>
            <p:ph idx="1" type="body"/>
          </p:nvPr>
        </p:nvSpPr>
        <p:spPr>
          <a:xfrm>
            <a:off x="161150" y="1678600"/>
            <a:ext cx="8738100" cy="4445100"/>
          </a:xfrm>
          <a:prstGeom prst="rect">
            <a:avLst/>
          </a:prstGeom>
          <a:noFill/>
          <a:ln>
            <a:noFill/>
          </a:ln>
        </p:spPr>
        <p:txBody>
          <a:bodyPr anchorCtr="0" anchor="t" bIns="45700" lIns="91425" spcFirstLastPara="1" rIns="91425" wrap="square" tIns="45700">
            <a:normAutofit fontScale="85000" lnSpcReduction="10000"/>
          </a:bodyPr>
          <a:lstStyle/>
          <a:p>
            <a:pPr indent="0" lvl="0" marL="457200" rtl="0" algn="just">
              <a:lnSpc>
                <a:spcPct val="90000"/>
              </a:lnSpc>
              <a:spcBef>
                <a:spcPts val="1000"/>
              </a:spcBef>
              <a:spcAft>
                <a:spcPts val="0"/>
              </a:spcAft>
              <a:buClr>
                <a:schemeClr val="dk1"/>
              </a:buClr>
              <a:buSzPct val="37931"/>
              <a:buFont typeface="Arial"/>
              <a:buNone/>
            </a:pPr>
            <a:r>
              <a:rPr b="1" lang="pt-BR" sz="2900"/>
              <a:t>PRIMARY KEY</a:t>
            </a:r>
            <a:endParaRPr b="1" sz="2900"/>
          </a:p>
          <a:p>
            <a:pPr indent="-385127" lvl="0" marL="457200" rtl="0" algn="just">
              <a:lnSpc>
                <a:spcPct val="90000"/>
              </a:lnSpc>
              <a:spcBef>
                <a:spcPts val="1000"/>
              </a:spcBef>
              <a:spcAft>
                <a:spcPts val="0"/>
              </a:spcAft>
              <a:buSzPct val="100000"/>
              <a:buChar char="•"/>
            </a:pPr>
            <a:r>
              <a:rPr lang="pt-BR" sz="2900"/>
              <a:t>A restrição PRIMARY KEY (Chave Primária) identifica de forma única cada registro em uma tabela de banco de dados.</a:t>
            </a:r>
            <a:endParaRPr sz="2900"/>
          </a:p>
          <a:p>
            <a:pPr indent="-385127" lvl="0" marL="457200" rtl="0" algn="just">
              <a:lnSpc>
                <a:spcPct val="90000"/>
              </a:lnSpc>
              <a:spcBef>
                <a:spcPts val="0"/>
              </a:spcBef>
              <a:spcAft>
                <a:spcPts val="0"/>
              </a:spcAft>
              <a:buSzPct val="100000"/>
              <a:buChar char="•"/>
            </a:pPr>
            <a:r>
              <a:rPr lang="pt-BR" sz="2900"/>
              <a:t>As Chaves Primárias devem sempre conter valores únicos.</a:t>
            </a:r>
            <a:endParaRPr sz="2900"/>
          </a:p>
          <a:p>
            <a:pPr indent="-385127" lvl="0" marL="457200" rtl="0" algn="just">
              <a:lnSpc>
                <a:spcPct val="90000"/>
              </a:lnSpc>
              <a:spcBef>
                <a:spcPts val="0"/>
              </a:spcBef>
              <a:spcAft>
                <a:spcPts val="0"/>
              </a:spcAft>
              <a:buSzPct val="100000"/>
              <a:buChar char="•"/>
            </a:pPr>
            <a:r>
              <a:rPr lang="pt-BR" sz="2900"/>
              <a:t>Uma coluna de chave primária não pode conter valores NULL</a:t>
            </a:r>
            <a:endParaRPr sz="2900"/>
          </a:p>
          <a:p>
            <a:pPr indent="-385127" lvl="0" marL="457200" rtl="0" algn="just">
              <a:lnSpc>
                <a:spcPct val="90000"/>
              </a:lnSpc>
              <a:spcBef>
                <a:spcPts val="0"/>
              </a:spcBef>
              <a:spcAft>
                <a:spcPts val="0"/>
              </a:spcAft>
              <a:buSzPct val="100000"/>
              <a:buChar char="•"/>
            </a:pPr>
            <a:r>
              <a:rPr lang="pt-BR" sz="2900"/>
              <a:t>Cada tabela deve ter uma chave primária e apenas uma chave primária.</a:t>
            </a:r>
            <a:endParaRPr sz="2900"/>
          </a:p>
          <a:p>
            <a:pPr indent="0" lvl="0" marL="914400" rtl="0" algn="just">
              <a:lnSpc>
                <a:spcPct val="90000"/>
              </a:lnSpc>
              <a:spcBef>
                <a:spcPts val="1000"/>
              </a:spcBef>
              <a:spcAft>
                <a:spcPts val="0"/>
              </a:spcAft>
              <a:buSzPts val="1800"/>
              <a:buNone/>
            </a:pPr>
            <a:r>
              <a:t/>
            </a:r>
            <a:endParaRPr sz="311"/>
          </a:p>
          <a:p>
            <a:pPr indent="0" lvl="0" marL="457200" rtl="0" algn="just">
              <a:lnSpc>
                <a:spcPct val="90000"/>
              </a:lnSpc>
              <a:spcBef>
                <a:spcPts val="1000"/>
              </a:spcBef>
              <a:spcAft>
                <a:spcPts val="0"/>
              </a:spcAft>
              <a:buClr>
                <a:schemeClr val="dk1"/>
              </a:buClr>
              <a:buSzPct val="37931"/>
              <a:buFont typeface="Arial"/>
              <a:buNone/>
            </a:pPr>
            <a:r>
              <a:rPr b="1" lang="pt-BR" sz="2900"/>
              <a:t>FOREIGN KEY</a:t>
            </a:r>
            <a:endParaRPr b="1" sz="2900"/>
          </a:p>
          <a:p>
            <a:pPr indent="0" lvl="0" marL="457200" rtl="0" algn="just">
              <a:lnSpc>
                <a:spcPct val="90000"/>
              </a:lnSpc>
              <a:spcBef>
                <a:spcPts val="1000"/>
              </a:spcBef>
              <a:spcAft>
                <a:spcPts val="0"/>
              </a:spcAft>
              <a:buSzPct val="73022"/>
              <a:buNone/>
            </a:pPr>
            <a:r>
              <a:rPr lang="pt-BR" sz="2900"/>
              <a:t>Uma FOREIGN KEY (Chave Estrangeira) em uma tabela é um campo que aponta para uma chave primária em outra tabela. Desta forma, é usada para criar os relacionamentos entre as tabelas no banco de dados.</a:t>
            </a:r>
            <a:endParaRPr sz="2900"/>
          </a:p>
        </p:txBody>
      </p:sp>
      <p:sp>
        <p:nvSpPr>
          <p:cNvPr id="229" name="Google Shape;229;g1f1dfd7f407_0_195"/>
          <p:cNvSpPr txBox="1"/>
          <p:nvPr/>
        </p:nvSpPr>
        <p:spPr>
          <a:xfrm>
            <a:off x="-24680" y="529175"/>
            <a:ext cx="91686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PK e FK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685800" y="1065211"/>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pt-BR"/>
              <a:t>MER X RELACIONAL</a:t>
            </a:r>
            <a:endParaRPr/>
          </a:p>
        </p:txBody>
      </p:sp>
      <p:sp>
        <p:nvSpPr>
          <p:cNvPr id="235" name="Google Shape;235;p1"/>
          <p:cNvSpPr txBox="1"/>
          <p:nvPr>
            <p:ph idx="1" type="subTitle"/>
          </p:nvPr>
        </p:nvSpPr>
        <p:spPr>
          <a:xfrm>
            <a:off x="1143000" y="3629020"/>
            <a:ext cx="6858000" cy="147161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pt-BR"/>
              <a:t>Profª. Crishna Irion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
          <p:cNvSpPr txBox="1"/>
          <p:nvPr>
            <p:ph idx="1" type="body"/>
          </p:nvPr>
        </p:nvSpPr>
        <p:spPr>
          <a:xfrm>
            <a:off x="323528" y="1844824"/>
            <a:ext cx="8604448" cy="4093915"/>
          </a:xfrm>
          <a:prstGeom prst="rect">
            <a:avLst/>
          </a:prstGeom>
          <a:noFill/>
          <a:ln>
            <a:noFill/>
          </a:ln>
        </p:spPr>
        <p:txBody>
          <a:bodyPr anchorCtr="0" anchor="t" bIns="45700" lIns="91425" spcFirstLastPara="1" rIns="91425" wrap="square" tIns="45700">
            <a:noAutofit/>
          </a:bodyPr>
          <a:lstStyle/>
          <a:p>
            <a:pPr indent="-228600" lvl="0" marL="228600" rtl="0" algn="just">
              <a:lnSpc>
                <a:spcPct val="107000"/>
              </a:lnSpc>
              <a:spcBef>
                <a:spcPts val="0"/>
              </a:spcBef>
              <a:spcAft>
                <a:spcPts val="0"/>
              </a:spcAft>
              <a:buClr>
                <a:srgbClr val="21292E"/>
              </a:buClr>
              <a:buSzPts val="2800"/>
              <a:buChar char="•"/>
            </a:pPr>
            <a:r>
              <a:rPr lang="pt-BR">
                <a:solidFill>
                  <a:srgbClr val="21292E"/>
                </a:solidFill>
                <a:latin typeface="Calibri"/>
                <a:ea typeface="Calibri"/>
                <a:cs typeface="Calibri"/>
                <a:sym typeface="Calibri"/>
              </a:rPr>
              <a:t>O Modelo Entidade-Relacionamento (MER) é um modelo de dados conceitual de alto nível. </a:t>
            </a:r>
            <a:endParaRPr/>
          </a:p>
          <a:p>
            <a:pPr indent="-228600" lvl="0" marL="228600" rtl="0" algn="just">
              <a:lnSpc>
                <a:spcPct val="107000"/>
              </a:lnSpc>
              <a:spcBef>
                <a:spcPts val="1800"/>
              </a:spcBef>
              <a:spcAft>
                <a:spcPts val="0"/>
              </a:spcAft>
              <a:buClr>
                <a:srgbClr val="21292E"/>
              </a:buClr>
              <a:buSzPts val="2800"/>
              <a:buChar char="•"/>
            </a:pPr>
            <a:r>
              <a:rPr lang="pt-BR">
                <a:solidFill>
                  <a:srgbClr val="21292E"/>
                </a:solidFill>
                <a:latin typeface="Calibri"/>
                <a:ea typeface="Calibri"/>
                <a:cs typeface="Calibri"/>
                <a:sym typeface="Calibri"/>
              </a:rPr>
              <a:t>Nesse modelo, você “desenha” as informações que serão armazenadas no banco de dados.</a:t>
            </a:r>
            <a:endParaRPr>
              <a:latin typeface="Calibri"/>
              <a:ea typeface="Calibri"/>
              <a:cs typeface="Calibri"/>
              <a:sym typeface="Calibri"/>
            </a:endParaRPr>
          </a:p>
          <a:p>
            <a:pPr indent="-228600" lvl="0" marL="228600" rtl="0" algn="just">
              <a:lnSpc>
                <a:spcPct val="107000"/>
              </a:lnSpc>
              <a:spcBef>
                <a:spcPts val="1800"/>
              </a:spcBef>
              <a:spcAft>
                <a:spcPts val="0"/>
              </a:spcAft>
              <a:buClr>
                <a:srgbClr val="21292E"/>
              </a:buClr>
              <a:buSzPts val="2800"/>
              <a:buChar char="•"/>
            </a:pPr>
            <a:r>
              <a:rPr lang="pt-BR">
                <a:solidFill>
                  <a:srgbClr val="21292E"/>
                </a:solidFill>
                <a:latin typeface="Calibri"/>
                <a:ea typeface="Calibri"/>
                <a:cs typeface="Calibri"/>
                <a:sym typeface="Calibri"/>
              </a:rPr>
              <a:t>Agora vamos aprender a fazer o </a:t>
            </a:r>
            <a:r>
              <a:rPr b="1" lang="pt-BR">
                <a:solidFill>
                  <a:srgbClr val="21292E"/>
                </a:solidFill>
                <a:latin typeface="Calibri"/>
                <a:ea typeface="Calibri"/>
                <a:cs typeface="Calibri"/>
                <a:sym typeface="Calibri"/>
              </a:rPr>
              <a:t>mapeamento do MER para o Modelo Relacional</a:t>
            </a:r>
            <a:r>
              <a:rPr lang="pt-BR">
                <a:solidFill>
                  <a:srgbClr val="21292E"/>
                </a:solidFill>
                <a:latin typeface="Calibri"/>
                <a:ea typeface="Calibri"/>
                <a:cs typeface="Calibri"/>
                <a:sym typeface="Calibri"/>
              </a:rPr>
              <a:t>, ou seja, a partir do MER você definirá as relações (ou tabelas) do seu banco de dados.</a:t>
            </a:r>
            <a:endParaRPr>
              <a:latin typeface="Calibri"/>
              <a:ea typeface="Calibri"/>
              <a:cs typeface="Calibri"/>
              <a:sym typeface="Calibri"/>
            </a:endParaRPr>
          </a:p>
          <a:p>
            <a:pPr indent="0" lvl="0" marL="228600" rtl="0" algn="just">
              <a:lnSpc>
                <a:spcPct val="90000"/>
              </a:lnSpc>
              <a:spcBef>
                <a:spcPts val="1800"/>
              </a:spcBef>
              <a:spcAft>
                <a:spcPts val="0"/>
              </a:spcAft>
              <a:buClr>
                <a:schemeClr val="dk1"/>
              </a:buClr>
              <a:buSzPts val="4000"/>
              <a:buNone/>
            </a:pPr>
            <a:r>
              <a:t/>
            </a:r>
            <a:endParaRPr sz="4000">
              <a:latin typeface="Calibri"/>
              <a:ea typeface="Calibri"/>
              <a:cs typeface="Calibri"/>
              <a:sym typeface="Calibri"/>
            </a:endParaRPr>
          </a:p>
        </p:txBody>
      </p:sp>
      <p:sp>
        <p:nvSpPr>
          <p:cNvPr id="241" name="Google Shape;241;p2"/>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MER x Modelo Relacional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
          <p:cNvSpPr txBox="1"/>
          <p:nvPr>
            <p:ph idx="1" type="body"/>
          </p:nvPr>
        </p:nvSpPr>
        <p:spPr>
          <a:xfrm>
            <a:off x="323528" y="1844824"/>
            <a:ext cx="8604448" cy="4093915"/>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0"/>
              </a:spcBef>
              <a:spcAft>
                <a:spcPts val="0"/>
              </a:spcAft>
              <a:buClr>
                <a:schemeClr val="dk1"/>
              </a:buClr>
              <a:buSzPct val="100000"/>
              <a:buNone/>
            </a:pPr>
            <a:r>
              <a:rPr lang="pt-BR" sz="4000">
                <a:latin typeface="Calibri"/>
                <a:ea typeface="Calibri"/>
                <a:cs typeface="Calibri"/>
                <a:sym typeface="Calibri"/>
              </a:rPr>
              <a:t>O Modelo Relacional representa o banco de dados como uma coleção de relações (ou tabelas). Uma das principais vantagens do Modelo Relacional foi ele ter se baseado na Teoria dos Conjuntos. </a:t>
            </a:r>
            <a:endParaRPr/>
          </a:p>
          <a:p>
            <a:pPr indent="0" lvl="0" marL="0" rtl="0" algn="just">
              <a:lnSpc>
                <a:spcPct val="90000"/>
              </a:lnSpc>
              <a:spcBef>
                <a:spcPts val="1000"/>
              </a:spcBef>
              <a:spcAft>
                <a:spcPts val="0"/>
              </a:spcAft>
              <a:buClr>
                <a:schemeClr val="dk1"/>
              </a:buClr>
              <a:buSzPct val="100000"/>
              <a:buNone/>
            </a:pPr>
            <a:r>
              <a:t/>
            </a:r>
            <a:endParaRPr sz="1700">
              <a:latin typeface="Calibri"/>
              <a:ea typeface="Calibri"/>
              <a:cs typeface="Calibri"/>
              <a:sym typeface="Calibri"/>
            </a:endParaRPr>
          </a:p>
          <a:p>
            <a:pPr indent="0" lvl="0" marL="0" rtl="0" algn="just">
              <a:lnSpc>
                <a:spcPct val="90000"/>
              </a:lnSpc>
              <a:spcBef>
                <a:spcPts val="1000"/>
              </a:spcBef>
              <a:spcAft>
                <a:spcPts val="0"/>
              </a:spcAft>
              <a:buClr>
                <a:schemeClr val="dk1"/>
              </a:buClr>
              <a:buSzPct val="100000"/>
              <a:buNone/>
            </a:pPr>
            <a:r>
              <a:rPr lang="pt-BR" sz="4000">
                <a:latin typeface="Calibri"/>
                <a:ea typeface="Calibri"/>
                <a:cs typeface="Calibri"/>
                <a:sym typeface="Calibri"/>
              </a:rPr>
              <a:t>A estrutura de dados utilizada no Modelo Relacional é a relação, que pode ser definida como uma tabela constituída por linhas e colunas, em que:</a:t>
            </a:r>
            <a:endParaRPr/>
          </a:p>
          <a:p>
            <a:pPr indent="-228600" lvl="0" marL="228600" rtl="0" algn="just">
              <a:lnSpc>
                <a:spcPct val="90000"/>
              </a:lnSpc>
              <a:spcBef>
                <a:spcPts val="1000"/>
              </a:spcBef>
              <a:spcAft>
                <a:spcPts val="0"/>
              </a:spcAft>
              <a:buClr>
                <a:schemeClr val="dk1"/>
              </a:buClr>
              <a:buSzPct val="100000"/>
              <a:buChar char="•"/>
            </a:pPr>
            <a:r>
              <a:rPr lang="pt-BR" sz="4000">
                <a:latin typeface="Calibri"/>
                <a:ea typeface="Calibri"/>
                <a:cs typeface="Calibri"/>
                <a:sym typeface="Calibri"/>
              </a:rPr>
              <a:t>as linhas representam os registros ou instâncias ou tuplas da relação;</a:t>
            </a:r>
            <a:endParaRPr/>
          </a:p>
          <a:p>
            <a:pPr indent="-228600" lvl="0" marL="228600" rtl="0" algn="just">
              <a:lnSpc>
                <a:spcPct val="90000"/>
              </a:lnSpc>
              <a:spcBef>
                <a:spcPts val="1000"/>
              </a:spcBef>
              <a:spcAft>
                <a:spcPts val="0"/>
              </a:spcAft>
              <a:buClr>
                <a:schemeClr val="dk1"/>
              </a:buClr>
              <a:buSzPct val="100000"/>
              <a:buChar char="•"/>
            </a:pPr>
            <a:r>
              <a:rPr lang="pt-BR" sz="4000">
                <a:latin typeface="Calibri"/>
                <a:ea typeface="Calibri"/>
                <a:cs typeface="Calibri"/>
                <a:sym typeface="Calibri"/>
              </a:rPr>
              <a:t>as colunas (ou campos) representam os atributos da relação.</a:t>
            </a:r>
            <a:endParaRPr/>
          </a:p>
        </p:txBody>
      </p:sp>
      <p:sp>
        <p:nvSpPr>
          <p:cNvPr id="247" name="Google Shape;247;p3"/>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MER x Modelo Relacional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
          <p:cNvSpPr txBox="1"/>
          <p:nvPr>
            <p:ph idx="1" type="body"/>
          </p:nvPr>
        </p:nvSpPr>
        <p:spPr>
          <a:xfrm>
            <a:off x="323528" y="1844824"/>
            <a:ext cx="8604448" cy="4093915"/>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just">
              <a:lnSpc>
                <a:spcPct val="90000"/>
              </a:lnSpc>
              <a:spcBef>
                <a:spcPts val="0"/>
              </a:spcBef>
              <a:spcAft>
                <a:spcPts val="0"/>
              </a:spcAft>
              <a:buClr>
                <a:schemeClr val="dk1"/>
              </a:buClr>
              <a:buSzPct val="100000"/>
              <a:buChar char="•"/>
            </a:pPr>
            <a:r>
              <a:rPr lang="pt-BR" sz="4000">
                <a:latin typeface="Calibri"/>
                <a:ea typeface="Calibri"/>
                <a:cs typeface="Calibri"/>
                <a:sym typeface="Calibri"/>
              </a:rPr>
              <a:t>O esquema de uma relação é constituído por um ou mais atributos que traduzem o tipo de dados a ser armazenado. </a:t>
            </a:r>
            <a:endParaRPr/>
          </a:p>
          <a:p>
            <a:pPr indent="-50800" lvl="0" marL="228600" rtl="0" algn="just">
              <a:lnSpc>
                <a:spcPct val="90000"/>
              </a:lnSpc>
              <a:spcBef>
                <a:spcPts val="1000"/>
              </a:spcBef>
              <a:spcAft>
                <a:spcPts val="0"/>
              </a:spcAft>
              <a:buClr>
                <a:schemeClr val="dk1"/>
              </a:buClr>
              <a:buSzPct val="100000"/>
              <a:buNone/>
            </a:pPr>
            <a:r>
              <a:t/>
            </a:r>
            <a:endParaRPr sz="4000">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ct val="100000"/>
              <a:buChar char="•"/>
            </a:pPr>
            <a:r>
              <a:rPr lang="pt-BR" sz="4000">
                <a:latin typeface="Calibri"/>
                <a:ea typeface="Calibri"/>
                <a:cs typeface="Calibri"/>
                <a:sym typeface="Calibri"/>
              </a:rPr>
              <a:t>Dessa forma, cada atributo está associado a um tipo de dados, de acordo com o tipo de informação que armazenará. </a:t>
            </a:r>
            <a:endParaRPr/>
          </a:p>
          <a:p>
            <a:pPr indent="-50800" lvl="0" marL="228600" rtl="0" algn="just">
              <a:lnSpc>
                <a:spcPct val="90000"/>
              </a:lnSpc>
              <a:spcBef>
                <a:spcPts val="1000"/>
              </a:spcBef>
              <a:spcAft>
                <a:spcPts val="0"/>
              </a:spcAft>
              <a:buClr>
                <a:schemeClr val="dk1"/>
              </a:buClr>
              <a:buSzPct val="100000"/>
              <a:buNone/>
            </a:pPr>
            <a:r>
              <a:t/>
            </a:r>
            <a:endParaRPr sz="4000">
              <a:latin typeface="Calibri"/>
              <a:ea typeface="Calibri"/>
              <a:cs typeface="Calibri"/>
              <a:sym typeface="Calibri"/>
            </a:endParaRPr>
          </a:p>
          <a:p>
            <a:pPr indent="-228600" lvl="0" marL="228600" rtl="0" algn="just">
              <a:lnSpc>
                <a:spcPct val="90000"/>
              </a:lnSpc>
              <a:spcBef>
                <a:spcPts val="1000"/>
              </a:spcBef>
              <a:spcAft>
                <a:spcPts val="0"/>
              </a:spcAft>
              <a:buClr>
                <a:schemeClr val="dk1"/>
              </a:buClr>
              <a:buSzPct val="100000"/>
              <a:buChar char="•"/>
            </a:pPr>
            <a:r>
              <a:rPr lang="pt-BR" sz="4000">
                <a:latin typeface="Calibri"/>
                <a:ea typeface="Calibri"/>
                <a:cs typeface="Calibri"/>
                <a:sym typeface="Calibri"/>
              </a:rPr>
              <a:t>O domínio de um atributo corresponde, então, aos valores admissíveis para esse atributo, como por exemplo: valores inteiros&gt;= 0 ou Sexo = {'M', 'F', ‘N’...}.</a:t>
            </a:r>
            <a:endParaRPr/>
          </a:p>
          <a:p>
            <a:pPr indent="-50800" lvl="0" marL="228600" rtl="0" algn="just">
              <a:lnSpc>
                <a:spcPct val="90000"/>
              </a:lnSpc>
              <a:spcBef>
                <a:spcPts val="1000"/>
              </a:spcBef>
              <a:spcAft>
                <a:spcPts val="0"/>
              </a:spcAft>
              <a:buClr>
                <a:schemeClr val="dk1"/>
              </a:buClr>
              <a:buSzPct val="100000"/>
              <a:buNone/>
            </a:pPr>
            <a:r>
              <a:t/>
            </a:r>
            <a:endParaRPr sz="4000">
              <a:latin typeface="Calibri"/>
              <a:ea typeface="Calibri"/>
              <a:cs typeface="Calibri"/>
              <a:sym typeface="Calibri"/>
            </a:endParaRPr>
          </a:p>
        </p:txBody>
      </p:sp>
      <p:sp>
        <p:nvSpPr>
          <p:cNvPr id="253" name="Google Shape;253;p4"/>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MER x Modelo Relacional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
          <p:cNvSpPr txBox="1"/>
          <p:nvPr>
            <p:ph idx="1" type="body"/>
          </p:nvPr>
        </p:nvSpPr>
        <p:spPr>
          <a:xfrm>
            <a:off x="107500" y="1589475"/>
            <a:ext cx="8820600" cy="4503900"/>
          </a:xfrm>
          <a:prstGeom prst="rect">
            <a:avLst/>
          </a:prstGeom>
          <a:noFill/>
          <a:ln>
            <a:noFill/>
          </a:ln>
        </p:spPr>
        <p:txBody>
          <a:bodyPr anchorCtr="0" anchor="t" bIns="45700" lIns="91425" spcFirstLastPara="1" rIns="91425" wrap="square" tIns="45700">
            <a:normAutofit/>
          </a:bodyPr>
          <a:lstStyle/>
          <a:p>
            <a:pPr indent="0" lvl="0" marL="0" rtl="0" algn="just">
              <a:lnSpc>
                <a:spcPct val="107000"/>
              </a:lnSpc>
              <a:spcBef>
                <a:spcPts val="0"/>
              </a:spcBef>
              <a:spcAft>
                <a:spcPts val="0"/>
              </a:spcAft>
              <a:buClr>
                <a:srgbClr val="21292E"/>
              </a:buClr>
              <a:buSzPts val="2400"/>
              <a:buNone/>
            </a:pPr>
            <a:r>
              <a:rPr lang="pt-BR" sz="3000">
                <a:solidFill>
                  <a:srgbClr val="21292E"/>
                </a:solidFill>
                <a:latin typeface="Calibri"/>
                <a:ea typeface="Calibri"/>
                <a:cs typeface="Calibri"/>
                <a:sym typeface="Calibri"/>
              </a:rPr>
              <a:t>As </a:t>
            </a:r>
            <a:r>
              <a:rPr b="1" lang="pt-BR" sz="3000">
                <a:solidFill>
                  <a:srgbClr val="21292E"/>
                </a:solidFill>
                <a:latin typeface="Calibri"/>
                <a:ea typeface="Calibri"/>
                <a:cs typeface="Calibri"/>
                <a:sym typeface="Calibri"/>
              </a:rPr>
              <a:t>restrições de integridade</a:t>
            </a:r>
            <a:r>
              <a:rPr lang="pt-BR" sz="3000">
                <a:solidFill>
                  <a:srgbClr val="21292E"/>
                </a:solidFill>
                <a:latin typeface="Calibri"/>
                <a:ea typeface="Calibri"/>
                <a:cs typeface="Calibri"/>
                <a:sym typeface="Calibri"/>
              </a:rPr>
              <a:t> são </a:t>
            </a:r>
            <a:r>
              <a:rPr b="1" lang="pt-BR" sz="3000">
                <a:solidFill>
                  <a:srgbClr val="21292E"/>
                </a:solidFill>
                <a:latin typeface="Calibri"/>
                <a:ea typeface="Calibri"/>
                <a:cs typeface="Calibri"/>
                <a:sym typeface="Calibri"/>
              </a:rPr>
              <a:t>regras de consistência de dados </a:t>
            </a:r>
            <a:r>
              <a:rPr lang="pt-BR" sz="3000">
                <a:solidFill>
                  <a:srgbClr val="21292E"/>
                </a:solidFill>
                <a:latin typeface="Calibri"/>
                <a:ea typeface="Calibri"/>
                <a:cs typeface="Calibri"/>
                <a:sym typeface="Calibri"/>
              </a:rPr>
              <a:t>que devem ser </a:t>
            </a:r>
            <a:r>
              <a:rPr b="1" lang="pt-BR" sz="3000">
                <a:solidFill>
                  <a:srgbClr val="21292E"/>
                </a:solidFill>
                <a:latin typeface="Calibri"/>
                <a:ea typeface="Calibri"/>
                <a:cs typeface="Calibri"/>
                <a:sym typeface="Calibri"/>
              </a:rPr>
              <a:t>garantidas pelo próprio SGBD</a:t>
            </a:r>
            <a:r>
              <a:rPr lang="pt-BR" sz="3000">
                <a:solidFill>
                  <a:srgbClr val="21292E"/>
                </a:solidFill>
                <a:latin typeface="Calibri"/>
                <a:ea typeface="Calibri"/>
                <a:cs typeface="Calibri"/>
                <a:sym typeface="Calibri"/>
              </a:rPr>
              <a:t>, sem auxílio de validações externas. Existem três tipos de integridade:</a:t>
            </a:r>
            <a:endParaRPr sz="3000">
              <a:latin typeface="Calibri"/>
              <a:ea typeface="Calibri"/>
              <a:cs typeface="Calibri"/>
              <a:sym typeface="Calibri"/>
            </a:endParaRPr>
          </a:p>
          <a:p>
            <a:pPr indent="-381000" lvl="0" marL="342900" rtl="0" algn="just">
              <a:lnSpc>
                <a:spcPct val="100000"/>
              </a:lnSpc>
              <a:spcBef>
                <a:spcPts val="1000"/>
              </a:spcBef>
              <a:spcAft>
                <a:spcPts val="0"/>
              </a:spcAft>
              <a:buClr>
                <a:srgbClr val="21292E"/>
              </a:buClr>
              <a:buSzPts val="1600"/>
              <a:buFont typeface="Noto Sans Symbols"/>
              <a:buChar char="∙"/>
            </a:pPr>
            <a:r>
              <a:rPr b="1" lang="pt-BR" sz="3000">
                <a:solidFill>
                  <a:srgbClr val="21292E"/>
                </a:solidFill>
                <a:latin typeface="Calibri"/>
                <a:ea typeface="Calibri"/>
                <a:cs typeface="Calibri"/>
                <a:sym typeface="Calibri"/>
              </a:rPr>
              <a:t>Integridade de entidade</a:t>
            </a:r>
            <a:r>
              <a:rPr lang="pt-BR" sz="3000">
                <a:solidFill>
                  <a:srgbClr val="21292E"/>
                </a:solidFill>
                <a:latin typeface="Calibri"/>
                <a:ea typeface="Calibri"/>
                <a:cs typeface="Calibri"/>
                <a:sym typeface="Calibri"/>
              </a:rPr>
              <a:t>: cada linha da tabela deve ser identificada unicamente, ou seja, cada tabela deve ter uma chave primária.</a:t>
            </a:r>
            <a:endParaRPr sz="5400">
              <a:latin typeface="Calibri"/>
              <a:ea typeface="Calibri"/>
              <a:cs typeface="Calibri"/>
              <a:sym typeface="Calibri"/>
            </a:endParaRPr>
          </a:p>
        </p:txBody>
      </p:sp>
      <p:sp>
        <p:nvSpPr>
          <p:cNvPr id="259" name="Google Shape;259;p5"/>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RESTRIÇÕES DE INTEGRIDADE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1f1dfd7f407_0_140"/>
          <p:cNvSpPr txBox="1"/>
          <p:nvPr>
            <p:ph idx="1" type="body"/>
          </p:nvPr>
        </p:nvSpPr>
        <p:spPr>
          <a:xfrm>
            <a:off x="107504" y="1417114"/>
            <a:ext cx="8820600" cy="4676100"/>
          </a:xfrm>
          <a:prstGeom prst="rect">
            <a:avLst/>
          </a:prstGeom>
          <a:noFill/>
          <a:ln>
            <a:noFill/>
          </a:ln>
        </p:spPr>
        <p:txBody>
          <a:bodyPr anchorCtr="0" anchor="t" bIns="45700" lIns="91425" spcFirstLastPara="1" rIns="91425" wrap="square" tIns="45700">
            <a:normAutofit lnSpcReduction="20000"/>
          </a:bodyPr>
          <a:lstStyle/>
          <a:p>
            <a:pPr indent="-374650" lvl="0" marL="342900" rtl="0" algn="just">
              <a:lnSpc>
                <a:spcPct val="100000"/>
              </a:lnSpc>
              <a:spcBef>
                <a:spcPts val="400"/>
              </a:spcBef>
              <a:spcAft>
                <a:spcPts val="0"/>
              </a:spcAft>
              <a:buClr>
                <a:srgbClr val="21292E"/>
              </a:buClr>
              <a:buSzPts val="1500"/>
              <a:buFont typeface="Noto Sans Symbols"/>
              <a:buChar char="∙"/>
            </a:pPr>
            <a:r>
              <a:rPr b="1" lang="pt-BR" sz="2900">
                <a:solidFill>
                  <a:srgbClr val="21292E"/>
                </a:solidFill>
                <a:latin typeface="Calibri"/>
                <a:ea typeface="Calibri"/>
                <a:cs typeface="Calibri"/>
                <a:sym typeface="Calibri"/>
              </a:rPr>
              <a:t>Integridade de domínio</a:t>
            </a:r>
            <a:r>
              <a:rPr lang="pt-BR" sz="2900">
                <a:solidFill>
                  <a:srgbClr val="21292E"/>
                </a:solidFill>
                <a:latin typeface="Calibri"/>
                <a:ea typeface="Calibri"/>
                <a:cs typeface="Calibri"/>
                <a:sym typeface="Calibri"/>
              </a:rPr>
              <a:t>: o valor de um atributo deve obedecer ao tipo de dados e às restrições de valores admitidos por este atributo.</a:t>
            </a:r>
            <a:endParaRPr sz="3300"/>
          </a:p>
          <a:p>
            <a:pPr indent="0" lvl="0" marL="228600" rtl="0" algn="just">
              <a:lnSpc>
                <a:spcPct val="100000"/>
              </a:lnSpc>
              <a:spcBef>
                <a:spcPts val="400"/>
              </a:spcBef>
              <a:spcAft>
                <a:spcPts val="0"/>
              </a:spcAft>
              <a:buNone/>
            </a:pPr>
            <a:r>
              <a:t/>
            </a:r>
            <a:endParaRPr b="1" sz="2900">
              <a:solidFill>
                <a:srgbClr val="21292E"/>
              </a:solidFill>
            </a:endParaRPr>
          </a:p>
          <a:p>
            <a:pPr indent="-374650" lvl="0" marL="342900" rtl="0" algn="just">
              <a:lnSpc>
                <a:spcPct val="100000"/>
              </a:lnSpc>
              <a:spcBef>
                <a:spcPts val="400"/>
              </a:spcBef>
              <a:spcAft>
                <a:spcPts val="0"/>
              </a:spcAft>
              <a:buClr>
                <a:srgbClr val="21292E"/>
              </a:buClr>
              <a:buSzPts val="1500"/>
              <a:buFont typeface="Noto Sans Symbols"/>
              <a:buChar char="∙"/>
            </a:pPr>
            <a:r>
              <a:rPr b="1" lang="pt-BR" sz="2900">
                <a:solidFill>
                  <a:srgbClr val="21292E"/>
                </a:solidFill>
                <a:latin typeface="Calibri"/>
                <a:ea typeface="Calibri"/>
                <a:cs typeface="Calibri"/>
                <a:sym typeface="Calibri"/>
              </a:rPr>
              <a:t>Integridade referencial</a:t>
            </a:r>
            <a:r>
              <a:rPr lang="pt-BR" sz="2900">
                <a:solidFill>
                  <a:srgbClr val="21292E"/>
                </a:solidFill>
                <a:latin typeface="Calibri"/>
                <a:ea typeface="Calibri"/>
                <a:cs typeface="Calibri"/>
                <a:sym typeface="Calibri"/>
              </a:rPr>
              <a:t>: o valor do atributo que constitui a </a:t>
            </a:r>
            <a:r>
              <a:rPr b="1" lang="pt-BR" sz="2900">
                <a:solidFill>
                  <a:srgbClr val="21292E"/>
                </a:solidFill>
                <a:latin typeface="Calibri"/>
                <a:ea typeface="Calibri"/>
                <a:cs typeface="Calibri"/>
                <a:sym typeface="Calibri"/>
              </a:rPr>
              <a:t>chave estrangeira </a:t>
            </a:r>
            <a:r>
              <a:rPr lang="pt-BR" sz="2900">
                <a:solidFill>
                  <a:srgbClr val="21292E"/>
                </a:solidFill>
                <a:latin typeface="Calibri"/>
                <a:ea typeface="Calibri"/>
                <a:cs typeface="Calibri"/>
                <a:sym typeface="Calibri"/>
              </a:rPr>
              <a:t>de uma tabela </a:t>
            </a:r>
            <a:r>
              <a:rPr b="1" lang="pt-BR" sz="2900">
                <a:solidFill>
                  <a:srgbClr val="21292E"/>
                </a:solidFill>
                <a:latin typeface="Calibri"/>
                <a:ea typeface="Calibri"/>
                <a:cs typeface="Calibri"/>
                <a:sym typeface="Calibri"/>
              </a:rPr>
              <a:t>deve estar</a:t>
            </a:r>
            <a:r>
              <a:rPr lang="pt-BR" sz="2900">
                <a:solidFill>
                  <a:srgbClr val="21292E"/>
                </a:solidFill>
                <a:latin typeface="Calibri"/>
                <a:ea typeface="Calibri"/>
                <a:cs typeface="Calibri"/>
                <a:sym typeface="Calibri"/>
              </a:rPr>
              <a:t> também </a:t>
            </a:r>
            <a:r>
              <a:rPr b="1" lang="pt-BR" sz="2900">
                <a:solidFill>
                  <a:srgbClr val="21292E"/>
                </a:solidFill>
                <a:latin typeface="Calibri"/>
                <a:ea typeface="Calibri"/>
                <a:cs typeface="Calibri"/>
                <a:sym typeface="Calibri"/>
              </a:rPr>
              <a:t>presente </a:t>
            </a:r>
            <a:r>
              <a:rPr lang="pt-BR" sz="2900">
                <a:solidFill>
                  <a:srgbClr val="21292E"/>
                </a:solidFill>
                <a:latin typeface="Calibri"/>
                <a:ea typeface="Calibri"/>
                <a:cs typeface="Calibri"/>
                <a:sym typeface="Calibri"/>
              </a:rPr>
              <a:t>na </a:t>
            </a:r>
            <a:r>
              <a:rPr b="1" lang="pt-BR" sz="2900">
                <a:solidFill>
                  <a:srgbClr val="21292E"/>
                </a:solidFill>
                <a:latin typeface="Calibri"/>
                <a:ea typeface="Calibri"/>
                <a:cs typeface="Calibri"/>
                <a:sym typeface="Calibri"/>
              </a:rPr>
              <a:t>chave primária da tabela que referencia, ou</a:t>
            </a:r>
            <a:r>
              <a:rPr lang="pt-BR" sz="2900">
                <a:solidFill>
                  <a:srgbClr val="21292E"/>
                </a:solidFill>
                <a:latin typeface="Calibri"/>
                <a:ea typeface="Calibri"/>
                <a:cs typeface="Calibri"/>
                <a:sym typeface="Calibri"/>
              </a:rPr>
              <a:t> então, com valor igual a </a:t>
            </a:r>
            <a:r>
              <a:rPr b="1" lang="pt-BR" sz="2900">
                <a:solidFill>
                  <a:srgbClr val="21292E"/>
                </a:solidFill>
                <a:latin typeface="Calibri"/>
                <a:ea typeface="Calibri"/>
                <a:cs typeface="Calibri"/>
                <a:sym typeface="Calibri"/>
              </a:rPr>
              <a:t>NULL</a:t>
            </a:r>
            <a:r>
              <a:rPr lang="pt-BR" sz="2900">
                <a:solidFill>
                  <a:srgbClr val="21292E"/>
                </a:solidFill>
                <a:latin typeface="Calibri"/>
                <a:ea typeface="Calibri"/>
                <a:cs typeface="Calibri"/>
                <a:sym typeface="Calibri"/>
              </a:rPr>
              <a:t>. </a:t>
            </a:r>
            <a:endParaRPr sz="2900">
              <a:solidFill>
                <a:srgbClr val="21292E"/>
              </a:solidFill>
              <a:latin typeface="Calibri"/>
              <a:ea typeface="Calibri"/>
              <a:cs typeface="Calibri"/>
              <a:sym typeface="Calibri"/>
            </a:endParaRPr>
          </a:p>
          <a:p>
            <a:pPr indent="0" lvl="0" marL="228600" rtl="0" algn="just">
              <a:lnSpc>
                <a:spcPct val="100000"/>
              </a:lnSpc>
              <a:spcBef>
                <a:spcPts val="400"/>
              </a:spcBef>
              <a:spcAft>
                <a:spcPts val="0"/>
              </a:spcAft>
              <a:buNone/>
            </a:pPr>
            <a:r>
              <a:rPr lang="pt-BR" sz="2900">
                <a:solidFill>
                  <a:srgbClr val="21292E"/>
                </a:solidFill>
                <a:latin typeface="Calibri"/>
                <a:ea typeface="Calibri"/>
                <a:cs typeface="Calibri"/>
                <a:sym typeface="Calibri"/>
              </a:rPr>
              <a:t>A integridade referencial tem por objetivo manter os dados sincronizados entre tabelas que estejam relacionadas.</a:t>
            </a:r>
            <a:endParaRPr sz="5300">
              <a:latin typeface="Calibri"/>
              <a:ea typeface="Calibri"/>
              <a:cs typeface="Calibri"/>
              <a:sym typeface="Calibri"/>
            </a:endParaRPr>
          </a:p>
        </p:txBody>
      </p:sp>
      <p:sp>
        <p:nvSpPr>
          <p:cNvPr id="265" name="Google Shape;265;g1f1dfd7f407_0_140"/>
          <p:cNvSpPr txBox="1"/>
          <p:nvPr/>
        </p:nvSpPr>
        <p:spPr>
          <a:xfrm>
            <a:off x="564232" y="502713"/>
            <a:ext cx="860430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1" i="0" lang="pt-BR" sz="3600" u="none" cap="none" strike="noStrike">
                <a:solidFill>
                  <a:schemeClr val="dk1"/>
                </a:solidFill>
                <a:latin typeface="Calibri"/>
                <a:ea typeface="Calibri"/>
                <a:cs typeface="Calibri"/>
                <a:sym typeface="Calibri"/>
              </a:rPr>
              <a:t>RESTRIÇÕES DE INTEGRIDADE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
          <p:cNvSpPr txBox="1"/>
          <p:nvPr>
            <p:ph idx="1" type="body"/>
          </p:nvPr>
        </p:nvSpPr>
        <p:spPr>
          <a:xfrm>
            <a:off x="251520" y="1988840"/>
            <a:ext cx="8676456" cy="394989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b="1" lang="pt-BR" sz="3600">
                <a:latin typeface="Calibri"/>
                <a:ea typeface="Calibri"/>
                <a:cs typeface="Calibri"/>
                <a:sym typeface="Calibri"/>
              </a:rPr>
              <a:t>Regras (mais utilizadas) para fazer o mapeamento do MER para o Modelo Relacional, ou seja, como transformar cada item do MER em relações (tabelas):</a:t>
            </a:r>
            <a:endParaRPr/>
          </a:p>
          <a:p>
            <a:pPr indent="0" lvl="0" marL="0" rtl="0" algn="just">
              <a:lnSpc>
                <a:spcPct val="90000"/>
              </a:lnSpc>
              <a:spcBef>
                <a:spcPts val="1000"/>
              </a:spcBef>
              <a:spcAft>
                <a:spcPts val="0"/>
              </a:spcAft>
              <a:buClr>
                <a:schemeClr val="dk1"/>
              </a:buClr>
              <a:buSzPct val="100000"/>
              <a:buNone/>
            </a:pPr>
            <a:r>
              <a:t/>
            </a:r>
            <a:endParaRPr b="1" sz="2600">
              <a:latin typeface="Calibri"/>
              <a:ea typeface="Calibri"/>
              <a:cs typeface="Calibri"/>
              <a:sym typeface="Calibri"/>
            </a:endParaRPr>
          </a:p>
          <a:p>
            <a:pPr indent="-449294" lvl="0" marL="449263" rtl="0" algn="just">
              <a:lnSpc>
                <a:spcPct val="90000"/>
              </a:lnSpc>
              <a:spcBef>
                <a:spcPts val="1000"/>
              </a:spcBef>
              <a:spcAft>
                <a:spcPts val="0"/>
              </a:spcAft>
              <a:buClr>
                <a:schemeClr val="dk1"/>
              </a:buClr>
              <a:buSzPct val="100000"/>
              <a:buFont typeface="Calibri"/>
              <a:buAutoNum type="arabicPeriod"/>
            </a:pPr>
            <a:r>
              <a:rPr lang="pt-BR" sz="3500">
                <a:latin typeface="Calibri"/>
                <a:ea typeface="Calibri"/>
                <a:cs typeface="Calibri"/>
                <a:sym typeface="Calibri"/>
              </a:rPr>
              <a:t>Mapeamento das entidades “regulares”</a:t>
            </a:r>
            <a:endParaRPr/>
          </a:p>
          <a:p>
            <a:pPr indent="-449294" lvl="0" marL="449263" rtl="0" algn="just">
              <a:lnSpc>
                <a:spcPct val="90000"/>
              </a:lnSpc>
              <a:spcBef>
                <a:spcPts val="1000"/>
              </a:spcBef>
              <a:spcAft>
                <a:spcPts val="0"/>
              </a:spcAft>
              <a:buClr>
                <a:schemeClr val="dk1"/>
              </a:buClr>
              <a:buSzPct val="100000"/>
              <a:buFont typeface="Calibri"/>
              <a:buAutoNum type="arabicPeriod"/>
            </a:pPr>
            <a:r>
              <a:rPr lang="pt-BR" sz="3500">
                <a:latin typeface="Calibri"/>
                <a:ea typeface="Calibri"/>
                <a:cs typeface="Calibri"/>
                <a:sym typeface="Calibri"/>
              </a:rPr>
              <a:t>Mapeamento de relacionamentos com cardinalidade 1:N</a:t>
            </a:r>
            <a:endParaRPr/>
          </a:p>
          <a:p>
            <a:pPr indent="-449294" lvl="0" marL="449263" rtl="0" algn="just">
              <a:lnSpc>
                <a:spcPct val="90000"/>
              </a:lnSpc>
              <a:spcBef>
                <a:spcPts val="1000"/>
              </a:spcBef>
              <a:spcAft>
                <a:spcPts val="0"/>
              </a:spcAft>
              <a:buClr>
                <a:schemeClr val="dk1"/>
              </a:buClr>
              <a:buSzPct val="100000"/>
              <a:buFont typeface="Calibri"/>
              <a:buAutoNum type="arabicPeriod"/>
            </a:pPr>
            <a:r>
              <a:rPr lang="pt-BR" sz="3500">
                <a:latin typeface="Calibri"/>
                <a:ea typeface="Calibri"/>
                <a:cs typeface="Calibri"/>
                <a:sym typeface="Calibri"/>
              </a:rPr>
              <a:t>Mapeamento de relacionamentos com cardinalidade N:N</a:t>
            </a:r>
            <a:endParaRPr/>
          </a:p>
          <a:p>
            <a:pPr indent="-449294" lvl="0" marL="449263" rtl="0" algn="just">
              <a:lnSpc>
                <a:spcPct val="90000"/>
              </a:lnSpc>
              <a:spcBef>
                <a:spcPts val="1000"/>
              </a:spcBef>
              <a:spcAft>
                <a:spcPts val="0"/>
              </a:spcAft>
              <a:buClr>
                <a:schemeClr val="dk1"/>
              </a:buClr>
              <a:buSzPct val="100000"/>
              <a:buFont typeface="Calibri"/>
              <a:buAutoNum type="arabicPeriod"/>
            </a:pPr>
            <a:r>
              <a:rPr lang="pt-BR" sz="3500">
                <a:latin typeface="Calibri"/>
                <a:ea typeface="Calibri"/>
                <a:cs typeface="Calibri"/>
                <a:sym typeface="Calibri"/>
              </a:rPr>
              <a:t>Mapeamento de relacionamentos com cardinalidade 1:1</a:t>
            </a:r>
            <a:endParaRPr/>
          </a:p>
        </p:txBody>
      </p:sp>
      <p:sp>
        <p:nvSpPr>
          <p:cNvPr id="271" name="Google Shape;271;p6"/>
          <p:cNvSpPr txBox="1"/>
          <p:nvPr/>
        </p:nvSpPr>
        <p:spPr>
          <a:xfrm>
            <a:off x="2134" y="620688"/>
            <a:ext cx="9141865"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MAPEAMENTO DO MER PARA O MODELO RELACIONAL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f1dfd7f407_0_16"/>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073763"/>
              </a:buClr>
              <a:buSzPct val="122222"/>
              <a:buFont typeface="Libre Franklin"/>
              <a:buNone/>
            </a:pPr>
            <a:r>
              <a:rPr lang="pt-BR"/>
              <a:t>MODELAGEM DE BANCOS DE DADOS</a:t>
            </a:r>
            <a:br>
              <a:rPr lang="pt-BR"/>
            </a:br>
            <a:endParaRPr/>
          </a:p>
        </p:txBody>
      </p:sp>
      <p:sp>
        <p:nvSpPr>
          <p:cNvPr id="98" name="Google Shape;98;g1f1dfd7f407_0_16"/>
          <p:cNvSpPr txBox="1"/>
          <p:nvPr>
            <p:ph idx="1" type="body"/>
          </p:nvPr>
        </p:nvSpPr>
        <p:spPr>
          <a:xfrm>
            <a:off x="557209" y="1825625"/>
            <a:ext cx="8258100" cy="40038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0"/>
              </a:spcBef>
              <a:spcAft>
                <a:spcPts val="0"/>
              </a:spcAft>
              <a:buClr>
                <a:schemeClr val="lt1"/>
              </a:buClr>
              <a:buSzPts val="2800"/>
              <a:buNone/>
            </a:pPr>
            <a:r>
              <a:rPr b="1" lang="pt-BR"/>
              <a:t>Projeto de Banco de Dados</a:t>
            </a:r>
            <a:endParaRPr b="1"/>
          </a:p>
          <a:p>
            <a:pPr indent="0" lvl="0" marL="0" rtl="0" algn="just">
              <a:lnSpc>
                <a:spcPct val="90000"/>
              </a:lnSpc>
              <a:spcBef>
                <a:spcPts val="1000"/>
              </a:spcBef>
              <a:spcAft>
                <a:spcPts val="0"/>
              </a:spcAft>
              <a:buNone/>
            </a:pPr>
            <a:r>
              <a:t/>
            </a:r>
            <a:endParaRPr sz="800"/>
          </a:p>
          <a:p>
            <a:pPr indent="0" lvl="0" marL="0" rtl="0" algn="just">
              <a:lnSpc>
                <a:spcPct val="90000"/>
              </a:lnSpc>
              <a:spcBef>
                <a:spcPts val="1000"/>
              </a:spcBef>
              <a:spcAft>
                <a:spcPts val="0"/>
              </a:spcAft>
              <a:buNone/>
            </a:pPr>
            <a:r>
              <a:rPr lang="pt-BR"/>
              <a:t>O projeto de banco de dados foca em como a estrutura do banco de dados será utilizada para armazenar e gerenciar dados do usuário final. </a:t>
            </a:r>
            <a:endParaRPr/>
          </a:p>
          <a:p>
            <a:pPr indent="0" lvl="0" marL="0" rtl="0" algn="just">
              <a:lnSpc>
                <a:spcPct val="90000"/>
              </a:lnSpc>
              <a:spcBef>
                <a:spcPts val="1000"/>
              </a:spcBef>
              <a:spcAft>
                <a:spcPts val="0"/>
              </a:spcAft>
              <a:buNone/>
            </a:pPr>
            <a:r>
              <a:rPr lang="pt-BR"/>
              <a:t>A</a:t>
            </a:r>
            <a:r>
              <a:rPr lang="pt-BR"/>
              <a:t> modelagem de dados deve ser específica para um determinado problema de domínio. </a:t>
            </a:r>
            <a:endParaRPr/>
          </a:p>
          <a:p>
            <a:pPr indent="0" lvl="0" marL="0" rtl="0" algn="just">
              <a:lnSpc>
                <a:spcPct val="90000"/>
              </a:lnSpc>
              <a:spcBef>
                <a:spcPts val="1000"/>
              </a:spcBef>
              <a:spcAft>
                <a:spcPts val="0"/>
              </a:spcAft>
              <a:buNone/>
            </a:pPr>
            <a:r>
              <a:rPr lang="pt-BR"/>
              <a:t>O objetivo da modelagem de dados é garantir que todos os objetos de dados existentes em determinado contexto e requeridos pela aplicação estejam representados com precisão dentro do Banco de Dados.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7"/>
          <p:cNvSpPr txBox="1"/>
          <p:nvPr>
            <p:ph idx="1" type="body"/>
          </p:nvPr>
        </p:nvSpPr>
        <p:spPr>
          <a:xfrm>
            <a:off x="323528" y="1844825"/>
            <a:ext cx="8604448" cy="2160240"/>
          </a:xfrm>
          <a:prstGeom prst="rect">
            <a:avLst/>
          </a:prstGeom>
          <a:noFill/>
          <a:ln>
            <a:noFill/>
          </a:ln>
        </p:spPr>
        <p:txBody>
          <a:bodyPr anchorCtr="0" anchor="t" bIns="45700" lIns="91425" spcFirstLastPara="1" rIns="91425" wrap="square" tIns="45700">
            <a:noAutofit/>
          </a:bodyPr>
          <a:lstStyle/>
          <a:p>
            <a:pPr indent="-241300" lvl="0" marL="228600" rtl="0" algn="just">
              <a:lnSpc>
                <a:spcPct val="70000"/>
              </a:lnSpc>
              <a:spcBef>
                <a:spcPts val="0"/>
              </a:spcBef>
              <a:spcAft>
                <a:spcPts val="0"/>
              </a:spcAft>
              <a:buClr>
                <a:schemeClr val="dk1"/>
              </a:buClr>
              <a:buSzPts val="2700"/>
              <a:buChar char="•"/>
            </a:pPr>
            <a:r>
              <a:rPr lang="pt-BR" sz="2700">
                <a:latin typeface="Calibri"/>
                <a:ea typeface="Calibri"/>
                <a:cs typeface="Calibri"/>
                <a:sym typeface="Calibri"/>
              </a:rPr>
              <a:t>Cada entidade regular é mapeada como uma relação que envolve todos os seus atributos simples e monovalorados, mais sua chave primária.</a:t>
            </a:r>
            <a:endParaRPr sz="2700">
              <a:latin typeface="Calibri"/>
              <a:ea typeface="Calibri"/>
              <a:cs typeface="Calibri"/>
              <a:sym typeface="Calibri"/>
            </a:endParaRPr>
          </a:p>
          <a:p>
            <a:pPr indent="0" lvl="0" marL="228600" rtl="0" algn="just">
              <a:lnSpc>
                <a:spcPct val="70000"/>
              </a:lnSpc>
              <a:spcBef>
                <a:spcPts val="0"/>
              </a:spcBef>
              <a:spcAft>
                <a:spcPts val="0"/>
              </a:spcAft>
              <a:buNone/>
            </a:pPr>
            <a:r>
              <a:t/>
            </a:r>
            <a:endParaRPr sz="2700"/>
          </a:p>
          <a:p>
            <a:pPr indent="0" lvl="0" marL="0" rtl="0" algn="just">
              <a:lnSpc>
                <a:spcPct val="70000"/>
              </a:lnSpc>
              <a:spcBef>
                <a:spcPts val="1000"/>
              </a:spcBef>
              <a:spcAft>
                <a:spcPts val="0"/>
              </a:spcAft>
              <a:buClr>
                <a:schemeClr val="dk1"/>
              </a:buClr>
              <a:buSzPts val="2500"/>
              <a:buNone/>
            </a:pPr>
            <a:r>
              <a:rPr lang="pt-BR" sz="2700">
                <a:latin typeface="Calibri"/>
                <a:ea typeface="Calibri"/>
                <a:cs typeface="Calibri"/>
                <a:sym typeface="Calibri"/>
              </a:rPr>
              <a:t>Exemplo: a Figura mostra que a entidade Funcionario gerará uma nova relação (tabela), juntamente com seus atributos Cod_Func (que é chave primária), Nome_Func e Salario) </a:t>
            </a:r>
            <a:endParaRPr sz="1950"/>
          </a:p>
        </p:txBody>
      </p:sp>
      <p:sp>
        <p:nvSpPr>
          <p:cNvPr id="277" name="Google Shape;277;p7"/>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Mapeamento das entidades “regulares”</a:t>
            </a:r>
            <a:endParaRPr b="1" i="0" sz="3600" u="none" cap="none" strike="noStrike">
              <a:solidFill>
                <a:schemeClr val="dk1"/>
              </a:solidFill>
              <a:latin typeface="Calibri"/>
              <a:ea typeface="Calibri"/>
              <a:cs typeface="Calibri"/>
              <a:sym typeface="Calibri"/>
            </a:endParaRPr>
          </a:p>
        </p:txBody>
      </p:sp>
      <p:pic>
        <p:nvPicPr>
          <p:cNvPr id="278" name="Google Shape;278;p7"/>
          <p:cNvPicPr preferRelativeResize="0"/>
          <p:nvPr/>
        </p:nvPicPr>
        <p:blipFill rotWithShape="1">
          <a:blip r:embed="rId3">
            <a:alphaModFix/>
          </a:blip>
          <a:srcRect b="0" l="0" r="0" t="0"/>
          <a:stretch/>
        </p:blipFill>
        <p:spPr>
          <a:xfrm>
            <a:off x="648262" y="4081277"/>
            <a:ext cx="6705038" cy="2160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8"/>
          <p:cNvSpPr txBox="1"/>
          <p:nvPr>
            <p:ph idx="1" type="body"/>
          </p:nvPr>
        </p:nvSpPr>
        <p:spPr>
          <a:xfrm>
            <a:off x="323528" y="1844824"/>
            <a:ext cx="8604448" cy="4093915"/>
          </a:xfrm>
          <a:prstGeom prst="rect">
            <a:avLst/>
          </a:prstGeom>
          <a:noFill/>
          <a:ln>
            <a:noFill/>
          </a:ln>
        </p:spPr>
        <p:txBody>
          <a:bodyPr anchorCtr="0" anchor="t" bIns="45700" lIns="91425" spcFirstLastPara="1" rIns="91425" wrap="square" tIns="45700">
            <a:normAutofit fontScale="62500" lnSpcReduction="10000"/>
          </a:bodyPr>
          <a:lstStyle/>
          <a:p>
            <a:pPr indent="0" lvl="0" marL="0" rtl="0" algn="just">
              <a:lnSpc>
                <a:spcPct val="90000"/>
              </a:lnSpc>
              <a:spcBef>
                <a:spcPts val="0"/>
              </a:spcBef>
              <a:spcAft>
                <a:spcPts val="0"/>
              </a:spcAft>
              <a:buClr>
                <a:schemeClr val="dk1"/>
              </a:buClr>
              <a:buSzPct val="100000"/>
              <a:buNone/>
            </a:pPr>
            <a:r>
              <a:rPr lang="pt-BR" sz="4000">
                <a:latin typeface="Calibri"/>
                <a:ea typeface="Calibri"/>
                <a:cs typeface="Calibri"/>
                <a:sym typeface="Calibri"/>
              </a:rPr>
              <a:t>Uma forma de representar essa relação é colocando Funcionario como nome da relação e entre parênteses todos os atributos da relação Funcionario. </a:t>
            </a:r>
            <a:endParaRPr sz="4000">
              <a:latin typeface="Calibri"/>
              <a:ea typeface="Calibri"/>
              <a:cs typeface="Calibri"/>
              <a:sym typeface="Calibri"/>
            </a:endParaRPr>
          </a:p>
          <a:p>
            <a:pPr indent="0" lvl="0" marL="0" rtl="0" algn="just">
              <a:lnSpc>
                <a:spcPct val="90000"/>
              </a:lnSpc>
              <a:spcBef>
                <a:spcPts val="0"/>
              </a:spcBef>
              <a:spcAft>
                <a:spcPts val="0"/>
              </a:spcAft>
              <a:buClr>
                <a:schemeClr val="dk1"/>
              </a:buClr>
              <a:buSzPct val="275862"/>
              <a:buNone/>
            </a:pPr>
            <a:r>
              <a:t/>
            </a:r>
            <a:endParaRPr sz="1450"/>
          </a:p>
          <a:p>
            <a:pPr indent="0" lvl="0" marL="0" rtl="0" algn="just">
              <a:lnSpc>
                <a:spcPct val="90000"/>
              </a:lnSpc>
              <a:spcBef>
                <a:spcPts val="0"/>
              </a:spcBef>
              <a:spcAft>
                <a:spcPts val="0"/>
              </a:spcAft>
              <a:buClr>
                <a:schemeClr val="dk1"/>
              </a:buClr>
              <a:buSzPct val="100000"/>
              <a:buNone/>
            </a:pPr>
            <a:r>
              <a:rPr lang="pt-BR" sz="4000">
                <a:latin typeface="Calibri"/>
                <a:ea typeface="Calibri"/>
                <a:cs typeface="Calibri"/>
                <a:sym typeface="Calibri"/>
              </a:rPr>
              <a:t>A chave primária sempre deve estar sublinhada. </a:t>
            </a:r>
            <a:endParaRPr/>
          </a:p>
          <a:p>
            <a:pPr indent="0" lvl="0" marL="0" rtl="0" algn="just">
              <a:lnSpc>
                <a:spcPct val="90000"/>
              </a:lnSpc>
              <a:spcBef>
                <a:spcPts val="1000"/>
              </a:spcBef>
              <a:spcAft>
                <a:spcPts val="0"/>
              </a:spcAft>
              <a:buClr>
                <a:schemeClr val="dk1"/>
              </a:buClr>
              <a:buSzPct val="100000"/>
              <a:buNone/>
            </a:pPr>
            <a:r>
              <a:rPr lang="pt-BR" sz="4000">
                <a:latin typeface="Calibri"/>
                <a:ea typeface="Calibri"/>
                <a:cs typeface="Calibri"/>
                <a:sym typeface="Calibri"/>
              </a:rPr>
              <a:t>Como o Modelo Relacional tem sua fundamentação baseada na teoria de conjunto, a relação Funcionario também pode ser representada entre chaves (como um conjunto mesmo):</a:t>
            </a:r>
            <a:endParaRPr/>
          </a:p>
          <a:p>
            <a:pPr indent="0" lvl="0" marL="0" rtl="0" algn="ctr">
              <a:lnSpc>
                <a:spcPct val="90000"/>
              </a:lnSpc>
              <a:spcBef>
                <a:spcPts val="1000"/>
              </a:spcBef>
              <a:spcAft>
                <a:spcPts val="0"/>
              </a:spcAft>
              <a:buClr>
                <a:schemeClr val="dk1"/>
              </a:buClr>
              <a:buSzPct val="320000"/>
              <a:buNone/>
            </a:pPr>
            <a:r>
              <a:t/>
            </a:r>
            <a:endParaRPr b="1" sz="1250">
              <a:latin typeface="Calibri"/>
              <a:ea typeface="Calibri"/>
              <a:cs typeface="Calibri"/>
              <a:sym typeface="Calibri"/>
            </a:endParaRPr>
          </a:p>
          <a:p>
            <a:pPr indent="0" lvl="0" marL="0" rtl="0" algn="ctr">
              <a:lnSpc>
                <a:spcPct val="90000"/>
              </a:lnSpc>
              <a:spcBef>
                <a:spcPts val="1000"/>
              </a:spcBef>
              <a:spcAft>
                <a:spcPts val="0"/>
              </a:spcAft>
              <a:buClr>
                <a:schemeClr val="dk1"/>
              </a:buClr>
              <a:buSzPct val="100000"/>
              <a:buNone/>
            </a:pPr>
            <a:r>
              <a:rPr b="1" lang="pt-BR" sz="4000">
                <a:latin typeface="Calibri"/>
                <a:ea typeface="Calibri"/>
                <a:cs typeface="Calibri"/>
                <a:sym typeface="Calibri"/>
              </a:rPr>
              <a:t>Funcionario = {Cod_Func, Nome_Func, Salario}</a:t>
            </a:r>
            <a:endParaRPr/>
          </a:p>
          <a:p>
            <a:pPr indent="0" lvl="0" marL="0" rtl="0" algn="ctr">
              <a:lnSpc>
                <a:spcPct val="90000"/>
              </a:lnSpc>
              <a:spcBef>
                <a:spcPts val="1000"/>
              </a:spcBef>
              <a:spcAft>
                <a:spcPts val="0"/>
              </a:spcAft>
              <a:buClr>
                <a:schemeClr val="dk1"/>
              </a:buClr>
              <a:buSzPct val="320000"/>
              <a:buNone/>
            </a:pPr>
            <a:r>
              <a:t/>
            </a:r>
            <a:endParaRPr b="1" sz="1250">
              <a:latin typeface="Calibri"/>
              <a:ea typeface="Calibri"/>
              <a:cs typeface="Calibri"/>
              <a:sym typeface="Calibri"/>
            </a:endParaRPr>
          </a:p>
          <a:p>
            <a:pPr indent="0" lvl="0" marL="0" rtl="0" algn="just">
              <a:lnSpc>
                <a:spcPct val="90000"/>
              </a:lnSpc>
              <a:spcBef>
                <a:spcPts val="1000"/>
              </a:spcBef>
              <a:spcAft>
                <a:spcPts val="0"/>
              </a:spcAft>
              <a:buClr>
                <a:schemeClr val="dk1"/>
              </a:buClr>
              <a:buSzPct val="100000"/>
              <a:buNone/>
            </a:pPr>
            <a:r>
              <a:rPr lang="pt-BR" sz="4000">
                <a:latin typeface="Calibri"/>
                <a:ea typeface="Calibri"/>
                <a:cs typeface="Calibri"/>
                <a:sym typeface="Calibri"/>
              </a:rPr>
              <a:t>Se o MER tivesse somente a entidade Funcionario, o banco de dados teria uma única tabela – Funcionario. </a:t>
            </a:r>
            <a:endParaRPr/>
          </a:p>
        </p:txBody>
      </p:sp>
      <p:sp>
        <p:nvSpPr>
          <p:cNvPr id="284" name="Google Shape;284;p8"/>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Mapeamento das entidades “regulares”</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9"/>
          <p:cNvSpPr txBox="1"/>
          <p:nvPr>
            <p:ph idx="1" type="body"/>
          </p:nvPr>
        </p:nvSpPr>
        <p:spPr>
          <a:xfrm>
            <a:off x="323525" y="1336575"/>
            <a:ext cx="8604600" cy="47844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2200"/>
              <a:buNone/>
            </a:pPr>
            <a:r>
              <a:rPr lang="pt-BR" sz="2400"/>
              <a:t>V</a:t>
            </a:r>
            <a:r>
              <a:rPr lang="pt-BR" sz="2400">
                <a:latin typeface="Calibri"/>
                <a:ea typeface="Calibri"/>
                <a:cs typeface="Calibri"/>
                <a:sym typeface="Calibri"/>
              </a:rPr>
              <a:t>isão do mapeamento, onde a tabela Funcionario com dados</a:t>
            </a:r>
            <a:r>
              <a:rPr lang="pt-BR" sz="2400"/>
              <a:t>:</a:t>
            </a:r>
            <a:endParaRPr sz="1740"/>
          </a:p>
          <a:p>
            <a:pPr indent="0" lvl="0" marL="0" rtl="0" algn="just">
              <a:lnSpc>
                <a:spcPct val="80000"/>
              </a:lnSpc>
              <a:spcBef>
                <a:spcPts val="1000"/>
              </a:spcBef>
              <a:spcAft>
                <a:spcPts val="0"/>
              </a:spcAft>
              <a:buClr>
                <a:schemeClr val="dk1"/>
              </a:buClr>
              <a:buSzPts val="2200"/>
              <a:buNone/>
            </a:pPr>
            <a:r>
              <a:rPr lang="pt-BR" sz="2400">
                <a:latin typeface="Calibri"/>
                <a:ea typeface="Calibri"/>
                <a:cs typeface="Calibri"/>
                <a:sym typeface="Calibri"/>
              </a:rPr>
              <a:t> </a:t>
            </a:r>
            <a:endParaRPr sz="1740"/>
          </a:p>
          <a:p>
            <a:pPr indent="0" lvl="0" marL="0" rtl="0" algn="just">
              <a:lnSpc>
                <a:spcPct val="80000"/>
              </a:lnSpc>
              <a:spcBef>
                <a:spcPts val="1000"/>
              </a:spcBef>
              <a:spcAft>
                <a:spcPts val="0"/>
              </a:spcAft>
              <a:buClr>
                <a:schemeClr val="dk1"/>
              </a:buClr>
              <a:buSzPts val="2200"/>
              <a:buNone/>
            </a:pPr>
            <a:r>
              <a:t/>
            </a:r>
            <a:endParaRPr sz="800"/>
          </a:p>
          <a:p>
            <a:pPr indent="0" lvl="0" marL="0" rtl="0" algn="just">
              <a:lnSpc>
                <a:spcPct val="80000"/>
              </a:lnSpc>
              <a:spcBef>
                <a:spcPts val="1000"/>
              </a:spcBef>
              <a:spcAft>
                <a:spcPts val="0"/>
              </a:spcAft>
              <a:buClr>
                <a:schemeClr val="dk1"/>
              </a:buClr>
              <a:buSzPts val="2200"/>
              <a:buNone/>
            </a:pPr>
            <a:r>
              <a:t/>
            </a:r>
            <a:endParaRPr sz="800"/>
          </a:p>
          <a:p>
            <a:pPr indent="0" lvl="0" marL="0" rtl="0" algn="just">
              <a:lnSpc>
                <a:spcPct val="80000"/>
              </a:lnSpc>
              <a:spcBef>
                <a:spcPts val="1000"/>
              </a:spcBef>
              <a:spcAft>
                <a:spcPts val="0"/>
              </a:spcAft>
              <a:buClr>
                <a:schemeClr val="dk1"/>
              </a:buClr>
              <a:buSzPts val="2200"/>
              <a:buNone/>
            </a:pPr>
            <a:r>
              <a:t/>
            </a:r>
            <a:endParaRPr sz="800">
              <a:latin typeface="Calibri"/>
              <a:ea typeface="Calibri"/>
              <a:cs typeface="Calibri"/>
              <a:sym typeface="Calibri"/>
            </a:endParaRPr>
          </a:p>
          <a:p>
            <a:pPr indent="0" lvl="0" marL="0" rtl="0" algn="just">
              <a:lnSpc>
                <a:spcPct val="80000"/>
              </a:lnSpc>
              <a:spcBef>
                <a:spcPts val="1000"/>
              </a:spcBef>
              <a:spcAft>
                <a:spcPts val="0"/>
              </a:spcAft>
              <a:buClr>
                <a:schemeClr val="dk1"/>
              </a:buClr>
              <a:buSzPts val="2200"/>
              <a:buNone/>
            </a:pPr>
            <a:r>
              <a:t/>
            </a:r>
            <a:endParaRPr sz="800">
              <a:latin typeface="Calibri"/>
              <a:ea typeface="Calibri"/>
              <a:cs typeface="Calibri"/>
              <a:sym typeface="Calibri"/>
            </a:endParaRPr>
          </a:p>
          <a:p>
            <a:pPr indent="0" lvl="0" marL="0" rtl="0" algn="just">
              <a:lnSpc>
                <a:spcPct val="80000"/>
              </a:lnSpc>
              <a:spcBef>
                <a:spcPts val="1000"/>
              </a:spcBef>
              <a:spcAft>
                <a:spcPts val="0"/>
              </a:spcAft>
              <a:buClr>
                <a:schemeClr val="dk1"/>
              </a:buClr>
              <a:buSzPts val="2200"/>
              <a:buNone/>
            </a:pPr>
            <a:r>
              <a:t/>
            </a:r>
            <a:endParaRPr sz="2300">
              <a:latin typeface="Calibri"/>
              <a:ea typeface="Calibri"/>
              <a:cs typeface="Calibri"/>
              <a:sym typeface="Calibri"/>
            </a:endParaRPr>
          </a:p>
          <a:p>
            <a:pPr indent="0" lvl="0" marL="0" rtl="0" algn="just">
              <a:lnSpc>
                <a:spcPct val="80000"/>
              </a:lnSpc>
              <a:spcBef>
                <a:spcPts val="1000"/>
              </a:spcBef>
              <a:spcAft>
                <a:spcPts val="0"/>
              </a:spcAft>
              <a:buClr>
                <a:schemeClr val="dk1"/>
              </a:buClr>
              <a:buSzPts val="2200"/>
              <a:buNone/>
            </a:pPr>
            <a:r>
              <a:t/>
            </a:r>
            <a:endParaRPr sz="2300">
              <a:latin typeface="Calibri"/>
              <a:ea typeface="Calibri"/>
              <a:cs typeface="Calibri"/>
              <a:sym typeface="Calibri"/>
            </a:endParaRPr>
          </a:p>
          <a:p>
            <a:pPr indent="0" lvl="0" marL="0" rtl="0" algn="just">
              <a:lnSpc>
                <a:spcPct val="80000"/>
              </a:lnSpc>
              <a:spcBef>
                <a:spcPts val="1000"/>
              </a:spcBef>
              <a:spcAft>
                <a:spcPts val="0"/>
              </a:spcAft>
              <a:buClr>
                <a:schemeClr val="dk1"/>
              </a:buClr>
              <a:buSzPts val="2200"/>
              <a:buNone/>
            </a:pPr>
            <a:r>
              <a:rPr lang="pt-BR" sz="2400">
                <a:latin typeface="Calibri"/>
                <a:ea typeface="Calibri"/>
                <a:cs typeface="Calibri"/>
                <a:sym typeface="Calibri"/>
              </a:rPr>
              <a:t>O que é importante observar:</a:t>
            </a:r>
            <a:endParaRPr sz="1740"/>
          </a:p>
          <a:p>
            <a:pPr indent="-241300" lvl="0" marL="228600" rtl="0" algn="just">
              <a:lnSpc>
                <a:spcPct val="80000"/>
              </a:lnSpc>
              <a:spcBef>
                <a:spcPts val="1000"/>
              </a:spcBef>
              <a:spcAft>
                <a:spcPts val="0"/>
              </a:spcAft>
              <a:buClr>
                <a:schemeClr val="dk1"/>
              </a:buClr>
              <a:buSzPts val="2400"/>
              <a:buChar char="•"/>
            </a:pPr>
            <a:r>
              <a:rPr lang="pt-BR" sz="2400">
                <a:latin typeface="Calibri"/>
                <a:ea typeface="Calibri"/>
                <a:cs typeface="Calibri"/>
                <a:sym typeface="Calibri"/>
              </a:rPr>
              <a:t>Os valores da chave primária de Funcionario – Cod_Func – não foram duplicados e não são nulos.</a:t>
            </a:r>
            <a:endParaRPr sz="1740"/>
          </a:p>
          <a:p>
            <a:pPr indent="-241300" lvl="0" marL="228600" rtl="0" algn="just">
              <a:lnSpc>
                <a:spcPct val="80000"/>
              </a:lnSpc>
              <a:spcBef>
                <a:spcPts val="1000"/>
              </a:spcBef>
              <a:spcAft>
                <a:spcPts val="0"/>
              </a:spcAft>
              <a:buClr>
                <a:schemeClr val="dk1"/>
              </a:buClr>
              <a:buSzPts val="2400"/>
              <a:buChar char="•"/>
            </a:pPr>
            <a:r>
              <a:rPr lang="pt-BR" sz="2400">
                <a:latin typeface="Calibri"/>
                <a:ea typeface="Calibri"/>
                <a:cs typeface="Calibri"/>
                <a:sym typeface="Calibri"/>
              </a:rPr>
              <a:t>Lembrando que o valor de um atributo que é chave primária não pode ser nulo nem se repetir dentro daquela tabela, já que é o identificador de cada instância (linha) da tabela.</a:t>
            </a:r>
            <a:endParaRPr sz="1740"/>
          </a:p>
        </p:txBody>
      </p:sp>
      <p:sp>
        <p:nvSpPr>
          <p:cNvPr id="290" name="Google Shape;290;p9"/>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Mapeamento das entidades “regulares”</a:t>
            </a:r>
            <a:endParaRPr b="1" i="0" sz="3600" u="none" cap="none" strike="noStrike">
              <a:solidFill>
                <a:schemeClr val="dk1"/>
              </a:solidFill>
              <a:latin typeface="Calibri"/>
              <a:ea typeface="Calibri"/>
              <a:cs typeface="Calibri"/>
              <a:sym typeface="Calibri"/>
            </a:endParaRPr>
          </a:p>
        </p:txBody>
      </p:sp>
      <p:pic>
        <p:nvPicPr>
          <p:cNvPr id="291" name="Google Shape;291;p9"/>
          <p:cNvPicPr preferRelativeResize="0"/>
          <p:nvPr/>
        </p:nvPicPr>
        <p:blipFill rotWithShape="1">
          <a:blip r:embed="rId3">
            <a:alphaModFix/>
          </a:blip>
          <a:srcRect b="0" l="0" r="0" t="0"/>
          <a:stretch/>
        </p:blipFill>
        <p:spPr>
          <a:xfrm>
            <a:off x="2124286" y="1788198"/>
            <a:ext cx="4752528" cy="205586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0"/>
          <p:cNvSpPr txBox="1"/>
          <p:nvPr>
            <p:ph idx="1" type="body"/>
          </p:nvPr>
        </p:nvSpPr>
        <p:spPr>
          <a:xfrm>
            <a:off x="320502" y="1844824"/>
            <a:ext cx="7851898" cy="345638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80000"/>
              </a:lnSpc>
              <a:spcBef>
                <a:spcPts val="0"/>
              </a:spcBef>
              <a:spcAft>
                <a:spcPts val="0"/>
              </a:spcAft>
              <a:buClr>
                <a:schemeClr val="dk1"/>
              </a:buClr>
              <a:buSzPct val="100000"/>
              <a:buChar char="•"/>
            </a:pPr>
            <a:r>
              <a:rPr lang="pt-BR" sz="4000"/>
              <a:t>No query, digite:</a:t>
            </a:r>
            <a:endParaRPr/>
          </a:p>
          <a:p>
            <a:pPr indent="0" lvl="0" marL="228600" rtl="0" algn="l">
              <a:lnSpc>
                <a:spcPct val="80000"/>
              </a:lnSpc>
              <a:spcBef>
                <a:spcPts val="1000"/>
              </a:spcBef>
              <a:spcAft>
                <a:spcPts val="0"/>
              </a:spcAft>
              <a:buClr>
                <a:schemeClr val="dk1"/>
              </a:buClr>
              <a:buSzPct val="100000"/>
              <a:buNone/>
            </a:pPr>
            <a:r>
              <a:t/>
            </a:r>
            <a:endParaRPr b="1" sz="4400">
              <a:solidFill>
                <a:srgbClr val="800080"/>
              </a:solidFill>
              <a:latin typeface="Courier New"/>
              <a:ea typeface="Courier New"/>
              <a:cs typeface="Courier New"/>
              <a:sym typeface="Courier New"/>
            </a:endParaRPr>
          </a:p>
          <a:p>
            <a:pPr indent="0" lvl="0" marL="992188" rtl="0" algn="l">
              <a:lnSpc>
                <a:spcPct val="80000"/>
              </a:lnSpc>
              <a:spcBef>
                <a:spcPts val="1000"/>
              </a:spcBef>
              <a:spcAft>
                <a:spcPts val="0"/>
              </a:spcAft>
              <a:buClr>
                <a:srgbClr val="800080"/>
              </a:buClr>
              <a:buSzPct val="100000"/>
              <a:buNone/>
            </a:pPr>
            <a:r>
              <a:rPr b="1" lang="pt-BR" sz="4000">
                <a:solidFill>
                  <a:srgbClr val="800080"/>
                </a:solidFill>
                <a:latin typeface="Courier New"/>
                <a:ea typeface="Courier New"/>
                <a:cs typeface="Courier New"/>
                <a:sym typeface="Courier New"/>
              </a:rPr>
              <a:t>CREATE DATABASE EMPRESA</a:t>
            </a:r>
            <a:endParaRPr/>
          </a:p>
          <a:p>
            <a:pPr indent="0" lvl="0" marL="992188" rtl="0" algn="l">
              <a:lnSpc>
                <a:spcPct val="80000"/>
              </a:lnSpc>
              <a:spcBef>
                <a:spcPts val="1000"/>
              </a:spcBef>
              <a:spcAft>
                <a:spcPts val="0"/>
              </a:spcAft>
              <a:buClr>
                <a:schemeClr val="dk1"/>
              </a:buClr>
              <a:buSzPct val="100000"/>
              <a:buNone/>
            </a:pPr>
            <a:r>
              <a:t/>
            </a:r>
            <a:endParaRPr b="1" sz="4400">
              <a:solidFill>
                <a:srgbClr val="800080"/>
              </a:solidFill>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ct val="100000"/>
              <a:buChar char="•"/>
            </a:pPr>
            <a:r>
              <a:rPr lang="pt-BR" sz="4000"/>
              <a:t>Apertar o raio (execute)</a:t>
            </a:r>
            <a:endParaRPr/>
          </a:p>
          <a:p>
            <a:pPr indent="-228600" lvl="0" marL="228600" rtl="0" algn="l">
              <a:lnSpc>
                <a:spcPct val="90000"/>
              </a:lnSpc>
              <a:spcBef>
                <a:spcPts val="1000"/>
              </a:spcBef>
              <a:spcAft>
                <a:spcPts val="0"/>
              </a:spcAft>
              <a:buClr>
                <a:schemeClr val="dk1"/>
              </a:buClr>
              <a:buSzPct val="100000"/>
              <a:buChar char="•"/>
            </a:pPr>
            <a:r>
              <a:rPr lang="pt-BR" sz="4000"/>
              <a:t>Atualizar os SCHEMAS</a:t>
            </a:r>
            <a:endParaRPr/>
          </a:p>
          <a:p>
            <a:pPr indent="-228600" lvl="0" marL="228600" rtl="0" algn="l">
              <a:lnSpc>
                <a:spcPct val="90000"/>
              </a:lnSpc>
              <a:spcBef>
                <a:spcPts val="1000"/>
              </a:spcBef>
              <a:spcAft>
                <a:spcPts val="0"/>
              </a:spcAft>
              <a:buClr>
                <a:schemeClr val="dk1"/>
              </a:buClr>
              <a:buSzPct val="100000"/>
              <a:buChar char="•"/>
            </a:pPr>
            <a:r>
              <a:rPr lang="pt-BR" sz="4000"/>
              <a:t>Verifique se o banco foi criado</a:t>
            </a:r>
            <a:endParaRPr/>
          </a:p>
          <a:p>
            <a:pPr indent="0" lvl="0" marL="0" rtl="0" algn="just">
              <a:lnSpc>
                <a:spcPct val="90000"/>
              </a:lnSpc>
              <a:spcBef>
                <a:spcPts val="1000"/>
              </a:spcBef>
              <a:spcAft>
                <a:spcPts val="0"/>
              </a:spcAft>
              <a:buClr>
                <a:schemeClr val="dk1"/>
              </a:buClr>
              <a:buSzPct val="100000"/>
              <a:buNone/>
            </a:pPr>
            <a:r>
              <a:t/>
            </a:r>
            <a:endParaRPr sz="4000">
              <a:latin typeface="Calibri"/>
              <a:ea typeface="Calibri"/>
              <a:cs typeface="Calibri"/>
              <a:sym typeface="Calibri"/>
            </a:endParaRPr>
          </a:p>
        </p:txBody>
      </p:sp>
      <p:sp>
        <p:nvSpPr>
          <p:cNvPr id="297" name="Google Shape;297;p10"/>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Atividade – Criação do Banco</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1"/>
          <p:cNvSpPr txBox="1"/>
          <p:nvPr>
            <p:ph idx="1" type="body"/>
          </p:nvPr>
        </p:nvSpPr>
        <p:spPr>
          <a:xfrm>
            <a:off x="323525" y="1412775"/>
            <a:ext cx="8604600" cy="48348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just">
              <a:lnSpc>
                <a:spcPct val="90000"/>
              </a:lnSpc>
              <a:spcBef>
                <a:spcPts val="0"/>
              </a:spcBef>
              <a:spcAft>
                <a:spcPts val="0"/>
              </a:spcAft>
              <a:buClr>
                <a:schemeClr val="dk1"/>
              </a:buClr>
              <a:buSzPct val="100000"/>
              <a:buNone/>
            </a:pPr>
            <a:r>
              <a:rPr lang="pt-BR" sz="3200"/>
              <a:t>Defina os tipos de dados de todos os atributos, tanto para funcionário:</a:t>
            </a:r>
            <a:endParaRPr/>
          </a:p>
          <a:p>
            <a:pPr indent="-213359" lvl="0" marL="228600" rtl="0" algn="l">
              <a:lnSpc>
                <a:spcPct val="90000"/>
              </a:lnSpc>
              <a:spcBef>
                <a:spcPts val="1000"/>
              </a:spcBef>
              <a:spcAft>
                <a:spcPts val="0"/>
              </a:spcAft>
              <a:buClr>
                <a:schemeClr val="dk1"/>
              </a:buClr>
              <a:buSzPct val="100000"/>
              <a:buChar char="•"/>
            </a:pPr>
            <a:r>
              <a:rPr lang="pt-BR" sz="3200"/>
              <a:t>Selecione o banco EMPRESA</a:t>
            </a:r>
            <a:endParaRPr/>
          </a:p>
          <a:p>
            <a:pPr indent="0" lvl="0" marL="992188" rtl="0" algn="l">
              <a:lnSpc>
                <a:spcPct val="90000"/>
              </a:lnSpc>
              <a:spcBef>
                <a:spcPts val="1000"/>
              </a:spcBef>
              <a:spcAft>
                <a:spcPts val="0"/>
              </a:spcAft>
              <a:buClr>
                <a:srgbClr val="800080"/>
              </a:buClr>
              <a:buSzPct val="100000"/>
              <a:buNone/>
            </a:pPr>
            <a:r>
              <a:rPr b="1" lang="pt-BR" sz="3200">
                <a:solidFill>
                  <a:srgbClr val="800080"/>
                </a:solidFill>
                <a:latin typeface="Courier New"/>
                <a:ea typeface="Courier New"/>
                <a:cs typeface="Courier New"/>
                <a:sym typeface="Courier New"/>
              </a:rPr>
              <a:t>CREATE TABLE funcionario(</a:t>
            </a:r>
            <a:endParaRPr/>
          </a:p>
          <a:p>
            <a:pPr indent="0" lvl="0" marL="992188" rtl="0" algn="l">
              <a:lnSpc>
                <a:spcPct val="90000"/>
              </a:lnSpc>
              <a:spcBef>
                <a:spcPts val="1000"/>
              </a:spcBef>
              <a:spcAft>
                <a:spcPts val="0"/>
              </a:spcAft>
              <a:buClr>
                <a:srgbClr val="800080"/>
              </a:buClr>
              <a:buSzPct val="100000"/>
              <a:buNone/>
            </a:pPr>
            <a:r>
              <a:rPr b="1" lang="pt-BR" sz="3200">
                <a:solidFill>
                  <a:srgbClr val="800080"/>
                </a:solidFill>
                <a:latin typeface="Courier New"/>
                <a:ea typeface="Courier New"/>
                <a:cs typeface="Courier New"/>
                <a:sym typeface="Courier New"/>
              </a:rPr>
              <a:t>	cod_func int (4) AUTO_INCREMENT,</a:t>
            </a:r>
            <a:endParaRPr/>
          </a:p>
          <a:p>
            <a:pPr indent="0" lvl="0" marL="992188" rtl="0" algn="l">
              <a:lnSpc>
                <a:spcPct val="90000"/>
              </a:lnSpc>
              <a:spcBef>
                <a:spcPts val="1000"/>
              </a:spcBef>
              <a:spcAft>
                <a:spcPts val="0"/>
              </a:spcAft>
              <a:buClr>
                <a:srgbClr val="800080"/>
              </a:buClr>
              <a:buSzPct val="100000"/>
              <a:buNone/>
            </a:pPr>
            <a:r>
              <a:rPr b="1" lang="pt-BR" sz="3200">
                <a:solidFill>
                  <a:srgbClr val="800080"/>
                </a:solidFill>
                <a:latin typeface="Courier New"/>
                <a:ea typeface="Courier New"/>
                <a:cs typeface="Courier New"/>
                <a:sym typeface="Courier New"/>
              </a:rPr>
              <a:t>	nome varchar(30) NOT NULL,</a:t>
            </a:r>
            <a:endParaRPr b="1" sz="3200">
              <a:solidFill>
                <a:srgbClr val="800080"/>
              </a:solidFill>
              <a:latin typeface="Courier New"/>
              <a:ea typeface="Courier New"/>
              <a:cs typeface="Courier New"/>
              <a:sym typeface="Courier New"/>
            </a:endParaRPr>
          </a:p>
          <a:p>
            <a:pPr indent="0" lvl="0" marL="992188" rtl="0" algn="l">
              <a:lnSpc>
                <a:spcPct val="90000"/>
              </a:lnSpc>
              <a:spcBef>
                <a:spcPts val="1000"/>
              </a:spcBef>
              <a:spcAft>
                <a:spcPts val="0"/>
              </a:spcAft>
              <a:buClr>
                <a:srgbClr val="800080"/>
              </a:buClr>
              <a:buSzPct val="100000"/>
              <a:buNone/>
            </a:pPr>
            <a:r>
              <a:rPr b="1" lang="pt-BR" sz="3200">
                <a:solidFill>
                  <a:srgbClr val="800080"/>
                </a:solidFill>
                <a:latin typeface="Courier New"/>
                <a:ea typeface="Courier New"/>
                <a:cs typeface="Courier New"/>
                <a:sym typeface="Courier New"/>
              </a:rPr>
              <a:t>	salario decimal,</a:t>
            </a:r>
            <a:endParaRPr/>
          </a:p>
          <a:p>
            <a:pPr indent="0" lvl="0" marL="992187" rtl="0" algn="l">
              <a:lnSpc>
                <a:spcPct val="90000"/>
              </a:lnSpc>
              <a:spcBef>
                <a:spcPts val="1000"/>
              </a:spcBef>
              <a:spcAft>
                <a:spcPts val="0"/>
              </a:spcAft>
              <a:buClr>
                <a:srgbClr val="800080"/>
              </a:buClr>
              <a:buSzPct val="100000"/>
              <a:buNone/>
            </a:pPr>
            <a:r>
              <a:rPr b="1" lang="pt-BR" sz="3200">
                <a:solidFill>
                  <a:srgbClr val="800080"/>
                </a:solidFill>
                <a:latin typeface="Courier New"/>
                <a:ea typeface="Courier New"/>
                <a:cs typeface="Courier New"/>
                <a:sym typeface="Courier New"/>
              </a:rPr>
              <a:t>	cpf bigint, </a:t>
            </a:r>
            <a:endParaRPr b="1" sz="3200">
              <a:solidFill>
                <a:srgbClr val="800080"/>
              </a:solidFill>
              <a:latin typeface="Courier New"/>
              <a:ea typeface="Courier New"/>
              <a:cs typeface="Courier New"/>
              <a:sym typeface="Courier New"/>
            </a:endParaRPr>
          </a:p>
          <a:p>
            <a:pPr indent="0" lvl="0" marL="992188" rtl="0" algn="l">
              <a:lnSpc>
                <a:spcPct val="90000"/>
              </a:lnSpc>
              <a:spcBef>
                <a:spcPts val="1000"/>
              </a:spcBef>
              <a:spcAft>
                <a:spcPts val="0"/>
              </a:spcAft>
              <a:buClr>
                <a:srgbClr val="800080"/>
              </a:buClr>
              <a:buSzPct val="100000"/>
              <a:buNone/>
            </a:pPr>
            <a:r>
              <a:rPr b="1" lang="pt-BR" sz="3200">
                <a:solidFill>
                  <a:srgbClr val="800080"/>
                </a:solidFill>
                <a:latin typeface="Courier New"/>
                <a:ea typeface="Courier New"/>
                <a:cs typeface="Courier New"/>
                <a:sym typeface="Courier New"/>
              </a:rPr>
              <a:t>	endereco varchar(120),</a:t>
            </a:r>
            <a:endParaRPr b="1" sz="3200">
              <a:solidFill>
                <a:srgbClr val="800080"/>
              </a:solidFill>
              <a:latin typeface="Courier New"/>
              <a:ea typeface="Courier New"/>
              <a:cs typeface="Courier New"/>
              <a:sym typeface="Courier New"/>
            </a:endParaRPr>
          </a:p>
          <a:p>
            <a:pPr indent="0" lvl="0" marL="992188" rtl="0" algn="l">
              <a:lnSpc>
                <a:spcPct val="90000"/>
              </a:lnSpc>
              <a:spcBef>
                <a:spcPts val="1000"/>
              </a:spcBef>
              <a:spcAft>
                <a:spcPts val="0"/>
              </a:spcAft>
              <a:buClr>
                <a:srgbClr val="800080"/>
              </a:buClr>
              <a:buSzPct val="100000"/>
              <a:buNone/>
            </a:pPr>
            <a:r>
              <a:rPr b="1" lang="pt-BR" sz="3200">
                <a:solidFill>
                  <a:srgbClr val="800080"/>
                </a:solidFill>
                <a:latin typeface="Courier New"/>
                <a:ea typeface="Courier New"/>
                <a:cs typeface="Courier New"/>
                <a:sym typeface="Courier New"/>
              </a:rPr>
              <a:t>	PRIMARY KEY(</a:t>
            </a:r>
            <a:r>
              <a:rPr b="1" lang="pt-BR" sz="3200">
                <a:solidFill>
                  <a:srgbClr val="800080"/>
                </a:solidFill>
                <a:latin typeface="Courier New"/>
                <a:ea typeface="Courier New"/>
                <a:cs typeface="Courier New"/>
                <a:sym typeface="Courier New"/>
              </a:rPr>
              <a:t>cod_func</a:t>
            </a:r>
            <a:r>
              <a:rPr b="1" lang="pt-BR" sz="3200">
                <a:solidFill>
                  <a:srgbClr val="800080"/>
                </a:solidFill>
                <a:latin typeface="Courier New"/>
                <a:ea typeface="Courier New"/>
                <a:cs typeface="Courier New"/>
                <a:sym typeface="Courier New"/>
              </a:rPr>
              <a:t>)	</a:t>
            </a:r>
            <a:endParaRPr/>
          </a:p>
          <a:p>
            <a:pPr indent="0" lvl="0" marL="992188" rtl="0" algn="l">
              <a:lnSpc>
                <a:spcPct val="90000"/>
              </a:lnSpc>
              <a:spcBef>
                <a:spcPts val="1000"/>
              </a:spcBef>
              <a:spcAft>
                <a:spcPts val="0"/>
              </a:spcAft>
              <a:buClr>
                <a:srgbClr val="800080"/>
              </a:buClr>
              <a:buSzPct val="100000"/>
              <a:buNone/>
            </a:pPr>
            <a:r>
              <a:rPr b="1" lang="pt-BR" sz="3200">
                <a:solidFill>
                  <a:srgbClr val="800080"/>
                </a:solidFill>
                <a:latin typeface="Courier New"/>
                <a:ea typeface="Courier New"/>
                <a:cs typeface="Courier New"/>
                <a:sym typeface="Courier New"/>
              </a:rPr>
              <a:t>);</a:t>
            </a:r>
            <a:endParaRPr/>
          </a:p>
          <a:p>
            <a:pPr indent="-213359" lvl="0" marL="228600" rtl="0" algn="l">
              <a:lnSpc>
                <a:spcPct val="90000"/>
              </a:lnSpc>
              <a:spcBef>
                <a:spcPts val="1000"/>
              </a:spcBef>
              <a:spcAft>
                <a:spcPts val="0"/>
              </a:spcAft>
              <a:buClr>
                <a:schemeClr val="dk1"/>
              </a:buClr>
              <a:buSzPct val="100000"/>
              <a:buChar char="•"/>
            </a:pPr>
            <a:r>
              <a:rPr lang="pt-BR" sz="3200"/>
              <a:t>Executar, Atualizar os SCHEMAS</a:t>
            </a:r>
            <a:endParaRPr/>
          </a:p>
          <a:p>
            <a:pPr indent="-213359" lvl="0" marL="228600" rtl="0" algn="l">
              <a:lnSpc>
                <a:spcPct val="90000"/>
              </a:lnSpc>
              <a:spcBef>
                <a:spcPts val="1000"/>
              </a:spcBef>
              <a:spcAft>
                <a:spcPts val="0"/>
              </a:spcAft>
              <a:buClr>
                <a:schemeClr val="dk1"/>
              </a:buClr>
              <a:buSzPct val="100000"/>
              <a:buChar char="•"/>
            </a:pPr>
            <a:r>
              <a:rPr lang="pt-BR" sz="3200"/>
              <a:t>Verifique se tabela e atributos foram criados</a:t>
            </a:r>
            <a:endParaRPr sz="3200">
              <a:latin typeface="Calibri"/>
              <a:ea typeface="Calibri"/>
              <a:cs typeface="Calibri"/>
              <a:sym typeface="Calibri"/>
            </a:endParaRPr>
          </a:p>
        </p:txBody>
      </p:sp>
      <p:sp>
        <p:nvSpPr>
          <p:cNvPr id="303" name="Google Shape;303;p11"/>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Atividade – Criação da tabela</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txBox="1"/>
          <p:nvPr>
            <p:ph idx="1" type="body"/>
          </p:nvPr>
        </p:nvSpPr>
        <p:spPr>
          <a:xfrm>
            <a:off x="323528" y="1412776"/>
            <a:ext cx="8604448" cy="46085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pt-BR" sz="3200"/>
              <a:t>Selecione o banco EMPRESA</a:t>
            </a:r>
            <a:endParaRPr/>
          </a:p>
          <a:p>
            <a:pPr indent="0" lvl="0" marL="0" rtl="0" algn="l">
              <a:lnSpc>
                <a:spcPct val="90000"/>
              </a:lnSpc>
              <a:spcBef>
                <a:spcPts val="1000"/>
              </a:spcBef>
              <a:spcAft>
                <a:spcPts val="0"/>
              </a:spcAft>
              <a:buClr>
                <a:srgbClr val="800080"/>
              </a:buClr>
              <a:buSzPts val="3200"/>
              <a:buNone/>
            </a:pPr>
            <a:r>
              <a:rPr b="1" lang="pt-BR" sz="3000">
                <a:solidFill>
                  <a:srgbClr val="800080"/>
                </a:solidFill>
                <a:latin typeface="Courier New"/>
                <a:ea typeface="Courier New"/>
                <a:cs typeface="Courier New"/>
                <a:sym typeface="Courier New"/>
              </a:rPr>
              <a:t>INSERT INTO funcionario(</a:t>
            </a:r>
            <a:r>
              <a:rPr b="1" lang="pt-BR" sz="3000">
                <a:solidFill>
                  <a:srgbClr val="800080"/>
                </a:solidFill>
                <a:latin typeface="Courier New"/>
                <a:ea typeface="Courier New"/>
                <a:cs typeface="Courier New"/>
                <a:sym typeface="Courier New"/>
              </a:rPr>
              <a:t>cod_func, </a:t>
            </a:r>
            <a:r>
              <a:rPr b="1" lang="pt-BR" sz="3000">
                <a:solidFill>
                  <a:srgbClr val="800080"/>
                </a:solidFill>
                <a:latin typeface="Courier New"/>
                <a:ea typeface="Courier New"/>
                <a:cs typeface="Courier New"/>
                <a:sym typeface="Courier New"/>
              </a:rPr>
              <a:t>nome, salario decimal,cpf) VALUES (null,“João da Silva Santos", 2000.00, 01020399999);</a:t>
            </a:r>
            <a:endParaRPr sz="2600"/>
          </a:p>
          <a:p>
            <a:pPr indent="-228600" lvl="0" marL="228600" rtl="0" algn="l">
              <a:lnSpc>
                <a:spcPct val="90000"/>
              </a:lnSpc>
              <a:spcBef>
                <a:spcPts val="1000"/>
              </a:spcBef>
              <a:spcAft>
                <a:spcPts val="0"/>
              </a:spcAft>
              <a:buClr>
                <a:schemeClr val="dk1"/>
              </a:buClr>
              <a:buSzPts val="3200"/>
              <a:buChar char="•"/>
            </a:pPr>
            <a:r>
              <a:rPr lang="pt-BR" sz="3200"/>
              <a:t>insira novos dados (pelo menos 5)</a:t>
            </a:r>
            <a:endParaRPr/>
          </a:p>
          <a:p>
            <a:pPr indent="-228600" lvl="0" marL="228600" rtl="0" algn="l">
              <a:lnSpc>
                <a:spcPct val="90000"/>
              </a:lnSpc>
              <a:spcBef>
                <a:spcPts val="1000"/>
              </a:spcBef>
              <a:spcAft>
                <a:spcPts val="0"/>
              </a:spcAft>
              <a:buClr>
                <a:schemeClr val="dk1"/>
              </a:buClr>
              <a:buSzPts val="3200"/>
              <a:buChar char="•"/>
            </a:pPr>
            <a:r>
              <a:rPr lang="pt-BR" sz="3200"/>
              <a:t>Executar</a:t>
            </a:r>
            <a:endParaRPr/>
          </a:p>
          <a:p>
            <a:pPr indent="-228600" lvl="0" marL="228600" rtl="0" algn="l">
              <a:lnSpc>
                <a:spcPct val="90000"/>
              </a:lnSpc>
              <a:spcBef>
                <a:spcPts val="1000"/>
              </a:spcBef>
              <a:spcAft>
                <a:spcPts val="0"/>
              </a:spcAft>
              <a:buClr>
                <a:schemeClr val="dk1"/>
              </a:buClr>
              <a:buSzPts val="3200"/>
              <a:buChar char="•"/>
            </a:pPr>
            <a:r>
              <a:rPr lang="pt-BR" sz="3200"/>
              <a:t>Atualizar os SCHEMAS</a:t>
            </a:r>
            <a:r>
              <a:rPr b="1" lang="pt-BR" sz="3200">
                <a:solidFill>
                  <a:srgbClr val="800080"/>
                </a:solidFill>
                <a:latin typeface="Courier New"/>
                <a:ea typeface="Courier New"/>
                <a:cs typeface="Courier New"/>
                <a:sym typeface="Courier New"/>
              </a:rPr>
              <a:t>	</a:t>
            </a:r>
            <a:endParaRPr sz="3200"/>
          </a:p>
          <a:p>
            <a:pPr indent="0" lvl="0" marL="0" rtl="0" algn="just">
              <a:lnSpc>
                <a:spcPct val="90000"/>
              </a:lnSpc>
              <a:spcBef>
                <a:spcPts val="1000"/>
              </a:spcBef>
              <a:spcAft>
                <a:spcPts val="0"/>
              </a:spcAft>
              <a:buClr>
                <a:schemeClr val="dk1"/>
              </a:buClr>
              <a:buSzPts val="3200"/>
              <a:buNone/>
            </a:pPr>
            <a:r>
              <a:t/>
            </a:r>
            <a:endParaRPr sz="3200">
              <a:latin typeface="Calibri"/>
              <a:ea typeface="Calibri"/>
              <a:cs typeface="Calibri"/>
              <a:sym typeface="Calibri"/>
            </a:endParaRPr>
          </a:p>
        </p:txBody>
      </p:sp>
      <p:sp>
        <p:nvSpPr>
          <p:cNvPr id="309" name="Google Shape;309;p12"/>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Atividade – Popular a tabela</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3"/>
          <p:cNvSpPr txBox="1"/>
          <p:nvPr>
            <p:ph idx="1" type="body"/>
          </p:nvPr>
        </p:nvSpPr>
        <p:spPr>
          <a:xfrm>
            <a:off x="323528" y="1412776"/>
            <a:ext cx="8604448" cy="46085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pt-BR" sz="3200"/>
              <a:t>Selecione o banco EMPRESA</a:t>
            </a:r>
            <a:endParaRPr/>
          </a:p>
          <a:p>
            <a:pPr indent="0" lvl="0" marL="0" rtl="0" algn="l">
              <a:lnSpc>
                <a:spcPct val="90000"/>
              </a:lnSpc>
              <a:spcBef>
                <a:spcPts val="1000"/>
              </a:spcBef>
              <a:spcAft>
                <a:spcPts val="0"/>
              </a:spcAft>
              <a:buClr>
                <a:srgbClr val="800080"/>
              </a:buClr>
              <a:buSzPts val="3200"/>
              <a:buNone/>
            </a:pPr>
            <a:r>
              <a:rPr b="1" lang="pt-BR" sz="3200">
                <a:solidFill>
                  <a:srgbClr val="800080"/>
                </a:solidFill>
                <a:latin typeface="Courier New"/>
                <a:ea typeface="Courier New"/>
                <a:cs typeface="Courier New"/>
                <a:sym typeface="Courier New"/>
              </a:rPr>
              <a:t>	SELECT * FROM funcionario;</a:t>
            </a:r>
            <a:endParaRPr/>
          </a:p>
          <a:p>
            <a:pPr indent="0" lvl="0" marL="0" rtl="0" algn="l">
              <a:lnSpc>
                <a:spcPct val="90000"/>
              </a:lnSpc>
              <a:spcBef>
                <a:spcPts val="1000"/>
              </a:spcBef>
              <a:spcAft>
                <a:spcPts val="0"/>
              </a:spcAft>
              <a:buClr>
                <a:srgbClr val="800080"/>
              </a:buClr>
              <a:buSzPts val="3200"/>
              <a:buNone/>
            </a:pPr>
            <a:r>
              <a:rPr b="1" lang="pt-BR" sz="3200">
                <a:solidFill>
                  <a:srgbClr val="800080"/>
                </a:solidFill>
                <a:latin typeface="Courier New"/>
                <a:ea typeface="Courier New"/>
                <a:cs typeface="Courier New"/>
                <a:sym typeface="Courier New"/>
              </a:rPr>
              <a:t>	</a:t>
            </a:r>
            <a:endParaRPr sz="3200"/>
          </a:p>
          <a:p>
            <a:pPr indent="0" lvl="0" marL="0" rtl="0" algn="just">
              <a:lnSpc>
                <a:spcPct val="90000"/>
              </a:lnSpc>
              <a:spcBef>
                <a:spcPts val="1000"/>
              </a:spcBef>
              <a:spcAft>
                <a:spcPts val="0"/>
              </a:spcAft>
              <a:buClr>
                <a:schemeClr val="dk1"/>
              </a:buClr>
              <a:buSzPts val="3200"/>
              <a:buNone/>
            </a:pPr>
            <a:r>
              <a:t/>
            </a:r>
            <a:endParaRPr sz="3200">
              <a:latin typeface="Calibri"/>
              <a:ea typeface="Calibri"/>
              <a:cs typeface="Calibri"/>
              <a:sym typeface="Calibri"/>
            </a:endParaRPr>
          </a:p>
        </p:txBody>
      </p:sp>
      <p:sp>
        <p:nvSpPr>
          <p:cNvPr id="315" name="Google Shape;315;p13"/>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Atividade – Consultar os dados inseridos</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4"/>
          <p:cNvSpPr txBox="1"/>
          <p:nvPr>
            <p:ph idx="1" type="body"/>
          </p:nvPr>
        </p:nvSpPr>
        <p:spPr>
          <a:xfrm>
            <a:off x="323528" y="1844824"/>
            <a:ext cx="8604448" cy="2880320"/>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90000"/>
              </a:lnSpc>
              <a:spcBef>
                <a:spcPts val="0"/>
              </a:spcBef>
              <a:spcAft>
                <a:spcPts val="0"/>
              </a:spcAft>
              <a:buClr>
                <a:schemeClr val="dk1"/>
              </a:buClr>
              <a:buSzPct val="100000"/>
              <a:buNone/>
            </a:pPr>
            <a:r>
              <a:rPr lang="pt-BR" sz="2000">
                <a:latin typeface="Calibri"/>
                <a:ea typeface="Calibri"/>
                <a:cs typeface="Calibri"/>
                <a:sym typeface="Calibri"/>
              </a:rPr>
              <a:t>Cada relacionamento com cardinalidade 1:N não é mapeado como uma nova relação. </a:t>
            </a:r>
            <a:endParaRPr/>
          </a:p>
          <a:p>
            <a:pPr indent="-228600" lvl="0" marL="228600" rtl="0" algn="just">
              <a:lnSpc>
                <a:spcPct val="90000"/>
              </a:lnSpc>
              <a:spcBef>
                <a:spcPts val="1000"/>
              </a:spcBef>
              <a:spcAft>
                <a:spcPts val="0"/>
              </a:spcAft>
              <a:buClr>
                <a:schemeClr val="dk1"/>
              </a:buClr>
              <a:buSzPct val="100000"/>
              <a:buChar char="•"/>
            </a:pPr>
            <a:r>
              <a:rPr b="1" lang="pt-BR" sz="2000">
                <a:latin typeface="Calibri"/>
                <a:ea typeface="Calibri"/>
                <a:cs typeface="Calibri"/>
                <a:sym typeface="Calibri"/>
              </a:rPr>
              <a:t>A relação que está do lado N do relacionamento recebe a chave estrangeira, que é a chave primária da relação que está do lado 1 do relacionamento.</a:t>
            </a:r>
            <a:endParaRPr/>
          </a:p>
          <a:p>
            <a:pPr indent="-228600" lvl="0" marL="228600" rtl="0" algn="just">
              <a:lnSpc>
                <a:spcPct val="90000"/>
              </a:lnSpc>
              <a:spcBef>
                <a:spcPts val="1000"/>
              </a:spcBef>
              <a:spcAft>
                <a:spcPts val="0"/>
              </a:spcAft>
              <a:buClr>
                <a:schemeClr val="dk1"/>
              </a:buClr>
              <a:buSzPct val="100000"/>
              <a:buChar char="•"/>
            </a:pPr>
            <a:r>
              <a:rPr lang="pt-BR" sz="2000">
                <a:latin typeface="Calibri"/>
                <a:ea typeface="Calibri"/>
                <a:cs typeface="Calibri"/>
                <a:sym typeface="Calibri"/>
              </a:rPr>
              <a:t>Caso o relacionamento tenha atributos, eles são acrescentados à relação de cardinalidade N envolvida nesse relacionamento.</a:t>
            </a:r>
            <a:endParaRPr/>
          </a:p>
          <a:p>
            <a:pPr indent="0" lvl="0" marL="0" rtl="0" algn="just">
              <a:lnSpc>
                <a:spcPct val="90000"/>
              </a:lnSpc>
              <a:spcBef>
                <a:spcPts val="1000"/>
              </a:spcBef>
              <a:spcAft>
                <a:spcPts val="0"/>
              </a:spcAft>
              <a:buClr>
                <a:schemeClr val="dk1"/>
              </a:buClr>
              <a:buSzPct val="100000"/>
              <a:buNone/>
            </a:pPr>
            <a:r>
              <a:rPr lang="pt-BR" sz="2000">
                <a:latin typeface="Calibri"/>
                <a:ea typeface="Calibri"/>
                <a:cs typeface="Calibri"/>
                <a:sym typeface="Calibri"/>
              </a:rPr>
              <a:t>Exemplo prático: a figura mostra uma parte de um MER de uma empresa, no qual a entidade Funcionario se relaciona com a entidade Departamento, no relacionamento pertence com cardinalidade N:1 (no sentido de Funcionario para Departamento). </a:t>
            </a:r>
            <a:endParaRPr/>
          </a:p>
        </p:txBody>
      </p:sp>
      <p:sp>
        <p:nvSpPr>
          <p:cNvPr id="321" name="Google Shape;321;p14"/>
          <p:cNvSpPr txBox="1"/>
          <p:nvPr/>
        </p:nvSpPr>
        <p:spPr>
          <a:xfrm>
            <a:off x="0" y="570384"/>
            <a:ext cx="916868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Mapeamento de relacionamentos </a:t>
            </a:r>
            <a:endParaRPr/>
          </a:p>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com cardinalidade 1:N</a:t>
            </a:r>
            <a:endParaRPr/>
          </a:p>
        </p:txBody>
      </p:sp>
      <p:pic>
        <p:nvPicPr>
          <p:cNvPr id="322" name="Google Shape;322;p14"/>
          <p:cNvPicPr preferRelativeResize="0"/>
          <p:nvPr/>
        </p:nvPicPr>
        <p:blipFill rotWithShape="1">
          <a:blip r:embed="rId3">
            <a:alphaModFix/>
          </a:blip>
          <a:srcRect b="0" l="0" r="0" t="0"/>
          <a:stretch/>
        </p:blipFill>
        <p:spPr>
          <a:xfrm>
            <a:off x="2051720" y="4509120"/>
            <a:ext cx="5410200" cy="23431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txBox="1"/>
          <p:nvPr>
            <p:ph idx="1" type="body"/>
          </p:nvPr>
        </p:nvSpPr>
        <p:spPr>
          <a:xfrm>
            <a:off x="323528" y="1844824"/>
            <a:ext cx="8604448" cy="403244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chemeClr val="dk1"/>
              </a:buClr>
              <a:buSzPct val="100000"/>
              <a:buChar char="•"/>
            </a:pPr>
            <a:r>
              <a:rPr lang="pt-BR" sz="4000">
                <a:latin typeface="Calibri"/>
                <a:ea typeface="Calibri"/>
                <a:cs typeface="Calibri"/>
                <a:sym typeface="Calibri"/>
              </a:rPr>
              <a:t>O mapeamento do MER para o Modelo Relacional gerou duas relações, como você pode observar na Figura. </a:t>
            </a:r>
            <a:endParaRPr/>
          </a:p>
          <a:p>
            <a:pPr indent="-228600" lvl="0" marL="228600" rtl="0" algn="just">
              <a:lnSpc>
                <a:spcPct val="90000"/>
              </a:lnSpc>
              <a:spcBef>
                <a:spcPts val="1000"/>
              </a:spcBef>
              <a:spcAft>
                <a:spcPts val="0"/>
              </a:spcAft>
              <a:buClr>
                <a:schemeClr val="dk1"/>
              </a:buClr>
              <a:buSzPct val="100000"/>
              <a:buChar char="•"/>
            </a:pPr>
            <a:r>
              <a:rPr lang="pt-BR" sz="4000">
                <a:latin typeface="Calibri"/>
                <a:ea typeface="Calibri"/>
                <a:cs typeface="Calibri"/>
                <a:sym typeface="Calibri"/>
              </a:rPr>
              <a:t>Cada entidade gerou uma nova relação com seus atributos. Mas a relação Funcionario recebeu mais um atributo – Cod_Depto – que é a chave estrangeira.</a:t>
            </a:r>
            <a:endParaRPr/>
          </a:p>
          <a:p>
            <a:pPr indent="0" lvl="0" marL="0" rtl="0" algn="just">
              <a:lnSpc>
                <a:spcPct val="90000"/>
              </a:lnSpc>
              <a:spcBef>
                <a:spcPts val="1000"/>
              </a:spcBef>
              <a:spcAft>
                <a:spcPts val="0"/>
              </a:spcAft>
              <a:buClr>
                <a:schemeClr val="dk1"/>
              </a:buClr>
              <a:buSzPct val="100000"/>
              <a:buNone/>
            </a:pPr>
            <a:r>
              <a:rPr lang="pt-BR" sz="4000">
                <a:latin typeface="Calibri"/>
                <a:ea typeface="Calibri"/>
                <a:cs typeface="Calibri"/>
                <a:sym typeface="Calibri"/>
              </a:rPr>
              <a:t>Importante: a chave estrangeira é que faz o relacionamento entre as relações Funcionario e Departamento. </a:t>
            </a:r>
            <a:r>
              <a:rPr b="1" lang="pt-BR" sz="4000">
                <a:latin typeface="Calibri"/>
                <a:ea typeface="Calibri"/>
                <a:cs typeface="Calibri"/>
                <a:sym typeface="Calibri"/>
              </a:rPr>
              <a:t>Logo, o relacionamento pertence está mapeado na relação Funcionario.</a:t>
            </a:r>
            <a:endParaRPr/>
          </a:p>
          <a:p>
            <a:pPr indent="-228600" lvl="0" marL="228600" rtl="0" algn="just">
              <a:lnSpc>
                <a:spcPct val="90000"/>
              </a:lnSpc>
              <a:spcBef>
                <a:spcPts val="1000"/>
              </a:spcBef>
              <a:spcAft>
                <a:spcPts val="0"/>
              </a:spcAft>
              <a:buClr>
                <a:schemeClr val="dk1"/>
              </a:buClr>
              <a:buSzPct val="100000"/>
              <a:buChar char="•"/>
            </a:pPr>
            <a:r>
              <a:rPr lang="pt-BR" sz="4000">
                <a:latin typeface="Calibri"/>
                <a:ea typeface="Calibri"/>
                <a:cs typeface="Calibri"/>
                <a:sym typeface="Calibri"/>
              </a:rPr>
              <a:t>Se o MER de uma empresa fosse somente o relacionamento entre as entidades Funcionario e Departamento, o banco de dados teria duas relações (tabelas) – Departamento e Funcionario</a:t>
            </a:r>
            <a:endParaRPr sz="4000">
              <a:latin typeface="Calibri"/>
              <a:ea typeface="Calibri"/>
              <a:cs typeface="Calibri"/>
              <a:sym typeface="Calibri"/>
            </a:endParaRPr>
          </a:p>
          <a:p>
            <a:pPr indent="-69850" lvl="0" marL="228600" rtl="0" algn="just">
              <a:lnSpc>
                <a:spcPct val="90000"/>
              </a:lnSpc>
              <a:spcBef>
                <a:spcPts val="1000"/>
              </a:spcBef>
              <a:spcAft>
                <a:spcPts val="0"/>
              </a:spcAft>
              <a:buClr>
                <a:schemeClr val="dk1"/>
              </a:buClr>
              <a:buSzPct val="100000"/>
              <a:buNone/>
            </a:pPr>
            <a:r>
              <a:t/>
            </a:r>
            <a:endParaRPr sz="4000">
              <a:latin typeface="Calibri"/>
              <a:ea typeface="Calibri"/>
              <a:cs typeface="Calibri"/>
              <a:sym typeface="Calibri"/>
            </a:endParaRPr>
          </a:p>
        </p:txBody>
      </p:sp>
      <p:sp>
        <p:nvSpPr>
          <p:cNvPr id="328" name="Google Shape;328;p15"/>
          <p:cNvSpPr txBox="1"/>
          <p:nvPr/>
        </p:nvSpPr>
        <p:spPr>
          <a:xfrm>
            <a:off x="0" y="570384"/>
            <a:ext cx="916868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Mapeamento de relacionamentos </a:t>
            </a:r>
            <a:endParaRPr/>
          </a:p>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com cardinalidade 1:N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6"/>
          <p:cNvSpPr txBox="1"/>
          <p:nvPr>
            <p:ph idx="1" type="body"/>
          </p:nvPr>
        </p:nvSpPr>
        <p:spPr>
          <a:xfrm>
            <a:off x="323528" y="2298576"/>
            <a:ext cx="8604448" cy="9144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pt-BR" sz="2400">
                <a:latin typeface="Calibri"/>
                <a:ea typeface="Calibri"/>
                <a:cs typeface="Calibri"/>
                <a:sym typeface="Calibri"/>
              </a:rPr>
              <a:t>Tabelas Departamento e Funcionario com dados</a:t>
            </a:r>
            <a:endParaRPr/>
          </a:p>
          <a:p>
            <a:pPr indent="-76200" lvl="0" marL="228600" rtl="0" algn="just">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a:p>
            <a:pPr indent="-76200" lvl="0" marL="228600" rtl="0" algn="just">
              <a:lnSpc>
                <a:spcPct val="90000"/>
              </a:lnSpc>
              <a:spcBef>
                <a:spcPts val="1000"/>
              </a:spcBef>
              <a:spcAft>
                <a:spcPts val="0"/>
              </a:spcAft>
              <a:buClr>
                <a:schemeClr val="dk1"/>
              </a:buClr>
              <a:buSzPts val="2400"/>
              <a:buNone/>
            </a:pPr>
            <a:r>
              <a:t/>
            </a:r>
            <a:endParaRPr sz="2400">
              <a:latin typeface="Calibri"/>
              <a:ea typeface="Calibri"/>
              <a:cs typeface="Calibri"/>
              <a:sym typeface="Calibri"/>
            </a:endParaRPr>
          </a:p>
        </p:txBody>
      </p:sp>
      <p:sp>
        <p:nvSpPr>
          <p:cNvPr id="334" name="Google Shape;334;p16"/>
          <p:cNvSpPr txBox="1"/>
          <p:nvPr/>
        </p:nvSpPr>
        <p:spPr>
          <a:xfrm>
            <a:off x="0" y="570384"/>
            <a:ext cx="916868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Mapeamento de relacionamentos </a:t>
            </a:r>
            <a:endParaRPr/>
          </a:p>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com cardinalidade 1:N</a:t>
            </a:r>
            <a:endParaRPr/>
          </a:p>
        </p:txBody>
      </p:sp>
      <p:pic>
        <p:nvPicPr>
          <p:cNvPr id="335" name="Google Shape;335;p16"/>
          <p:cNvPicPr preferRelativeResize="0"/>
          <p:nvPr/>
        </p:nvPicPr>
        <p:blipFill rotWithShape="1">
          <a:blip r:embed="rId3">
            <a:alphaModFix/>
          </a:blip>
          <a:srcRect b="0" l="0" r="0" t="0"/>
          <a:stretch/>
        </p:blipFill>
        <p:spPr>
          <a:xfrm>
            <a:off x="125288" y="2852936"/>
            <a:ext cx="8893423" cy="22076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1f1dfd7f407_0_31"/>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073763"/>
              </a:buClr>
              <a:buSzPct val="122222"/>
              <a:buFont typeface="Libre Franklin"/>
              <a:buNone/>
            </a:pPr>
            <a:r>
              <a:rPr lang="pt-BR"/>
              <a:t>MODELAGEM DE BANCOS DE DADOS</a:t>
            </a:r>
            <a:br>
              <a:rPr lang="pt-BR"/>
            </a:br>
            <a:endParaRPr/>
          </a:p>
        </p:txBody>
      </p:sp>
      <p:sp>
        <p:nvSpPr>
          <p:cNvPr id="104" name="Google Shape;104;g1f1dfd7f407_0_31"/>
          <p:cNvSpPr txBox="1"/>
          <p:nvPr>
            <p:ph idx="1" type="body"/>
          </p:nvPr>
        </p:nvSpPr>
        <p:spPr>
          <a:xfrm>
            <a:off x="557209" y="1825625"/>
            <a:ext cx="8258100" cy="4003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lt1"/>
              </a:buClr>
              <a:buSzPts val="2800"/>
              <a:buNone/>
            </a:pPr>
            <a:r>
              <a:rPr lang="pt-BR"/>
              <a:t>MODELO DE DADOS RELACIONAL</a:t>
            </a:r>
            <a:endParaRPr/>
          </a:p>
          <a:p>
            <a:pPr indent="0" lvl="0" marL="0" rtl="0" algn="just">
              <a:lnSpc>
                <a:spcPct val="90000"/>
              </a:lnSpc>
              <a:spcBef>
                <a:spcPts val="1000"/>
              </a:spcBef>
              <a:spcAft>
                <a:spcPts val="0"/>
              </a:spcAft>
              <a:buClr>
                <a:schemeClr val="lt1"/>
              </a:buClr>
              <a:buSzPts val="2800"/>
              <a:buNone/>
            </a:pPr>
            <a:r>
              <a:t/>
            </a:r>
            <a:endParaRPr sz="800"/>
          </a:p>
          <a:p>
            <a:pPr indent="0" lvl="0" marL="0" rtl="0" algn="just">
              <a:lnSpc>
                <a:spcPct val="90000"/>
              </a:lnSpc>
              <a:spcBef>
                <a:spcPts val="1000"/>
              </a:spcBef>
              <a:spcAft>
                <a:spcPts val="0"/>
              </a:spcAft>
              <a:buNone/>
            </a:pPr>
            <a:r>
              <a:rPr lang="pt-BR"/>
              <a:t>O Modelo de Dados Relacional é o mais simples, com estrutura de dados uniforme, e o mais formal. </a:t>
            </a:r>
            <a:endParaRPr/>
          </a:p>
          <a:p>
            <a:pPr indent="-64135" lvl="0" marL="228600" rtl="0" algn="just">
              <a:lnSpc>
                <a:spcPct val="90000"/>
              </a:lnSpc>
              <a:spcBef>
                <a:spcPts val="1000"/>
              </a:spcBef>
              <a:spcAft>
                <a:spcPts val="0"/>
              </a:spcAft>
              <a:buClr>
                <a:schemeClr val="lt1"/>
              </a:buClr>
              <a:buSzPts val="2800"/>
              <a:buNone/>
            </a:pPr>
            <a:r>
              <a:t/>
            </a:r>
            <a:endParaRPr sz="800"/>
          </a:p>
          <a:p>
            <a:pPr indent="0" lvl="0" marL="0" rtl="0" algn="just">
              <a:lnSpc>
                <a:spcPct val="90000"/>
              </a:lnSpc>
              <a:spcBef>
                <a:spcPts val="1000"/>
              </a:spcBef>
              <a:spcAft>
                <a:spcPts val="0"/>
              </a:spcAft>
              <a:buNone/>
            </a:pPr>
            <a:r>
              <a:rPr lang="pt-BR"/>
              <a:t>O modelo de dados relacional representa os dados da base de dados como uma coleção de relações. Informalmente, cada relação pode ser entendida como uma tabela ou um simples arquivo de registros.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7"/>
          <p:cNvSpPr txBox="1"/>
          <p:nvPr>
            <p:ph idx="1" type="body"/>
          </p:nvPr>
        </p:nvSpPr>
        <p:spPr>
          <a:xfrm>
            <a:off x="323528" y="1844824"/>
            <a:ext cx="8604448" cy="374441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lang="pt-BR" sz="2400">
                <a:latin typeface="Calibri"/>
                <a:ea typeface="Calibri"/>
                <a:cs typeface="Calibri"/>
                <a:sym typeface="Calibri"/>
              </a:rPr>
              <a:t>O que é importante observar na Figura ? </a:t>
            </a:r>
            <a:endParaRPr/>
          </a:p>
          <a:p>
            <a:pPr indent="-228600" lvl="0" marL="228600" rtl="0" algn="just">
              <a:lnSpc>
                <a:spcPct val="90000"/>
              </a:lnSpc>
              <a:spcBef>
                <a:spcPts val="1000"/>
              </a:spcBef>
              <a:spcAft>
                <a:spcPts val="0"/>
              </a:spcAft>
              <a:buClr>
                <a:schemeClr val="dk1"/>
              </a:buClr>
              <a:buSzPct val="100000"/>
              <a:buChar char="•"/>
            </a:pPr>
            <a:r>
              <a:rPr lang="pt-BR" sz="2400">
                <a:latin typeface="Calibri"/>
                <a:ea typeface="Calibri"/>
                <a:cs typeface="Calibri"/>
                <a:sym typeface="Calibri"/>
              </a:rPr>
              <a:t>Os valores da chave primária de cada uma das tabelas Departamento e Funcionario foram respeitados.</a:t>
            </a:r>
            <a:endParaRPr/>
          </a:p>
          <a:p>
            <a:pPr indent="-228600" lvl="0" marL="228600" rtl="0" algn="just">
              <a:lnSpc>
                <a:spcPct val="90000"/>
              </a:lnSpc>
              <a:spcBef>
                <a:spcPts val="1000"/>
              </a:spcBef>
              <a:spcAft>
                <a:spcPts val="0"/>
              </a:spcAft>
              <a:buClr>
                <a:schemeClr val="dk1"/>
              </a:buClr>
              <a:buSzPct val="100000"/>
              <a:buChar char="•"/>
            </a:pPr>
            <a:r>
              <a:rPr lang="pt-BR" sz="2400">
                <a:latin typeface="Calibri"/>
                <a:ea typeface="Calibri"/>
                <a:cs typeface="Calibri"/>
                <a:sym typeface="Calibri"/>
              </a:rPr>
              <a:t>Todo funcionário pertence a um departamento que existe na tabela Departamento, ou seja: nesse exemplo, eu não poderia ter um funcionário em um departamento cujo Cod_Depto fosse igual a 8, já que o departamento 8 não existe na tabela Departamento. É essa integridade que a chave estrangeira mantém.</a:t>
            </a:r>
            <a:endParaRPr/>
          </a:p>
          <a:p>
            <a:pPr indent="-228600" lvl="0" marL="228600" rtl="0" algn="just">
              <a:lnSpc>
                <a:spcPct val="90000"/>
              </a:lnSpc>
              <a:spcBef>
                <a:spcPts val="1000"/>
              </a:spcBef>
              <a:spcAft>
                <a:spcPts val="0"/>
              </a:spcAft>
              <a:buClr>
                <a:schemeClr val="dk1"/>
              </a:buClr>
              <a:buSzPct val="100000"/>
              <a:buChar char="•"/>
            </a:pPr>
            <a:r>
              <a:rPr lang="pt-BR" sz="2400">
                <a:latin typeface="Calibri"/>
                <a:ea typeface="Calibri"/>
                <a:cs typeface="Calibri"/>
                <a:sym typeface="Calibri"/>
              </a:rPr>
              <a:t>Se você quiser saber o nome do departamento do funcionário de nome “Mario Souza”, por exemplo, é só fazer o relacionamento, conforme está ilustrado na Figura 4, pela seta vermelha que mostra o relacionamento entre as duas tabelas.</a:t>
            </a:r>
            <a:endParaRPr/>
          </a:p>
        </p:txBody>
      </p:sp>
      <p:sp>
        <p:nvSpPr>
          <p:cNvPr id="341" name="Google Shape;341;p17"/>
          <p:cNvSpPr txBox="1"/>
          <p:nvPr/>
        </p:nvSpPr>
        <p:spPr>
          <a:xfrm>
            <a:off x="0" y="570384"/>
            <a:ext cx="9168680"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Mapeamento de relacionamentos </a:t>
            </a:r>
            <a:endParaRPr/>
          </a:p>
          <a:p>
            <a:pPr indent="0" lvl="0" marL="0" marR="0" rtl="0" algn="ctr">
              <a:lnSpc>
                <a:spcPct val="100000"/>
              </a:lnSpc>
              <a:spcBef>
                <a:spcPts val="0"/>
              </a:spcBef>
              <a:spcAft>
                <a:spcPts val="0"/>
              </a:spcAft>
              <a:buClr>
                <a:schemeClr val="dk1"/>
              </a:buClr>
              <a:buSzPts val="3200"/>
              <a:buFont typeface="Calibri"/>
              <a:buNone/>
            </a:pPr>
            <a:r>
              <a:rPr b="1" i="0" lang="pt-BR" sz="3200" u="none" cap="none" strike="noStrike">
                <a:solidFill>
                  <a:schemeClr val="dk1"/>
                </a:solidFill>
                <a:latin typeface="Calibri"/>
                <a:ea typeface="Calibri"/>
                <a:cs typeface="Calibri"/>
                <a:sym typeface="Calibri"/>
              </a:rPr>
              <a:t>com cardinalidade 1:N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8"/>
          <p:cNvSpPr txBox="1"/>
          <p:nvPr>
            <p:ph idx="1" type="body"/>
          </p:nvPr>
        </p:nvSpPr>
        <p:spPr>
          <a:xfrm>
            <a:off x="323528" y="1412776"/>
            <a:ext cx="8604448" cy="4608512"/>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lang="pt-BR" sz="3200"/>
              <a:t>Defina os tipos de dados de todos os atributos, tanto para funcionário:</a:t>
            </a:r>
            <a:endParaRPr/>
          </a:p>
          <a:p>
            <a:pPr indent="-228600" lvl="0" marL="228600" rtl="0" algn="l">
              <a:lnSpc>
                <a:spcPct val="90000"/>
              </a:lnSpc>
              <a:spcBef>
                <a:spcPts val="1000"/>
              </a:spcBef>
              <a:spcAft>
                <a:spcPts val="0"/>
              </a:spcAft>
              <a:buClr>
                <a:schemeClr val="dk1"/>
              </a:buClr>
              <a:buSzPct val="100000"/>
              <a:buChar char="•"/>
            </a:pPr>
            <a:r>
              <a:rPr lang="pt-BR" sz="3200"/>
              <a:t>Selecione o banco EMPRESA</a:t>
            </a:r>
            <a:endParaRPr/>
          </a:p>
          <a:p>
            <a:pPr indent="0" lvl="0" marL="992188" rtl="0" algn="l">
              <a:lnSpc>
                <a:spcPct val="90000"/>
              </a:lnSpc>
              <a:spcBef>
                <a:spcPts val="1000"/>
              </a:spcBef>
              <a:spcAft>
                <a:spcPts val="0"/>
              </a:spcAft>
              <a:buClr>
                <a:srgbClr val="800080"/>
              </a:buClr>
              <a:buSzPct val="100000"/>
              <a:buNone/>
            </a:pPr>
            <a:r>
              <a:rPr b="1" lang="pt-BR">
                <a:solidFill>
                  <a:srgbClr val="800080"/>
                </a:solidFill>
                <a:latin typeface="Courier New"/>
                <a:ea typeface="Courier New"/>
                <a:cs typeface="Courier New"/>
                <a:sym typeface="Courier New"/>
              </a:rPr>
              <a:t>CREATE TABLE departamento(</a:t>
            </a:r>
            <a:endParaRPr/>
          </a:p>
          <a:p>
            <a:pPr indent="0" lvl="0" marL="992188" rtl="0" algn="l">
              <a:lnSpc>
                <a:spcPct val="90000"/>
              </a:lnSpc>
              <a:spcBef>
                <a:spcPts val="1000"/>
              </a:spcBef>
              <a:spcAft>
                <a:spcPts val="0"/>
              </a:spcAft>
              <a:buClr>
                <a:srgbClr val="800080"/>
              </a:buClr>
              <a:buSzPct val="100000"/>
              <a:buNone/>
            </a:pPr>
            <a:r>
              <a:rPr b="1" lang="pt-BR">
                <a:solidFill>
                  <a:srgbClr val="800080"/>
                </a:solidFill>
                <a:latin typeface="Courier New"/>
                <a:ea typeface="Courier New"/>
                <a:cs typeface="Courier New"/>
                <a:sym typeface="Courier New"/>
              </a:rPr>
              <a:t>	cod_dpto int (4) AUTO_INCREMENT,</a:t>
            </a:r>
            <a:endParaRPr/>
          </a:p>
          <a:p>
            <a:pPr indent="0" lvl="0" marL="992188" rtl="0" algn="l">
              <a:lnSpc>
                <a:spcPct val="90000"/>
              </a:lnSpc>
              <a:spcBef>
                <a:spcPts val="1000"/>
              </a:spcBef>
              <a:spcAft>
                <a:spcPts val="0"/>
              </a:spcAft>
              <a:buClr>
                <a:srgbClr val="800080"/>
              </a:buClr>
              <a:buSzPct val="100000"/>
              <a:buNone/>
            </a:pPr>
            <a:r>
              <a:rPr b="1" lang="pt-BR">
                <a:solidFill>
                  <a:srgbClr val="800080"/>
                </a:solidFill>
                <a:latin typeface="Courier New"/>
                <a:ea typeface="Courier New"/>
                <a:cs typeface="Courier New"/>
                <a:sym typeface="Courier New"/>
              </a:rPr>
              <a:t>	nome_dpto varchar(30) NOT NULL,</a:t>
            </a:r>
            <a:endParaRPr b="1">
              <a:solidFill>
                <a:srgbClr val="800080"/>
              </a:solidFill>
              <a:latin typeface="Courier New"/>
              <a:ea typeface="Courier New"/>
              <a:cs typeface="Courier New"/>
              <a:sym typeface="Courier New"/>
            </a:endParaRPr>
          </a:p>
          <a:p>
            <a:pPr indent="0" lvl="0" marL="992188" rtl="0" algn="l">
              <a:lnSpc>
                <a:spcPct val="90000"/>
              </a:lnSpc>
              <a:spcBef>
                <a:spcPts val="1000"/>
              </a:spcBef>
              <a:spcAft>
                <a:spcPts val="0"/>
              </a:spcAft>
              <a:buClr>
                <a:srgbClr val="800080"/>
              </a:buClr>
              <a:buSzPct val="100000"/>
              <a:buNone/>
            </a:pPr>
            <a:r>
              <a:rPr b="1" lang="pt-BR">
                <a:solidFill>
                  <a:srgbClr val="800080"/>
                </a:solidFill>
                <a:latin typeface="Courier New"/>
                <a:ea typeface="Courier New"/>
                <a:cs typeface="Courier New"/>
                <a:sym typeface="Courier New"/>
              </a:rPr>
              <a:t>	PRIMARY KEY(cod_dpto )	</a:t>
            </a:r>
            <a:endParaRPr/>
          </a:p>
          <a:p>
            <a:pPr indent="0" lvl="0" marL="992188" rtl="0" algn="l">
              <a:lnSpc>
                <a:spcPct val="90000"/>
              </a:lnSpc>
              <a:spcBef>
                <a:spcPts val="1000"/>
              </a:spcBef>
              <a:spcAft>
                <a:spcPts val="0"/>
              </a:spcAft>
              <a:buClr>
                <a:srgbClr val="800080"/>
              </a:buClr>
              <a:buSzPct val="100000"/>
              <a:buNone/>
            </a:pPr>
            <a:r>
              <a:rPr b="1" lang="pt-BR">
                <a:solidFill>
                  <a:srgbClr val="800080"/>
                </a:solidFill>
                <a:latin typeface="Courier New"/>
                <a:ea typeface="Courier New"/>
                <a:cs typeface="Courier New"/>
                <a:sym typeface="Courier New"/>
              </a:rPr>
              <a:t>);</a:t>
            </a:r>
            <a:endParaRPr/>
          </a:p>
          <a:p>
            <a:pPr indent="-228600" lvl="0" marL="228600" rtl="0" algn="l">
              <a:lnSpc>
                <a:spcPct val="90000"/>
              </a:lnSpc>
              <a:spcBef>
                <a:spcPts val="1000"/>
              </a:spcBef>
              <a:spcAft>
                <a:spcPts val="0"/>
              </a:spcAft>
              <a:buClr>
                <a:schemeClr val="dk1"/>
              </a:buClr>
              <a:buSzPct val="100000"/>
              <a:buChar char="•"/>
            </a:pPr>
            <a:r>
              <a:rPr lang="pt-BR" sz="3200"/>
              <a:t>Executar, Atualizar os SCHEMAS</a:t>
            </a:r>
            <a:endParaRPr/>
          </a:p>
          <a:p>
            <a:pPr indent="-228600" lvl="0" marL="228600" rtl="0" algn="l">
              <a:lnSpc>
                <a:spcPct val="90000"/>
              </a:lnSpc>
              <a:spcBef>
                <a:spcPts val="1000"/>
              </a:spcBef>
              <a:spcAft>
                <a:spcPts val="0"/>
              </a:spcAft>
              <a:buClr>
                <a:schemeClr val="dk1"/>
              </a:buClr>
              <a:buSzPct val="100000"/>
              <a:buChar char="•"/>
            </a:pPr>
            <a:r>
              <a:rPr lang="pt-BR" sz="3200"/>
              <a:t>Verifique se tabela e atributos foram criados</a:t>
            </a:r>
            <a:endParaRPr/>
          </a:p>
          <a:p>
            <a:pPr indent="0" lvl="0" marL="0" rtl="0" algn="just">
              <a:lnSpc>
                <a:spcPct val="90000"/>
              </a:lnSpc>
              <a:spcBef>
                <a:spcPts val="1000"/>
              </a:spcBef>
              <a:spcAft>
                <a:spcPts val="0"/>
              </a:spcAft>
              <a:buClr>
                <a:schemeClr val="dk1"/>
              </a:buClr>
              <a:buSzPct val="100000"/>
              <a:buNone/>
            </a:pPr>
            <a:r>
              <a:t/>
            </a:r>
            <a:endParaRPr sz="3200"/>
          </a:p>
          <a:p>
            <a:pPr indent="0" lvl="0" marL="0" rtl="0" algn="just">
              <a:lnSpc>
                <a:spcPct val="90000"/>
              </a:lnSpc>
              <a:spcBef>
                <a:spcPts val="1000"/>
              </a:spcBef>
              <a:spcAft>
                <a:spcPts val="0"/>
              </a:spcAft>
              <a:buClr>
                <a:schemeClr val="dk1"/>
              </a:buClr>
              <a:buSzPct val="100000"/>
              <a:buNone/>
            </a:pPr>
            <a:r>
              <a:t/>
            </a:r>
            <a:endParaRPr sz="3200">
              <a:latin typeface="Calibri"/>
              <a:ea typeface="Calibri"/>
              <a:cs typeface="Calibri"/>
              <a:sym typeface="Calibri"/>
            </a:endParaRPr>
          </a:p>
        </p:txBody>
      </p:sp>
      <p:sp>
        <p:nvSpPr>
          <p:cNvPr id="347" name="Google Shape;347;p18"/>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Atividade – Criação da tabela</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9"/>
          <p:cNvSpPr txBox="1"/>
          <p:nvPr>
            <p:ph idx="1" type="body"/>
          </p:nvPr>
        </p:nvSpPr>
        <p:spPr>
          <a:xfrm>
            <a:off x="179512" y="1412776"/>
            <a:ext cx="8964488" cy="46085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pt-BR" sz="3200"/>
              <a:t>Selecione o banco EMPRESA</a:t>
            </a:r>
            <a:endParaRPr/>
          </a:p>
          <a:p>
            <a:pPr indent="-25400" lvl="0" marL="228600" rtl="0" algn="l">
              <a:lnSpc>
                <a:spcPct val="90000"/>
              </a:lnSpc>
              <a:spcBef>
                <a:spcPts val="1000"/>
              </a:spcBef>
              <a:spcAft>
                <a:spcPts val="0"/>
              </a:spcAft>
              <a:buClr>
                <a:schemeClr val="dk1"/>
              </a:buClr>
              <a:buSzPts val="3200"/>
              <a:buNone/>
            </a:pPr>
            <a:r>
              <a:t/>
            </a:r>
            <a:endParaRPr sz="3200"/>
          </a:p>
          <a:p>
            <a:pPr indent="0" lvl="0" marL="533400" rtl="0" algn="l">
              <a:lnSpc>
                <a:spcPct val="90000"/>
              </a:lnSpc>
              <a:spcBef>
                <a:spcPts val="1000"/>
              </a:spcBef>
              <a:spcAft>
                <a:spcPts val="0"/>
              </a:spcAft>
              <a:buClr>
                <a:srgbClr val="800080"/>
              </a:buClr>
              <a:buSzPts val="2800"/>
              <a:buNone/>
            </a:pPr>
            <a:r>
              <a:rPr b="1" lang="pt-BR">
                <a:solidFill>
                  <a:srgbClr val="800080"/>
                </a:solidFill>
                <a:latin typeface="Courier New"/>
                <a:ea typeface="Courier New"/>
                <a:cs typeface="Courier New"/>
                <a:sym typeface="Courier New"/>
              </a:rPr>
              <a:t>INSERT INTO departamento(cod_dpto, nome_dpto) VALUES (null,“Engenharia");</a:t>
            </a:r>
            <a:endParaRPr/>
          </a:p>
          <a:p>
            <a:pPr indent="0" lvl="0" marL="533400" rtl="0" algn="l">
              <a:lnSpc>
                <a:spcPct val="90000"/>
              </a:lnSpc>
              <a:spcBef>
                <a:spcPts val="1000"/>
              </a:spcBef>
              <a:spcAft>
                <a:spcPts val="0"/>
              </a:spcAft>
              <a:buClr>
                <a:schemeClr val="dk1"/>
              </a:buClr>
              <a:buSzPts val="2800"/>
              <a:buNone/>
            </a:pPr>
            <a:r>
              <a:t/>
            </a:r>
            <a:endParaRPr b="1">
              <a:solidFill>
                <a:srgbClr val="800080"/>
              </a:solidFill>
              <a:latin typeface="Courier New"/>
              <a:ea typeface="Courier New"/>
              <a:cs typeface="Courier New"/>
              <a:sym typeface="Courier New"/>
            </a:endParaRPr>
          </a:p>
          <a:p>
            <a:pPr indent="-228600" lvl="0" marL="228600" rtl="0" algn="l">
              <a:lnSpc>
                <a:spcPct val="90000"/>
              </a:lnSpc>
              <a:spcBef>
                <a:spcPts val="1000"/>
              </a:spcBef>
              <a:spcAft>
                <a:spcPts val="0"/>
              </a:spcAft>
              <a:buClr>
                <a:schemeClr val="dk1"/>
              </a:buClr>
              <a:buSzPts val="3200"/>
              <a:buChar char="•"/>
            </a:pPr>
            <a:r>
              <a:rPr lang="pt-BR" sz="3200"/>
              <a:t>insira novos dados (pelo menos 5)</a:t>
            </a:r>
            <a:endParaRPr/>
          </a:p>
          <a:p>
            <a:pPr indent="-228600" lvl="0" marL="228600" rtl="0" algn="l">
              <a:lnSpc>
                <a:spcPct val="90000"/>
              </a:lnSpc>
              <a:spcBef>
                <a:spcPts val="1000"/>
              </a:spcBef>
              <a:spcAft>
                <a:spcPts val="0"/>
              </a:spcAft>
              <a:buClr>
                <a:schemeClr val="dk1"/>
              </a:buClr>
              <a:buSzPts val="3200"/>
              <a:buChar char="•"/>
            </a:pPr>
            <a:r>
              <a:rPr lang="pt-BR" sz="3200"/>
              <a:t>Executar</a:t>
            </a:r>
            <a:endParaRPr/>
          </a:p>
          <a:p>
            <a:pPr indent="-228600" lvl="0" marL="228600" rtl="0" algn="l">
              <a:lnSpc>
                <a:spcPct val="90000"/>
              </a:lnSpc>
              <a:spcBef>
                <a:spcPts val="1000"/>
              </a:spcBef>
              <a:spcAft>
                <a:spcPts val="0"/>
              </a:spcAft>
              <a:buClr>
                <a:schemeClr val="dk1"/>
              </a:buClr>
              <a:buSzPts val="3200"/>
              <a:buChar char="•"/>
            </a:pPr>
            <a:r>
              <a:rPr lang="pt-BR" sz="3200"/>
              <a:t>Atualizar os SCHEMAS</a:t>
            </a:r>
            <a:r>
              <a:rPr b="1" lang="pt-BR" sz="3200">
                <a:solidFill>
                  <a:srgbClr val="800080"/>
                </a:solidFill>
                <a:latin typeface="Courier New"/>
                <a:ea typeface="Courier New"/>
                <a:cs typeface="Courier New"/>
                <a:sym typeface="Courier New"/>
              </a:rPr>
              <a:t>	</a:t>
            </a:r>
            <a:endParaRPr sz="3200"/>
          </a:p>
          <a:p>
            <a:pPr indent="0" lvl="0" marL="0" rtl="0" algn="just">
              <a:lnSpc>
                <a:spcPct val="90000"/>
              </a:lnSpc>
              <a:spcBef>
                <a:spcPts val="1000"/>
              </a:spcBef>
              <a:spcAft>
                <a:spcPts val="0"/>
              </a:spcAft>
              <a:buClr>
                <a:schemeClr val="dk1"/>
              </a:buClr>
              <a:buSzPts val="3200"/>
              <a:buNone/>
            </a:pPr>
            <a:r>
              <a:t/>
            </a:r>
            <a:endParaRPr sz="3200">
              <a:latin typeface="Calibri"/>
              <a:ea typeface="Calibri"/>
              <a:cs typeface="Calibri"/>
              <a:sym typeface="Calibri"/>
            </a:endParaRPr>
          </a:p>
        </p:txBody>
      </p:sp>
      <p:sp>
        <p:nvSpPr>
          <p:cNvPr id="353" name="Google Shape;353;p19"/>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Atividade – Popular a tabela</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0"/>
          <p:cNvSpPr txBox="1"/>
          <p:nvPr>
            <p:ph idx="1" type="body"/>
          </p:nvPr>
        </p:nvSpPr>
        <p:spPr>
          <a:xfrm>
            <a:off x="323528" y="1412776"/>
            <a:ext cx="8604448" cy="46085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pt-BR" sz="3200"/>
              <a:t>Selecione o banco EMPRESA</a:t>
            </a:r>
            <a:endParaRPr/>
          </a:p>
          <a:p>
            <a:pPr indent="0" lvl="0" marL="0" rtl="0" algn="l">
              <a:lnSpc>
                <a:spcPct val="90000"/>
              </a:lnSpc>
              <a:spcBef>
                <a:spcPts val="1000"/>
              </a:spcBef>
              <a:spcAft>
                <a:spcPts val="0"/>
              </a:spcAft>
              <a:buClr>
                <a:srgbClr val="800080"/>
              </a:buClr>
              <a:buSzPts val="3200"/>
              <a:buNone/>
            </a:pPr>
            <a:r>
              <a:rPr b="1" lang="pt-BR" sz="3200">
                <a:solidFill>
                  <a:srgbClr val="800080"/>
                </a:solidFill>
                <a:latin typeface="Courier New"/>
                <a:ea typeface="Courier New"/>
                <a:cs typeface="Courier New"/>
                <a:sym typeface="Courier New"/>
              </a:rPr>
              <a:t>	SELECT * FROM departamento;</a:t>
            </a:r>
            <a:endParaRPr/>
          </a:p>
          <a:p>
            <a:pPr indent="0" lvl="0" marL="0" rtl="0" algn="l">
              <a:lnSpc>
                <a:spcPct val="90000"/>
              </a:lnSpc>
              <a:spcBef>
                <a:spcPts val="1000"/>
              </a:spcBef>
              <a:spcAft>
                <a:spcPts val="0"/>
              </a:spcAft>
              <a:buClr>
                <a:srgbClr val="800080"/>
              </a:buClr>
              <a:buSzPts val="3200"/>
              <a:buNone/>
            </a:pPr>
            <a:r>
              <a:rPr b="1" lang="pt-BR" sz="3200">
                <a:solidFill>
                  <a:srgbClr val="800080"/>
                </a:solidFill>
                <a:latin typeface="Courier New"/>
                <a:ea typeface="Courier New"/>
                <a:cs typeface="Courier New"/>
                <a:sym typeface="Courier New"/>
              </a:rPr>
              <a:t>	</a:t>
            </a:r>
            <a:endParaRPr sz="3200"/>
          </a:p>
          <a:p>
            <a:pPr indent="0" lvl="0" marL="0" rtl="0" algn="just">
              <a:lnSpc>
                <a:spcPct val="90000"/>
              </a:lnSpc>
              <a:spcBef>
                <a:spcPts val="1000"/>
              </a:spcBef>
              <a:spcAft>
                <a:spcPts val="0"/>
              </a:spcAft>
              <a:buClr>
                <a:schemeClr val="dk1"/>
              </a:buClr>
              <a:buSzPts val="3200"/>
              <a:buNone/>
            </a:pPr>
            <a:r>
              <a:t/>
            </a:r>
            <a:endParaRPr sz="3200">
              <a:latin typeface="Calibri"/>
              <a:ea typeface="Calibri"/>
              <a:cs typeface="Calibri"/>
              <a:sym typeface="Calibri"/>
            </a:endParaRPr>
          </a:p>
        </p:txBody>
      </p:sp>
      <p:sp>
        <p:nvSpPr>
          <p:cNvPr id="359" name="Google Shape;359;p20"/>
          <p:cNvSpPr txBox="1"/>
          <p:nvPr/>
        </p:nvSpPr>
        <p:spPr>
          <a:xfrm>
            <a:off x="564232" y="502713"/>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600"/>
              <a:buFont typeface="Calibri"/>
              <a:buNone/>
            </a:pPr>
            <a:r>
              <a:rPr b="0" i="0" lang="pt-BR" sz="3600" u="none" cap="none" strike="noStrike">
                <a:solidFill>
                  <a:schemeClr val="dk1"/>
                </a:solidFill>
                <a:latin typeface="Calibri"/>
                <a:ea typeface="Calibri"/>
                <a:cs typeface="Calibri"/>
                <a:sym typeface="Calibri"/>
              </a:rPr>
              <a:t>Atividade – Consultar os dados inseridos</a:t>
            </a:r>
            <a:endParaRPr b="1" i="0" sz="36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1"/>
          <p:cNvSpPr txBox="1"/>
          <p:nvPr>
            <p:ph idx="1" type="body"/>
          </p:nvPr>
        </p:nvSpPr>
        <p:spPr>
          <a:xfrm>
            <a:off x="269776" y="1916832"/>
            <a:ext cx="8604448" cy="46085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pt-BR" sz="3200"/>
              <a:t>Selecione o banco EMPRESA</a:t>
            </a:r>
            <a:endParaRPr/>
          </a:p>
          <a:p>
            <a:pPr indent="0" lvl="0" marL="0" rtl="0" algn="l">
              <a:lnSpc>
                <a:spcPct val="90000"/>
              </a:lnSpc>
              <a:spcBef>
                <a:spcPts val="1000"/>
              </a:spcBef>
              <a:spcAft>
                <a:spcPts val="0"/>
              </a:spcAft>
              <a:buClr>
                <a:srgbClr val="800080"/>
              </a:buClr>
              <a:buSzPts val="2800"/>
              <a:buNone/>
            </a:pPr>
            <a:r>
              <a:rPr b="1" lang="pt-BR">
                <a:solidFill>
                  <a:srgbClr val="800080"/>
                </a:solidFill>
                <a:latin typeface="Courier New"/>
                <a:ea typeface="Courier New"/>
                <a:cs typeface="Courier New"/>
                <a:sym typeface="Courier New"/>
              </a:rPr>
              <a:t>ALTER TABLE funcionario ADD cod_dpto int(11);</a:t>
            </a:r>
            <a:endParaRPr/>
          </a:p>
          <a:p>
            <a:pPr indent="0" lvl="0" marL="0" rtl="0" algn="l">
              <a:lnSpc>
                <a:spcPct val="90000"/>
              </a:lnSpc>
              <a:spcBef>
                <a:spcPts val="1000"/>
              </a:spcBef>
              <a:spcAft>
                <a:spcPts val="0"/>
              </a:spcAft>
              <a:buClr>
                <a:schemeClr val="dk1"/>
              </a:buClr>
              <a:buSzPts val="2800"/>
              <a:buNone/>
            </a:pPr>
            <a:r>
              <a:t/>
            </a:r>
            <a:endParaRPr b="1">
              <a:solidFill>
                <a:srgbClr val="800080"/>
              </a:solidFill>
              <a:latin typeface="Courier New"/>
              <a:ea typeface="Courier New"/>
              <a:cs typeface="Courier New"/>
              <a:sym typeface="Courier New"/>
            </a:endParaRPr>
          </a:p>
          <a:p>
            <a:pPr indent="0" lvl="0" marL="0" rtl="0" algn="l">
              <a:lnSpc>
                <a:spcPct val="90000"/>
              </a:lnSpc>
              <a:spcBef>
                <a:spcPts val="1000"/>
              </a:spcBef>
              <a:spcAft>
                <a:spcPts val="0"/>
              </a:spcAft>
              <a:buClr>
                <a:srgbClr val="800080"/>
              </a:buClr>
              <a:buSzPts val="2800"/>
              <a:buNone/>
            </a:pPr>
            <a:r>
              <a:rPr b="1" lang="pt-BR">
                <a:solidFill>
                  <a:srgbClr val="800080"/>
                </a:solidFill>
                <a:latin typeface="Courier New"/>
                <a:ea typeface="Courier New"/>
                <a:cs typeface="Courier New"/>
                <a:sym typeface="Courier New"/>
              </a:rPr>
              <a:t>ALTER TABLE funcionario ADD CONSTRAINT fk_cod_dpto FOREIGN KEY (cod_dpto) REFERENCES departamento (cod_dpto)	</a:t>
            </a:r>
            <a:endParaRPr/>
          </a:p>
          <a:p>
            <a:pPr indent="0" lvl="0" marL="0" rtl="0" algn="just">
              <a:lnSpc>
                <a:spcPct val="90000"/>
              </a:lnSpc>
              <a:spcBef>
                <a:spcPts val="1000"/>
              </a:spcBef>
              <a:spcAft>
                <a:spcPts val="0"/>
              </a:spcAft>
              <a:buClr>
                <a:schemeClr val="dk1"/>
              </a:buClr>
              <a:buSzPts val="3200"/>
              <a:buNone/>
            </a:pPr>
            <a:r>
              <a:t/>
            </a:r>
            <a:endParaRPr sz="3200">
              <a:latin typeface="Calibri"/>
              <a:ea typeface="Calibri"/>
              <a:cs typeface="Calibri"/>
              <a:sym typeface="Calibri"/>
            </a:endParaRPr>
          </a:p>
        </p:txBody>
      </p:sp>
      <p:sp>
        <p:nvSpPr>
          <p:cNvPr id="365" name="Google Shape;365;p21"/>
          <p:cNvSpPr txBox="1"/>
          <p:nvPr/>
        </p:nvSpPr>
        <p:spPr>
          <a:xfrm>
            <a:off x="249024" y="692696"/>
            <a:ext cx="8604448" cy="914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Calibri"/>
              <a:buNone/>
            </a:pPr>
            <a:r>
              <a:rPr b="0" i="0" lang="pt-BR" sz="3200" u="none" cap="none" strike="noStrike">
                <a:solidFill>
                  <a:schemeClr val="dk1"/>
                </a:solidFill>
                <a:latin typeface="Calibri"/>
                <a:ea typeface="Calibri"/>
                <a:cs typeface="Calibri"/>
                <a:sym typeface="Calibri"/>
              </a:rPr>
              <a:t>Atividade </a:t>
            </a:r>
            <a:endParaRPr/>
          </a:p>
          <a:p>
            <a:pPr indent="0" lvl="0" marL="0" marR="0" rtl="0" algn="ctr">
              <a:lnSpc>
                <a:spcPct val="100000"/>
              </a:lnSpc>
              <a:spcBef>
                <a:spcPts val="0"/>
              </a:spcBef>
              <a:spcAft>
                <a:spcPts val="0"/>
              </a:spcAft>
              <a:buClr>
                <a:schemeClr val="dk1"/>
              </a:buClr>
              <a:buSzPts val="3200"/>
              <a:buFont typeface="Calibri"/>
              <a:buNone/>
            </a:pPr>
            <a:r>
              <a:rPr b="0" i="0" lang="pt-BR" sz="3200" u="none" cap="none" strike="noStrike">
                <a:solidFill>
                  <a:schemeClr val="dk1"/>
                </a:solidFill>
                <a:latin typeface="Calibri"/>
                <a:ea typeface="Calibri"/>
                <a:cs typeface="Calibri"/>
                <a:sym typeface="Calibri"/>
              </a:rPr>
              <a:t>Alterar a tabela departamento e inserir FK:</a:t>
            </a:r>
            <a:endParaRPr b="1" i="0" sz="3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1f1dfd7f407_0_36"/>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73763"/>
              </a:buClr>
              <a:buSzPts val="3600"/>
              <a:buFont typeface="Libre Franklin"/>
              <a:buNone/>
            </a:pPr>
            <a:r>
              <a:rPr b="1" lang="pt-BR" sz="3600"/>
              <a:t>Exercícios </a:t>
            </a:r>
            <a:r>
              <a:rPr b="1" lang="pt-BR"/>
              <a:t>M</a:t>
            </a:r>
            <a:r>
              <a:rPr b="1" lang="pt-BR" sz="3600"/>
              <a:t>ER</a:t>
            </a:r>
            <a:endParaRPr/>
          </a:p>
        </p:txBody>
      </p:sp>
      <p:sp>
        <p:nvSpPr>
          <p:cNvPr id="110" name="Google Shape;110;g1f1dfd7f407_0_36"/>
          <p:cNvSpPr txBox="1"/>
          <p:nvPr>
            <p:ph idx="1" type="body"/>
          </p:nvPr>
        </p:nvSpPr>
        <p:spPr>
          <a:xfrm>
            <a:off x="345275" y="1825625"/>
            <a:ext cx="8469900" cy="41394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50000"/>
              </a:lnSpc>
              <a:spcBef>
                <a:spcPts val="0"/>
              </a:spcBef>
              <a:spcAft>
                <a:spcPts val="0"/>
              </a:spcAft>
              <a:buClr>
                <a:schemeClr val="lt1"/>
              </a:buClr>
              <a:buSzPts val="2000"/>
              <a:buNone/>
            </a:pPr>
            <a:r>
              <a:rPr lang="pt-BR" sz="2200">
                <a:latin typeface="Arial"/>
                <a:ea typeface="Arial"/>
                <a:cs typeface="Arial"/>
                <a:sym typeface="Arial"/>
              </a:rPr>
              <a:t>Desenvolva o Diagrama do modelo EntidadeRelacionamento para as seguintes situações:</a:t>
            </a:r>
            <a:endParaRPr sz="3000"/>
          </a:p>
          <a:p>
            <a:pPr indent="0" lvl="0" marL="0" rtl="0" algn="just">
              <a:lnSpc>
                <a:spcPct val="150000"/>
              </a:lnSpc>
              <a:spcBef>
                <a:spcPts val="1600"/>
              </a:spcBef>
              <a:spcAft>
                <a:spcPts val="0"/>
              </a:spcAft>
              <a:buClr>
                <a:schemeClr val="lt1"/>
              </a:buClr>
              <a:buSzPts val="2000"/>
              <a:buNone/>
            </a:pPr>
            <a:r>
              <a:rPr lang="pt-BR" sz="2200">
                <a:latin typeface="Arial"/>
                <a:ea typeface="Arial"/>
                <a:cs typeface="Arial"/>
                <a:sym typeface="Arial"/>
              </a:rPr>
              <a:t>1. Um aluno realiza vários trabalhos. Um trabalho é realizado por um ou mais alunos.</a:t>
            </a:r>
            <a:endParaRPr sz="3000"/>
          </a:p>
          <a:p>
            <a:pPr indent="0" lvl="0" marL="0" rtl="0" algn="just">
              <a:lnSpc>
                <a:spcPct val="150000"/>
              </a:lnSpc>
              <a:spcBef>
                <a:spcPts val="1600"/>
              </a:spcBef>
              <a:spcAft>
                <a:spcPts val="0"/>
              </a:spcAft>
              <a:buClr>
                <a:schemeClr val="lt1"/>
              </a:buClr>
              <a:buSzPts val="2000"/>
              <a:buNone/>
            </a:pPr>
            <a:r>
              <a:rPr lang="pt-BR" sz="2200">
                <a:latin typeface="Arial"/>
                <a:ea typeface="Arial"/>
                <a:cs typeface="Arial"/>
                <a:sym typeface="Arial"/>
              </a:rPr>
              <a:t>2. Um autor escreve vários livros. Um livro pode ser escrito por vários autores.</a:t>
            </a:r>
            <a:endParaRPr sz="3000"/>
          </a:p>
          <a:p>
            <a:pPr indent="0" lvl="0" marL="0" rtl="0" algn="just">
              <a:lnSpc>
                <a:spcPct val="150000"/>
              </a:lnSpc>
              <a:spcBef>
                <a:spcPts val="1600"/>
              </a:spcBef>
              <a:spcAft>
                <a:spcPts val="0"/>
              </a:spcAft>
              <a:buClr>
                <a:schemeClr val="lt1"/>
              </a:buClr>
              <a:buSzPts val="2000"/>
              <a:buNone/>
            </a:pPr>
            <a:r>
              <a:rPr lang="pt-BR" sz="2200">
                <a:latin typeface="Arial"/>
                <a:ea typeface="Arial"/>
                <a:cs typeface="Arial"/>
                <a:sym typeface="Arial"/>
              </a:rPr>
              <a:t>3. Uma equipe é composta por vários jogadores. Um jogador joga apenas em uma equipe.</a:t>
            </a:r>
            <a:endParaRPr sz="2200">
              <a:latin typeface="Arial"/>
              <a:ea typeface="Arial"/>
              <a:cs typeface="Arial"/>
              <a:sym typeface="Arial"/>
            </a:endParaRPr>
          </a:p>
        </p:txBody>
      </p:sp>
      <p:sp>
        <p:nvSpPr>
          <p:cNvPr descr="Sistema WMS na Nuvem | Improtec Sistemas" id="111" name="Google Shape;111;g1f1dfd7f407_0_36"/>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1f1dfd7f407_0_42"/>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73763"/>
              </a:buClr>
              <a:buSzPts val="3600"/>
              <a:buFont typeface="Libre Franklin"/>
              <a:buNone/>
            </a:pPr>
            <a:r>
              <a:rPr b="1" lang="pt-BR" sz="3600"/>
              <a:t>Exercícios </a:t>
            </a:r>
            <a:r>
              <a:rPr b="1" lang="pt-BR"/>
              <a:t>M</a:t>
            </a:r>
            <a:r>
              <a:rPr b="1" lang="pt-BR" sz="3600"/>
              <a:t>ER</a:t>
            </a:r>
            <a:endParaRPr/>
          </a:p>
        </p:txBody>
      </p:sp>
      <p:sp>
        <p:nvSpPr>
          <p:cNvPr descr="Sistema WMS na Nuvem | Improtec Sistemas" id="117" name="Google Shape;117;g1f1dfd7f407_0_42"/>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118" name="Google Shape;118;g1f1dfd7f407_0_42"/>
          <p:cNvSpPr txBox="1"/>
          <p:nvPr>
            <p:ph idx="1" type="body"/>
          </p:nvPr>
        </p:nvSpPr>
        <p:spPr>
          <a:xfrm>
            <a:off x="0" y="1690825"/>
            <a:ext cx="9018900" cy="4138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pt-BR"/>
              <a:t>Um aluno realiza vários trabalhos. </a:t>
            </a:r>
            <a:endParaRPr/>
          </a:p>
          <a:p>
            <a:pPr indent="-228600" lvl="0" marL="228600" rtl="0" algn="l">
              <a:lnSpc>
                <a:spcPct val="90000"/>
              </a:lnSpc>
              <a:spcBef>
                <a:spcPts val="1000"/>
              </a:spcBef>
              <a:spcAft>
                <a:spcPts val="0"/>
              </a:spcAft>
              <a:buClr>
                <a:schemeClr val="lt1"/>
              </a:buClr>
              <a:buSzPts val="2800"/>
              <a:buChar char="•"/>
            </a:pPr>
            <a:r>
              <a:rPr lang="pt-BR"/>
              <a:t>Um trabalho é realizado por um ou mais alunos.  </a:t>
            </a:r>
            <a:endParaRPr/>
          </a:p>
          <a:p>
            <a:pPr indent="-241300" lvl="1" marL="685800" rtl="0" algn="l">
              <a:lnSpc>
                <a:spcPct val="90000"/>
              </a:lnSpc>
              <a:spcBef>
                <a:spcPts val="500"/>
              </a:spcBef>
              <a:spcAft>
                <a:spcPts val="0"/>
              </a:spcAft>
              <a:buClr>
                <a:schemeClr val="lt1"/>
              </a:buClr>
              <a:buSzPts val="2600"/>
              <a:buChar char="•"/>
            </a:pPr>
            <a:r>
              <a:rPr lang="pt-BR" sz="2600"/>
              <a:t>Entidades: Aluno e Trabalho.  </a:t>
            </a:r>
            <a:endParaRPr sz="2600"/>
          </a:p>
          <a:p>
            <a:pPr indent="-241300" lvl="1" marL="685800" rtl="0" algn="l">
              <a:lnSpc>
                <a:spcPct val="90000"/>
              </a:lnSpc>
              <a:spcBef>
                <a:spcPts val="500"/>
              </a:spcBef>
              <a:spcAft>
                <a:spcPts val="0"/>
              </a:spcAft>
              <a:buClr>
                <a:schemeClr val="lt1"/>
              </a:buClr>
              <a:buSzPts val="2600"/>
              <a:buChar char="•"/>
            </a:pPr>
            <a:r>
              <a:rPr lang="pt-BR" sz="2600"/>
              <a:t>Relacionamento: aluno_trabalho.  </a:t>
            </a:r>
            <a:endParaRPr sz="2600"/>
          </a:p>
          <a:p>
            <a:pPr indent="-241300" lvl="1" marL="685800" rtl="0" algn="l">
              <a:lnSpc>
                <a:spcPct val="90000"/>
              </a:lnSpc>
              <a:spcBef>
                <a:spcPts val="500"/>
              </a:spcBef>
              <a:spcAft>
                <a:spcPts val="0"/>
              </a:spcAft>
              <a:buClr>
                <a:schemeClr val="lt1"/>
              </a:buClr>
              <a:buSzPts val="2600"/>
              <a:buChar char="•"/>
            </a:pPr>
            <a:r>
              <a:rPr lang="pt-BR" sz="2600"/>
              <a:t>Cardinalidades: </a:t>
            </a:r>
            <a:endParaRPr sz="2600"/>
          </a:p>
          <a:p>
            <a:pPr indent="-241300" lvl="2" marL="1143000" rtl="0" algn="l">
              <a:lnSpc>
                <a:spcPct val="90000"/>
              </a:lnSpc>
              <a:spcBef>
                <a:spcPts val="500"/>
              </a:spcBef>
              <a:spcAft>
                <a:spcPts val="0"/>
              </a:spcAft>
              <a:buClr>
                <a:schemeClr val="lt1"/>
              </a:buClr>
              <a:buSzPts val="2200"/>
              <a:buChar char="•"/>
            </a:pPr>
            <a:r>
              <a:rPr lang="pt-BR" sz="2200"/>
              <a:t>Aluno realiza vários trabalhos (1,n). </a:t>
            </a:r>
            <a:endParaRPr sz="2200"/>
          </a:p>
          <a:p>
            <a:pPr indent="-241300" lvl="2" marL="1143000" rtl="0" algn="l">
              <a:lnSpc>
                <a:spcPct val="90000"/>
              </a:lnSpc>
              <a:spcBef>
                <a:spcPts val="500"/>
              </a:spcBef>
              <a:spcAft>
                <a:spcPts val="0"/>
              </a:spcAft>
              <a:buClr>
                <a:schemeClr val="lt1"/>
              </a:buClr>
              <a:buSzPts val="2200"/>
              <a:buChar char="•"/>
            </a:pPr>
            <a:r>
              <a:rPr lang="pt-BR" sz="2200"/>
              <a:t>Trabalho é realizado por um ou mais alunos (1,n).</a:t>
            </a:r>
            <a:endParaRPr sz="2200"/>
          </a:p>
        </p:txBody>
      </p:sp>
      <p:pic>
        <p:nvPicPr>
          <p:cNvPr id="119" name="Google Shape;119;g1f1dfd7f407_0_42"/>
          <p:cNvPicPr preferRelativeResize="0"/>
          <p:nvPr/>
        </p:nvPicPr>
        <p:blipFill rotWithShape="1">
          <a:blip r:embed="rId3">
            <a:alphaModFix/>
          </a:blip>
          <a:srcRect b="0" l="0" r="0" t="0"/>
          <a:stretch/>
        </p:blipFill>
        <p:spPr>
          <a:xfrm>
            <a:off x="1557557" y="4956552"/>
            <a:ext cx="5776884" cy="12396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f1dfd7f407_0_49"/>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73763"/>
              </a:buClr>
              <a:buSzPts val="3600"/>
              <a:buFont typeface="Libre Franklin"/>
              <a:buNone/>
            </a:pPr>
            <a:r>
              <a:rPr b="1" lang="pt-BR" sz="3600"/>
              <a:t>Exercícios </a:t>
            </a:r>
            <a:r>
              <a:rPr b="1" lang="pt-BR"/>
              <a:t>M</a:t>
            </a:r>
            <a:r>
              <a:rPr b="1" lang="pt-BR" sz="3600"/>
              <a:t>ER</a:t>
            </a:r>
            <a:endParaRPr/>
          </a:p>
        </p:txBody>
      </p:sp>
      <p:sp>
        <p:nvSpPr>
          <p:cNvPr descr="Sistema WMS na Nuvem | Improtec Sistemas" id="125" name="Google Shape;125;g1f1dfd7f407_0_49"/>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126" name="Google Shape;126;g1f1dfd7f407_0_49"/>
          <p:cNvSpPr txBox="1"/>
          <p:nvPr>
            <p:ph idx="1" type="body"/>
          </p:nvPr>
        </p:nvSpPr>
        <p:spPr>
          <a:xfrm>
            <a:off x="557209" y="1825625"/>
            <a:ext cx="8258100" cy="4003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pt-BR"/>
              <a:t>Um autor escreve vários livros. </a:t>
            </a:r>
            <a:endParaRPr/>
          </a:p>
          <a:p>
            <a:pPr indent="-228600" lvl="0" marL="228600" rtl="0" algn="l">
              <a:lnSpc>
                <a:spcPct val="90000"/>
              </a:lnSpc>
              <a:spcBef>
                <a:spcPts val="1000"/>
              </a:spcBef>
              <a:spcAft>
                <a:spcPts val="0"/>
              </a:spcAft>
              <a:buClr>
                <a:schemeClr val="lt1"/>
              </a:buClr>
              <a:buSzPts val="2800"/>
              <a:buChar char="•"/>
            </a:pPr>
            <a:r>
              <a:rPr lang="pt-BR"/>
              <a:t>Um livro pode ser escrito por vários autores.  </a:t>
            </a:r>
            <a:endParaRPr/>
          </a:p>
          <a:p>
            <a:pPr indent="-241300" lvl="1" marL="685800" rtl="0" algn="l">
              <a:lnSpc>
                <a:spcPct val="90000"/>
              </a:lnSpc>
              <a:spcBef>
                <a:spcPts val="500"/>
              </a:spcBef>
              <a:spcAft>
                <a:spcPts val="0"/>
              </a:spcAft>
              <a:buClr>
                <a:schemeClr val="lt1"/>
              </a:buClr>
              <a:buSzPts val="2600"/>
              <a:buChar char="•"/>
            </a:pPr>
            <a:r>
              <a:rPr lang="pt-BR" sz="2600"/>
              <a:t>Entidades: Autor e Livros.  </a:t>
            </a:r>
            <a:endParaRPr sz="2600"/>
          </a:p>
          <a:p>
            <a:pPr indent="-241300" lvl="1" marL="685800" rtl="0" algn="l">
              <a:lnSpc>
                <a:spcPct val="90000"/>
              </a:lnSpc>
              <a:spcBef>
                <a:spcPts val="500"/>
              </a:spcBef>
              <a:spcAft>
                <a:spcPts val="0"/>
              </a:spcAft>
              <a:buClr>
                <a:schemeClr val="lt1"/>
              </a:buClr>
              <a:buSzPts val="2600"/>
              <a:buChar char="•"/>
            </a:pPr>
            <a:r>
              <a:rPr lang="pt-BR" sz="2600"/>
              <a:t>Relacionamento: autor_livro.  </a:t>
            </a:r>
            <a:endParaRPr sz="2600"/>
          </a:p>
          <a:p>
            <a:pPr indent="-241300" lvl="1" marL="685800" rtl="0" algn="l">
              <a:lnSpc>
                <a:spcPct val="90000"/>
              </a:lnSpc>
              <a:spcBef>
                <a:spcPts val="500"/>
              </a:spcBef>
              <a:spcAft>
                <a:spcPts val="0"/>
              </a:spcAft>
              <a:buClr>
                <a:schemeClr val="lt1"/>
              </a:buClr>
              <a:buSzPts val="2600"/>
              <a:buChar char="•"/>
            </a:pPr>
            <a:r>
              <a:rPr lang="pt-BR" sz="2600"/>
              <a:t>Cardinalidades: </a:t>
            </a:r>
            <a:endParaRPr sz="2600"/>
          </a:p>
          <a:p>
            <a:pPr indent="-241300" lvl="2" marL="1143000" rtl="0" algn="l">
              <a:lnSpc>
                <a:spcPct val="90000"/>
              </a:lnSpc>
              <a:spcBef>
                <a:spcPts val="500"/>
              </a:spcBef>
              <a:spcAft>
                <a:spcPts val="0"/>
              </a:spcAft>
              <a:buClr>
                <a:schemeClr val="lt1"/>
              </a:buClr>
              <a:buSzPts val="2200"/>
              <a:buChar char="•"/>
            </a:pPr>
            <a:r>
              <a:rPr lang="pt-BR" sz="2200"/>
              <a:t>Um autor escreve vários livros (1,n). </a:t>
            </a:r>
            <a:endParaRPr sz="2200"/>
          </a:p>
          <a:p>
            <a:pPr indent="-241300" lvl="2" marL="1143000" rtl="0" algn="l">
              <a:lnSpc>
                <a:spcPct val="90000"/>
              </a:lnSpc>
              <a:spcBef>
                <a:spcPts val="500"/>
              </a:spcBef>
              <a:spcAft>
                <a:spcPts val="0"/>
              </a:spcAft>
              <a:buClr>
                <a:schemeClr val="lt1"/>
              </a:buClr>
              <a:buSzPts val="2200"/>
              <a:buChar char="•"/>
            </a:pPr>
            <a:r>
              <a:rPr lang="pt-BR" sz="2200"/>
              <a:t>Um livro pode ser escrito por vários autores (1,n). </a:t>
            </a:r>
            <a:endParaRPr sz="2200"/>
          </a:p>
        </p:txBody>
      </p:sp>
      <p:pic>
        <p:nvPicPr>
          <p:cNvPr id="127" name="Google Shape;127;g1f1dfd7f407_0_49"/>
          <p:cNvPicPr preferRelativeResize="0"/>
          <p:nvPr/>
        </p:nvPicPr>
        <p:blipFill rotWithShape="1">
          <a:blip r:embed="rId3">
            <a:alphaModFix/>
          </a:blip>
          <a:srcRect b="0" l="0" r="0" t="0"/>
          <a:stretch/>
        </p:blipFill>
        <p:spPr>
          <a:xfrm>
            <a:off x="1515739" y="5018603"/>
            <a:ext cx="5421742" cy="11159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f1dfd7f407_0_56"/>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73763"/>
              </a:buClr>
              <a:buSzPts val="3600"/>
              <a:buFont typeface="Libre Franklin"/>
              <a:buNone/>
            </a:pPr>
            <a:r>
              <a:rPr b="1" lang="pt-BR" sz="3600"/>
              <a:t>Exercícios </a:t>
            </a:r>
            <a:r>
              <a:rPr b="1" lang="pt-BR"/>
              <a:t>M</a:t>
            </a:r>
            <a:r>
              <a:rPr b="1" lang="pt-BR" sz="3600"/>
              <a:t>ER</a:t>
            </a:r>
            <a:endParaRPr/>
          </a:p>
        </p:txBody>
      </p:sp>
      <p:sp>
        <p:nvSpPr>
          <p:cNvPr descr="Sistema WMS na Nuvem | Improtec Sistemas" id="133" name="Google Shape;133;g1f1dfd7f407_0_56"/>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134" name="Google Shape;134;g1f1dfd7f407_0_56"/>
          <p:cNvSpPr txBox="1"/>
          <p:nvPr>
            <p:ph idx="1" type="body"/>
          </p:nvPr>
        </p:nvSpPr>
        <p:spPr>
          <a:xfrm>
            <a:off x="557209" y="1825625"/>
            <a:ext cx="8258100" cy="4003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pt-BR"/>
              <a:t>Uma equipe é composta por vários jogadores. </a:t>
            </a:r>
            <a:endParaRPr/>
          </a:p>
          <a:p>
            <a:pPr indent="-228600" lvl="0" marL="228600" rtl="0" algn="l">
              <a:lnSpc>
                <a:spcPct val="90000"/>
              </a:lnSpc>
              <a:spcBef>
                <a:spcPts val="1000"/>
              </a:spcBef>
              <a:spcAft>
                <a:spcPts val="0"/>
              </a:spcAft>
              <a:buClr>
                <a:schemeClr val="lt1"/>
              </a:buClr>
              <a:buSzPts val="2800"/>
              <a:buChar char="•"/>
            </a:pPr>
            <a:r>
              <a:rPr lang="pt-BR"/>
              <a:t>Um jogador joga apenas em uma equipe.  </a:t>
            </a:r>
            <a:endParaRPr/>
          </a:p>
          <a:p>
            <a:pPr indent="-241300" lvl="1" marL="685800" rtl="0" algn="l">
              <a:lnSpc>
                <a:spcPct val="90000"/>
              </a:lnSpc>
              <a:spcBef>
                <a:spcPts val="500"/>
              </a:spcBef>
              <a:spcAft>
                <a:spcPts val="0"/>
              </a:spcAft>
              <a:buClr>
                <a:schemeClr val="lt1"/>
              </a:buClr>
              <a:buSzPts val="2600"/>
              <a:buChar char="•"/>
            </a:pPr>
            <a:r>
              <a:rPr lang="pt-BR" sz="2600"/>
              <a:t>Entidades: Equipe e Jogador.  </a:t>
            </a:r>
            <a:endParaRPr sz="2600"/>
          </a:p>
          <a:p>
            <a:pPr indent="-241300" lvl="1" marL="685800" rtl="0" algn="l">
              <a:lnSpc>
                <a:spcPct val="90000"/>
              </a:lnSpc>
              <a:spcBef>
                <a:spcPts val="500"/>
              </a:spcBef>
              <a:spcAft>
                <a:spcPts val="0"/>
              </a:spcAft>
              <a:buClr>
                <a:schemeClr val="lt1"/>
              </a:buClr>
              <a:buSzPts val="2600"/>
              <a:buChar char="•"/>
            </a:pPr>
            <a:r>
              <a:rPr lang="pt-BR" sz="2600"/>
              <a:t>Relacionamento: equipe_jogador.  </a:t>
            </a:r>
            <a:endParaRPr sz="2600"/>
          </a:p>
          <a:p>
            <a:pPr indent="-241300" lvl="1" marL="685800" rtl="0" algn="l">
              <a:lnSpc>
                <a:spcPct val="90000"/>
              </a:lnSpc>
              <a:spcBef>
                <a:spcPts val="500"/>
              </a:spcBef>
              <a:spcAft>
                <a:spcPts val="0"/>
              </a:spcAft>
              <a:buClr>
                <a:schemeClr val="lt1"/>
              </a:buClr>
              <a:buSzPts val="2600"/>
              <a:buChar char="•"/>
            </a:pPr>
            <a:r>
              <a:rPr lang="pt-BR" sz="2600"/>
              <a:t>Cardinalidades: </a:t>
            </a:r>
            <a:endParaRPr sz="2600"/>
          </a:p>
          <a:p>
            <a:pPr indent="-241300" lvl="2" marL="1143000" rtl="0" algn="l">
              <a:lnSpc>
                <a:spcPct val="90000"/>
              </a:lnSpc>
              <a:spcBef>
                <a:spcPts val="500"/>
              </a:spcBef>
              <a:spcAft>
                <a:spcPts val="0"/>
              </a:spcAft>
              <a:buClr>
                <a:schemeClr val="lt1"/>
              </a:buClr>
              <a:buSzPts val="2200"/>
              <a:buChar char="•"/>
            </a:pPr>
            <a:r>
              <a:rPr lang="pt-BR" sz="2200"/>
              <a:t>Uma equipe é composta por vários jogadores (1,n). </a:t>
            </a:r>
            <a:endParaRPr sz="2200"/>
          </a:p>
          <a:p>
            <a:pPr indent="-241300" lvl="2" marL="1143000" rtl="0" algn="l">
              <a:lnSpc>
                <a:spcPct val="90000"/>
              </a:lnSpc>
              <a:spcBef>
                <a:spcPts val="500"/>
              </a:spcBef>
              <a:spcAft>
                <a:spcPts val="0"/>
              </a:spcAft>
              <a:buClr>
                <a:schemeClr val="lt1"/>
              </a:buClr>
              <a:buSzPts val="2200"/>
              <a:buChar char="•"/>
            </a:pPr>
            <a:r>
              <a:rPr lang="pt-BR" sz="2200"/>
              <a:t>Um jogador joga apenas em uma equipe (1,1).</a:t>
            </a:r>
            <a:endParaRPr sz="2200"/>
          </a:p>
        </p:txBody>
      </p:sp>
      <p:pic>
        <p:nvPicPr>
          <p:cNvPr id="135" name="Google Shape;135;g1f1dfd7f407_0_56"/>
          <p:cNvPicPr preferRelativeResize="0"/>
          <p:nvPr/>
        </p:nvPicPr>
        <p:blipFill rotWithShape="1">
          <a:blip r:embed="rId3">
            <a:alphaModFix/>
          </a:blip>
          <a:srcRect b="0" l="0" r="0" t="0"/>
          <a:stretch/>
        </p:blipFill>
        <p:spPr>
          <a:xfrm>
            <a:off x="1783687" y="4970849"/>
            <a:ext cx="5426367" cy="11887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f1dfd7f407_0_63"/>
          <p:cNvSpPr txBox="1"/>
          <p:nvPr>
            <p:ph type="title"/>
          </p:nvPr>
        </p:nvSpPr>
        <p:spPr>
          <a:xfrm>
            <a:off x="557210" y="681037"/>
            <a:ext cx="8258100" cy="1009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73763"/>
              </a:buClr>
              <a:buSzPts val="3600"/>
              <a:buFont typeface="Libre Franklin"/>
              <a:buNone/>
            </a:pPr>
            <a:r>
              <a:rPr b="1" lang="pt-BR" sz="3600"/>
              <a:t>Exercícios </a:t>
            </a:r>
            <a:r>
              <a:rPr b="1" lang="pt-BR"/>
              <a:t>M</a:t>
            </a:r>
            <a:r>
              <a:rPr b="1" lang="pt-BR" sz="3600"/>
              <a:t>ER</a:t>
            </a:r>
            <a:endParaRPr/>
          </a:p>
        </p:txBody>
      </p:sp>
      <p:sp>
        <p:nvSpPr>
          <p:cNvPr id="141" name="Google Shape;141;g1f1dfd7f407_0_63"/>
          <p:cNvSpPr txBox="1"/>
          <p:nvPr>
            <p:ph idx="1" type="body"/>
          </p:nvPr>
        </p:nvSpPr>
        <p:spPr>
          <a:xfrm>
            <a:off x="196450" y="1825625"/>
            <a:ext cx="8619000" cy="42465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lt1"/>
              </a:buClr>
              <a:buSzPts val="1850"/>
              <a:buNone/>
            </a:pPr>
            <a:r>
              <a:rPr lang="pt-BR" sz="2400">
                <a:latin typeface="Arial"/>
                <a:ea typeface="Arial"/>
                <a:cs typeface="Arial"/>
                <a:sym typeface="Arial"/>
              </a:rPr>
              <a:t>Uma floricultura deseja informatizar suas operações. Inicialmente, deseja manter um cadastro de todos os seus clientes, mantendo informações como: RG, nome, telefone e endereço. </a:t>
            </a:r>
            <a:endParaRPr sz="2400">
              <a:latin typeface="Arial"/>
              <a:ea typeface="Arial"/>
              <a:cs typeface="Arial"/>
              <a:sym typeface="Arial"/>
            </a:endParaRPr>
          </a:p>
          <a:p>
            <a:pPr indent="0" lvl="0" marL="0" rtl="0" algn="just">
              <a:lnSpc>
                <a:spcPct val="100000"/>
              </a:lnSpc>
              <a:spcBef>
                <a:spcPts val="1600"/>
              </a:spcBef>
              <a:spcAft>
                <a:spcPts val="0"/>
              </a:spcAft>
              <a:buClr>
                <a:schemeClr val="lt1"/>
              </a:buClr>
              <a:buSzPts val="1850"/>
              <a:buNone/>
            </a:pPr>
            <a:r>
              <a:rPr lang="pt-BR" sz="2400">
                <a:latin typeface="Arial"/>
                <a:ea typeface="Arial"/>
                <a:cs typeface="Arial"/>
                <a:sym typeface="Arial"/>
              </a:rPr>
              <a:t>Deseja também manter um cadastro contendo informações sobre os produtos que vende, tais como: nome do produto, tipo (flor, vaso, planta,...), preço e quantidade em estoque. </a:t>
            </a:r>
            <a:endParaRPr sz="2400">
              <a:latin typeface="Arial"/>
              <a:ea typeface="Arial"/>
              <a:cs typeface="Arial"/>
              <a:sym typeface="Arial"/>
            </a:endParaRPr>
          </a:p>
          <a:p>
            <a:pPr indent="0" lvl="0" marL="0" rtl="0" algn="just">
              <a:lnSpc>
                <a:spcPct val="100000"/>
              </a:lnSpc>
              <a:spcBef>
                <a:spcPts val="1600"/>
              </a:spcBef>
              <a:spcAft>
                <a:spcPts val="0"/>
              </a:spcAft>
              <a:buClr>
                <a:schemeClr val="lt1"/>
              </a:buClr>
              <a:buSzPts val="1850"/>
              <a:buNone/>
            </a:pPr>
            <a:r>
              <a:rPr lang="pt-BR" sz="2400">
                <a:latin typeface="Arial"/>
                <a:ea typeface="Arial"/>
                <a:cs typeface="Arial"/>
                <a:sym typeface="Arial"/>
              </a:rPr>
              <a:t>Quando um cliente</a:t>
            </a:r>
            <a:r>
              <a:rPr lang="pt-BR" sz="2450"/>
              <a:t> </a:t>
            </a:r>
            <a:r>
              <a:rPr lang="pt-BR" sz="2400">
                <a:latin typeface="Arial"/>
                <a:ea typeface="Arial"/>
                <a:cs typeface="Arial"/>
                <a:sym typeface="Arial"/>
              </a:rPr>
              <a:t>faz um pedido de compra, é armazenada a informação sobre o cliente, a data da compra, o valor total e os produtos comprados.</a:t>
            </a:r>
            <a:endParaRPr sz="3190"/>
          </a:p>
        </p:txBody>
      </p:sp>
      <p:sp>
        <p:nvSpPr>
          <p:cNvPr descr="Sistema WMS na Nuvem | Improtec Sistemas" id="142" name="Google Shape;142;g1f1dfd7f407_0_63"/>
          <p:cNvSpPr/>
          <p:nvPr/>
        </p:nvSpPr>
        <p:spPr>
          <a:xfrm>
            <a:off x="116681" y="-144463"/>
            <a:ext cx="2286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lo senai">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2011-07-26T19:43:11Z</dcterms:created>
  <dc:creator>Itautec</dc:creator>
</cp:coreProperties>
</file>