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9144000"/>
  <p:notesSz cx="6850050" cy="9979025"/>
  <p:embeddedFontLst>
    <p:embeddedFont>
      <p:font typeface="Inter"/>
      <p:regular r:id="rId45"/>
      <p:bold r:id="rId46"/>
      <p:italic r:id="rId47"/>
      <p:boldItalic r:id="rId48"/>
    </p:embeddedFont>
    <p:embeddedFont>
      <p:font typeface="Open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3" roundtripDataSignature="AMtx7mgPcYdIHFkN81alJXyx9U33b3VD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Inter-bold.fntdata"/><Relationship Id="rId45" Type="http://schemas.openxmlformats.org/officeDocument/2006/relationships/font" Target="fonts/Int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Inter-boldItalic.fntdata"/><Relationship Id="rId47" Type="http://schemas.openxmlformats.org/officeDocument/2006/relationships/font" Target="fonts/Inter-italic.fntdata"/><Relationship Id="rId49" Type="http://schemas.openxmlformats.org/officeDocument/2006/relationships/font" Target="fonts/Open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penSans-italic.fntdata"/><Relationship Id="rId50" Type="http://schemas.openxmlformats.org/officeDocument/2006/relationships/font" Target="fonts/OpenSans-bold.fntdata"/><Relationship Id="rId53" Type="http://customschemas.google.com/relationships/presentationmetadata" Target="metadata"/><Relationship Id="rId52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1"/>
            <a:ext cx="2968769" cy="498409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79765" y="1"/>
            <a:ext cx="2968769" cy="498409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9479068"/>
            <a:ext cx="2968769" cy="498409"/>
          </a:xfrm>
          <a:prstGeom prst="rect">
            <a:avLst/>
          </a:prstGeom>
          <a:noFill/>
          <a:ln>
            <a:noFill/>
          </a:ln>
        </p:spPr>
        <p:txBody>
          <a:bodyPr anchorCtr="0" anchor="b" bIns="44375" lIns="88750" spcFirstLastPara="1" rIns="88750" wrap="square" tIns="44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79765" y="9479068"/>
            <a:ext cx="2968769" cy="498409"/>
          </a:xfrm>
          <a:prstGeom prst="rect">
            <a:avLst/>
          </a:prstGeom>
          <a:noFill/>
          <a:ln>
            <a:noFill/>
          </a:ln>
        </p:spPr>
        <p:txBody>
          <a:bodyPr anchorCtr="0" anchor="b" bIns="44375" lIns="88750" spcFirstLastPara="1" rIns="88750" wrap="square" tIns="44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 txBox="1"/>
          <p:nvPr>
            <p:ph idx="12" type="sldNum"/>
          </p:nvPr>
        </p:nvSpPr>
        <p:spPr>
          <a:xfrm>
            <a:off x="3879765" y="9479068"/>
            <a:ext cx="2968769" cy="498409"/>
          </a:xfrm>
          <a:prstGeom prst="rect">
            <a:avLst/>
          </a:prstGeom>
          <a:noFill/>
          <a:ln>
            <a:noFill/>
          </a:ln>
        </p:spPr>
        <p:txBody>
          <a:bodyPr anchorCtr="0" anchor="b" bIns="44375" lIns="88750" spcFirstLastPara="1" rIns="88750" wrap="square" tIns="443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b3cac176a_0_7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32b3cac176a_0_7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b3cac176a_0_13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32b3cac176a_0_13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daa3ffc6a5_0_1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1daa3ffc6a5_0_1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dbdcd2cb75_0_0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1dbdcd2cb75_0_0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dbdcd2cb75_0_5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1dbdcd2cb75_0_5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2b3cac176a_0_290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32b3cac176a_0_290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b3cac176a_0_486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32b3cac176a_0_486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b3cac176a_0_494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32b3cac176a_0_494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b047920bb_0_48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1db047920bb_0_48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b3cac176a_0_296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32b3cac176a_0_296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2b3cac176a_0_303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g32b3cac176a_0_303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b3cac176a_0_311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32b3cac176a_0_311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b3cac176a_0_319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g32b3cac176a_0_319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2b3cac176a_0_327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32b3cac176a_0_327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2b3cac176a_0_336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g32b3cac176a_0_336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2b3cac176a_0_342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g32b3cac176a_0_342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2b3cac176a_0_347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32b3cac176a_0_347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2b3cac176a_0_352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g32b3cac176a_0_352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2b3cac176a_0_357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g32b3cac176a_0_357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b047920bb_0_56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1db047920bb_0_56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2b3cac176a_0_362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g32b3cac176a_0_362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2b3cac176a_0_367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g32b3cac176a_0_367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b3cac176a_0_372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g32b3cac176a_0_372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2b3cac176a_0_377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g32b3cac176a_0_377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2b3cac176a_0_382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g32b3cac176a_0_382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2b3cac176a_0_390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7" name="Google Shape;397;g32b3cac176a_0_390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b3cac176a_0_395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g32b3cac176a_0_395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2b3cac176a_0_400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g32b3cac176a_0_400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2b3cac176a_0_405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g32b3cac176a_0_405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b3cac176a_0_0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32b3cac176a_0_0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 txBox="1"/>
          <p:nvPr>
            <p:ph idx="12" type="sldNum"/>
          </p:nvPr>
        </p:nvSpPr>
        <p:spPr>
          <a:xfrm>
            <a:off x="3879765" y="9479068"/>
            <a:ext cx="2968769" cy="498409"/>
          </a:xfrm>
          <a:prstGeom prst="rect">
            <a:avLst/>
          </a:prstGeom>
          <a:noFill/>
          <a:ln>
            <a:noFill/>
          </a:ln>
        </p:spPr>
        <p:txBody>
          <a:bodyPr anchorCtr="0" anchor="b" bIns="44375" lIns="88750" spcFirstLastPara="1" rIns="88750" wrap="square" tIns="443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dbdff5f4cf_1_62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dbdff5f4cf_1_62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1dbdff5f4cf_1_62:notes"/>
          <p:cNvSpPr txBox="1"/>
          <p:nvPr>
            <p:ph idx="12" type="sldNum"/>
          </p:nvPr>
        </p:nvSpPr>
        <p:spPr>
          <a:xfrm>
            <a:off x="3879765" y="9479068"/>
            <a:ext cx="2968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4375" lIns="88750" spcFirstLastPara="1" rIns="88750" wrap="square" tIns="443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/>
          <p:nvPr>
            <p:ph type="title"/>
          </p:nvPr>
        </p:nvSpPr>
        <p:spPr>
          <a:xfrm>
            <a:off x="457200" y="620688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" type="body"/>
          </p:nvPr>
        </p:nvSpPr>
        <p:spPr>
          <a:xfrm rot="5400000">
            <a:off x="2342678" y="161131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b3cac176a_0_41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32b3cac176a_0_4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g32b3cac176a_0_4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32b3cac176a_0_4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32b3cac176a_0_4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b3cac176a_0_423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32b3cac176a_0_423"/>
          <p:cNvSpPr txBox="1"/>
          <p:nvPr>
            <p:ph idx="1" type="body"/>
          </p:nvPr>
        </p:nvSpPr>
        <p:spPr>
          <a:xfrm>
            <a:off x="490859" y="1772816"/>
            <a:ext cx="82296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g32b3cac176a_0_4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32b3cac176a_0_4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32b3cac176a_0_4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b3cac176a_0_429"/>
          <p:cNvSpPr txBox="1"/>
          <p:nvPr>
            <p:ph type="title"/>
          </p:nvPr>
        </p:nvSpPr>
        <p:spPr>
          <a:xfrm>
            <a:off x="457200" y="620688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32b3cac176a_0_42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7" name="Google Shape;107;g32b3cac176a_0_42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8" name="Google Shape;108;g32b3cac176a_0_4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32b3cac176a_0_4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32b3cac176a_0_4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b3cac176a_0_43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32b3cac176a_0_43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4" name="Google Shape;114;g32b3cac176a_0_43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32b3cac176a_0_4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32b3cac176a_0_4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b3cac176a_0_442"/>
          <p:cNvSpPr txBox="1"/>
          <p:nvPr>
            <p:ph type="title"/>
          </p:nvPr>
        </p:nvSpPr>
        <p:spPr>
          <a:xfrm>
            <a:off x="457200" y="620688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32b3cac176a_0_442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32b3cac176a_0_442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1" name="Google Shape;121;g32b3cac176a_0_442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g32b3cac176a_0_442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3" name="Google Shape;123;g32b3cac176a_0_44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32b3cac176a_0_44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32b3cac176a_0_44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b3cac176a_0_451"/>
          <p:cNvSpPr txBox="1"/>
          <p:nvPr>
            <p:ph type="title"/>
          </p:nvPr>
        </p:nvSpPr>
        <p:spPr>
          <a:xfrm>
            <a:off x="457200" y="620688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32b3cac176a_0_45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32b3cac176a_0_45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32b3cac176a_0_4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b3cac176a_0_45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32b3cac176a_0_45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32b3cac176a_0_45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b3cac176a_0_460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32b3cac176a_0_46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8" name="Google Shape;138;g32b3cac176a_0_46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g32b3cac176a_0_46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32b3cac176a_0_46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32b3cac176a_0_46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" type="body"/>
          </p:nvPr>
        </p:nvSpPr>
        <p:spPr>
          <a:xfrm>
            <a:off x="490859" y="1772816"/>
            <a:ext cx="8229600" cy="4766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b3cac176a_0_467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32b3cac176a_0_46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g32b3cac176a_0_467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g32b3cac176a_0_46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32b3cac176a_0_46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32b3cac176a_0_46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b3cac176a_0_474"/>
          <p:cNvSpPr txBox="1"/>
          <p:nvPr>
            <p:ph type="title"/>
          </p:nvPr>
        </p:nvSpPr>
        <p:spPr>
          <a:xfrm>
            <a:off x="457200" y="620688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32b3cac176a_0_474"/>
          <p:cNvSpPr txBox="1"/>
          <p:nvPr>
            <p:ph idx="1" type="body"/>
          </p:nvPr>
        </p:nvSpPr>
        <p:spPr>
          <a:xfrm rot="5400000">
            <a:off x="2342610" y="161199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32b3cac176a_0_47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32b3cac176a_0_47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32b3cac176a_0_47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b3cac176a_0_480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32b3cac176a_0_480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g32b3cac176a_0_48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g32b3cac176a_0_48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g32b3cac176a_0_48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/>
          <p:nvPr>
            <p:ph type="title"/>
          </p:nvPr>
        </p:nvSpPr>
        <p:spPr>
          <a:xfrm>
            <a:off x="457200" y="620688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457200" y="620688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2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type="title"/>
          </p:nvPr>
        </p:nvSpPr>
        <p:spPr>
          <a:xfrm>
            <a:off x="457200" y="620688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3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ção power point1" id="10" name="Google Shape;10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716"/>
            <a:ext cx="9144000" cy="68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3"/>
          <p:cNvSpPr txBox="1"/>
          <p:nvPr>
            <p:ph type="title"/>
          </p:nvPr>
        </p:nvSpPr>
        <p:spPr>
          <a:xfrm>
            <a:off x="457200" y="620688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" type="body"/>
          </p:nvPr>
        </p:nvSpPr>
        <p:spPr>
          <a:xfrm>
            <a:off x="490859" y="1628800"/>
            <a:ext cx="8229600" cy="396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ção power point1" id="86" name="Google Shape;86;g32b3cac176a_0_4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716"/>
            <a:ext cx="9143999" cy="68960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32b3cac176a_0_410"/>
          <p:cNvSpPr txBox="1"/>
          <p:nvPr>
            <p:ph type="title"/>
          </p:nvPr>
        </p:nvSpPr>
        <p:spPr>
          <a:xfrm>
            <a:off x="457200" y="620688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g32b3cac176a_0_410"/>
          <p:cNvSpPr txBox="1"/>
          <p:nvPr>
            <p:ph idx="1" type="body"/>
          </p:nvPr>
        </p:nvSpPr>
        <p:spPr>
          <a:xfrm>
            <a:off x="490859" y="1628800"/>
            <a:ext cx="8229600" cy="3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32b3cac176a_0_4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g32b3cac176a_0_4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g32b3cac176a_0_4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app.creately.com/d/QGD8Sx6j48h/edi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 txBox="1"/>
          <p:nvPr>
            <p:ph type="ctrTitle"/>
          </p:nvPr>
        </p:nvSpPr>
        <p:spPr>
          <a:xfrm>
            <a:off x="623125" y="21573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4000"/>
              <a:t>Banco de Dados</a:t>
            </a:r>
            <a:endParaRPr sz="4000"/>
          </a:p>
        </p:txBody>
      </p:sp>
      <p:sp>
        <p:nvSpPr>
          <p:cNvPr id="167" name="Google Shape;167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pt-BR"/>
              <a:t>Profª. Crishna Irion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b3cac176a_0_7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BREVE HISTÓRICO</a:t>
            </a:r>
            <a:endParaRPr/>
          </a:p>
        </p:txBody>
      </p:sp>
      <p:sp>
        <p:nvSpPr>
          <p:cNvPr id="231" name="Google Shape;231;g32b3cac176a_0_7"/>
          <p:cNvSpPr txBox="1"/>
          <p:nvPr>
            <p:ph idx="1" type="body"/>
          </p:nvPr>
        </p:nvSpPr>
        <p:spPr>
          <a:xfrm>
            <a:off x="17400" y="1504675"/>
            <a:ext cx="8918400" cy="4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80" lvl="0" marL="4572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700"/>
              <a:buChar char="•"/>
            </a:pPr>
            <a:r>
              <a:rPr lang="pt-BR" sz="2700"/>
              <a:t>A IBM criou um grupo de pesquisa chamado System R, com o objetivo de desenvolver um sistema de BD para ser comercializado. System R introduziu uma linguagem chamada Structured Query Language (SQL).</a:t>
            </a:r>
            <a:endParaRPr sz="2700"/>
          </a:p>
          <a:p>
            <a:pPr indent="0" lvl="0" marL="4572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23"/>
              <a:buNone/>
            </a:pPr>
            <a:r>
              <a:t/>
            </a:r>
            <a:endParaRPr sz="1500"/>
          </a:p>
          <a:p>
            <a:pPr indent="-400080" lvl="0" marL="4572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700"/>
              <a:buChar char="•"/>
            </a:pPr>
            <a:r>
              <a:rPr lang="pt-BR" sz="2700"/>
              <a:t>Essa linguagem tornou-se padrão internacional para BD relacional. O System R passou a se chamar SQL/DS e evoluiu para DB2, que é o banco de dados comercial da IBM.</a:t>
            </a:r>
            <a:endParaRPr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Pesquise:</a:t>
            </a:r>
            <a:endParaRPr/>
          </a:p>
        </p:txBody>
      </p:sp>
      <p:sp>
        <p:nvSpPr>
          <p:cNvPr id="237" name="Google Shape;237;p14"/>
          <p:cNvSpPr txBox="1"/>
          <p:nvPr>
            <p:ph idx="1" type="body"/>
          </p:nvPr>
        </p:nvSpPr>
        <p:spPr>
          <a:xfrm>
            <a:off x="490859" y="1772816"/>
            <a:ext cx="8229600" cy="4766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Quais os bancos de dados mais utilizados no mercado?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32b3cac176a_0_13"/>
          <p:cNvPicPr preferRelativeResize="0"/>
          <p:nvPr/>
        </p:nvPicPr>
        <p:blipFill rotWithShape="1">
          <a:blip r:embed="rId3">
            <a:alphaModFix/>
          </a:blip>
          <a:srcRect b="-2429" l="-1780" r="1779" t="2430"/>
          <a:stretch/>
        </p:blipFill>
        <p:spPr>
          <a:xfrm>
            <a:off x="67763" y="1826875"/>
            <a:ext cx="9008476" cy="4416263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32b3cac176a_0_13"/>
          <p:cNvSpPr txBox="1"/>
          <p:nvPr>
            <p:ph type="title"/>
          </p:nvPr>
        </p:nvSpPr>
        <p:spPr>
          <a:xfrm>
            <a:off x="251520" y="629816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None/>
            </a:pP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="0" i="0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ankings do site Statista, os bancos de dados mais usados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25" y="987500"/>
            <a:ext cx="9008476" cy="4416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daa3ffc6a5_0_1"/>
          <p:cNvSpPr txBox="1"/>
          <p:nvPr>
            <p:ph type="title"/>
          </p:nvPr>
        </p:nvSpPr>
        <p:spPr>
          <a:xfrm>
            <a:off x="251520" y="629816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  <a:buNone/>
            </a:pP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="0" i="0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ankings dos sites DB-Engines e Statista, os bancos de dados mais usados em 202</a:t>
            </a:r>
            <a:r>
              <a:rPr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0" i="0" lang="pt-BR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/>
          </a:p>
        </p:txBody>
      </p:sp>
      <p:pic>
        <p:nvPicPr>
          <p:cNvPr id="254" name="Google Shape;254;g1daa3ffc6a5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5216"/>
            <a:ext cx="8839201" cy="3311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dbdcd2cb75_0_0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Conceitos Gerais</a:t>
            </a:r>
            <a:endParaRPr/>
          </a:p>
        </p:txBody>
      </p:sp>
      <p:sp>
        <p:nvSpPr>
          <p:cNvPr id="260" name="Google Shape;260;g1dbdcd2cb75_0_0"/>
          <p:cNvSpPr txBox="1"/>
          <p:nvPr>
            <p:ph idx="1" type="body"/>
          </p:nvPr>
        </p:nvSpPr>
        <p:spPr>
          <a:xfrm>
            <a:off x="490859" y="1772816"/>
            <a:ext cx="82296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6235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BANCO DE DADOS - Arquivo físico de dados.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6235" lvl="0" marL="34290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CAMPO: Menor unidade de informação com valor significativo para o usuário.</a:t>
            </a:r>
            <a:endParaRPr/>
          </a:p>
          <a:p>
            <a:pPr indent="-178435" lvl="0" marL="34290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56235" lvl="0" marL="34290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DADO: Conteúdo de um campo. É o valor do campo quando é armazenado no Banco de Dados.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dbdcd2cb75_0_5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Conceitos Gerais</a:t>
            </a:r>
            <a:endParaRPr/>
          </a:p>
        </p:txBody>
      </p:sp>
      <p:sp>
        <p:nvSpPr>
          <p:cNvPr id="266" name="Google Shape;266;g1dbdcd2cb75_0_5"/>
          <p:cNvSpPr txBox="1"/>
          <p:nvPr>
            <p:ph idx="1" type="body"/>
          </p:nvPr>
        </p:nvSpPr>
        <p:spPr>
          <a:xfrm>
            <a:off x="410850" y="1958175"/>
            <a:ext cx="8322300" cy="3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REGISTRO: Conteúdo de um grupo de campos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8435" lvl="0" marL="34290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300"/>
          </a:p>
          <a:p>
            <a:pPr indent="-342900" lvl="0" marL="34290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ARQUIVO: Conjunto de Registros</a:t>
            </a:r>
            <a:endParaRPr/>
          </a:p>
          <a:p>
            <a:pPr indent="-178435" lvl="0" marL="34290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300"/>
          </a:p>
          <a:p>
            <a:pPr indent="-178435" lvl="0" marL="34290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383"/>
          </a:p>
          <a:p>
            <a:pPr indent="-342900" lvl="0" marL="34290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TABELAS LÓGICAS - Representam as estruturas de armazenamento de dados (arquivos) dos sistemas.</a:t>
            </a:r>
            <a:endParaRPr/>
          </a:p>
          <a:p>
            <a:pPr indent="-178435" lvl="0" marL="342900" rtl="0" algn="just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2b3cac176a_0_290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SGBD</a:t>
            </a:r>
            <a:endParaRPr/>
          </a:p>
        </p:txBody>
      </p:sp>
      <p:sp>
        <p:nvSpPr>
          <p:cNvPr id="272" name="Google Shape;272;g32b3cac176a_0_290"/>
          <p:cNvSpPr txBox="1"/>
          <p:nvPr>
            <p:ph idx="1" type="body"/>
          </p:nvPr>
        </p:nvSpPr>
        <p:spPr>
          <a:xfrm>
            <a:off x="490850" y="1772825"/>
            <a:ext cx="8229600" cy="19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Objetivo de um SGBD</a:t>
            </a:r>
            <a:endParaRPr/>
          </a:p>
          <a:p>
            <a:pPr indent="-325755" lvl="0" marL="457200" rtl="0" algn="just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ct val="64285"/>
              <a:buChar char="•"/>
            </a:pPr>
            <a:r>
              <a:rPr lang="pt-BR"/>
              <a:t>Gerenciar grandes blocos de informação</a:t>
            </a:r>
            <a:endParaRPr/>
          </a:p>
          <a:p>
            <a:pPr indent="-32575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pt-BR"/>
              <a:t>Definir estruturas para o armazenamento</a:t>
            </a:r>
            <a:endParaRPr/>
          </a:p>
          <a:p>
            <a:pPr indent="-32575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pt-BR"/>
              <a:t>Fornecer mecanismos para a manipulação de informações</a:t>
            </a:r>
            <a:endParaRPr/>
          </a:p>
          <a:p>
            <a:pPr indent="-325755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pt-BR"/>
              <a:t>Garantir a segurança das informações</a:t>
            </a:r>
            <a:endParaRPr/>
          </a:p>
        </p:txBody>
      </p:sp>
      <p:pic>
        <p:nvPicPr>
          <p:cNvPr id="273" name="Google Shape;273;g32b3cac176a_0_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4694" y="3688325"/>
            <a:ext cx="5915455" cy="23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2b3cac176a_0_486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SGBD</a:t>
            </a:r>
            <a:endParaRPr/>
          </a:p>
        </p:txBody>
      </p:sp>
      <p:sp>
        <p:nvSpPr>
          <p:cNvPr id="279" name="Google Shape;279;g32b3cac176a_0_486"/>
          <p:cNvSpPr txBox="1"/>
          <p:nvPr>
            <p:ph idx="1" type="body"/>
          </p:nvPr>
        </p:nvSpPr>
        <p:spPr>
          <a:xfrm>
            <a:off x="490850" y="1772825"/>
            <a:ext cx="82296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Sistema Gerenciador de Banco de Dados é o conjunto de programas de computador (softwares) responsáveis pelo gerenciamento de bases de dados.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principal objetivo é retirar da aplicação cliente a responsabilidade de gerenciar o acesso, manipulação e organização dos dados. 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2b3cac176a_0_494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SGBD</a:t>
            </a:r>
            <a:endParaRPr/>
          </a:p>
        </p:txBody>
      </p:sp>
      <p:sp>
        <p:nvSpPr>
          <p:cNvPr id="285" name="Google Shape;285;g32b3cac176a_0_494"/>
          <p:cNvSpPr txBox="1"/>
          <p:nvPr>
            <p:ph idx="1" type="body"/>
          </p:nvPr>
        </p:nvSpPr>
        <p:spPr>
          <a:xfrm>
            <a:off x="490850" y="1772825"/>
            <a:ext cx="82296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São importantes para garantir a qualidade e eficiência na gestão de dados.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Permitem criar aplicações que utilizam grandes quantidades de dados, como sistemas de gestão empresarial, de relacionamento com clientes, de recursos humanos, de produção e de e-commerce.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b047920bb_0_48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/>
              <a:t>Ementa</a:t>
            </a:r>
            <a:endParaRPr/>
          </a:p>
        </p:txBody>
      </p:sp>
      <p:sp>
        <p:nvSpPr>
          <p:cNvPr id="173" name="Google Shape;173;g1db047920bb_0_48"/>
          <p:cNvSpPr txBox="1"/>
          <p:nvPr>
            <p:ph idx="1" type="body"/>
          </p:nvPr>
        </p:nvSpPr>
        <p:spPr>
          <a:xfrm>
            <a:off x="490859" y="1628800"/>
            <a:ext cx="8229600" cy="4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442"/>
              </a:spcBef>
              <a:spcAft>
                <a:spcPts val="0"/>
              </a:spcAft>
              <a:buSzPts val="1800"/>
              <a:buNone/>
            </a:pPr>
            <a:r>
              <a:rPr lang="pt-BR" sz="2380">
                <a:solidFill>
                  <a:srgbClr val="212529"/>
                </a:solidFill>
                <a:latin typeface="Inter"/>
                <a:ea typeface="Inter"/>
                <a:cs typeface="Inter"/>
                <a:sym typeface="Inter"/>
              </a:rPr>
              <a:t>Banco de dados tem como objetivo desenvolver capacidades relacionadas a banco de dados, sua estruturação, escolha da tecnologia a ser utilizada, aplicação da linguagem, integração com outras aplicações, avaliação do consumo de dados e a elaboração da documentação pertinente.</a:t>
            </a:r>
            <a:endParaRPr sz="2210">
              <a:solidFill>
                <a:srgbClr val="21252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342900" rtl="0" algn="just">
              <a:lnSpc>
                <a:spcPct val="150000"/>
              </a:lnSpc>
              <a:spcBef>
                <a:spcPts val="442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10">
              <a:solidFill>
                <a:srgbClr val="21252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4" name="Google Shape;174;g1db047920bb_0_4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18/01/2023</a:t>
            </a:r>
            <a:endParaRPr/>
          </a:p>
        </p:txBody>
      </p:sp>
      <p:sp>
        <p:nvSpPr>
          <p:cNvPr id="175" name="Google Shape;175;g1db047920bb_0_4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1db047920bb_0_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2b3cac176a_0_296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Exemplo SGBD</a:t>
            </a:r>
            <a:endParaRPr/>
          </a:p>
        </p:txBody>
      </p:sp>
      <p:sp>
        <p:nvSpPr>
          <p:cNvPr id="291" name="Google Shape;291;g32b3cac176a_0_296"/>
          <p:cNvSpPr txBox="1"/>
          <p:nvPr>
            <p:ph idx="1" type="body"/>
          </p:nvPr>
        </p:nvSpPr>
        <p:spPr>
          <a:xfrm>
            <a:off x="511300" y="1557874"/>
            <a:ext cx="82296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6666"/>
              <a:buChar char="•"/>
            </a:pPr>
            <a:r>
              <a:rPr lang="pt-BR" sz="3000"/>
              <a:t>Programas gravam seus dados em disco, segundo estruturas próprias. </a:t>
            </a:r>
            <a:endParaRPr sz="3000"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6666"/>
              <a:buChar char="•"/>
            </a:pPr>
            <a:r>
              <a:rPr lang="pt-BR" sz="3000"/>
              <a:t>Para acessá-los é necessário conhecer sua estrutura.</a:t>
            </a:r>
            <a:endParaRPr sz="3000"/>
          </a:p>
          <a:p>
            <a:pPr indent="-1905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92306"/>
              <a:buNone/>
            </a:pPr>
            <a:r>
              <a:t/>
            </a:r>
            <a:endParaRPr sz="2600"/>
          </a:p>
          <a:p>
            <a:pPr indent="-1905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92306"/>
              <a:buNone/>
            </a:pPr>
            <a:r>
              <a:t/>
            </a:r>
            <a:endParaRPr sz="2600"/>
          </a:p>
        </p:txBody>
      </p:sp>
      <p:pic>
        <p:nvPicPr>
          <p:cNvPr id="292" name="Google Shape;292;g32b3cac176a_0_2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125" y="4012451"/>
            <a:ext cx="1894374" cy="15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32b3cac176a_0_2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4398" y="4476823"/>
            <a:ext cx="4674150" cy="16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b3cac176a_0_303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99" name="Google Shape;299;g32b3cac176a_0_303"/>
          <p:cNvSpPr txBox="1"/>
          <p:nvPr>
            <p:ph idx="1" type="body"/>
          </p:nvPr>
        </p:nvSpPr>
        <p:spPr>
          <a:xfrm>
            <a:off x="431250" y="1552600"/>
            <a:ext cx="82296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027" lvl="0" marL="4572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65"/>
              <a:buChar char="•"/>
            </a:pPr>
            <a:r>
              <a:rPr lang="pt-BR" sz="2790"/>
              <a:t>Se vários programas compartilham seus dados, todos devem conhecer e manipular as mesmas estruturas.</a:t>
            </a:r>
            <a:endParaRPr sz="2790"/>
          </a:p>
          <a:p>
            <a:pPr indent="0" lvl="0" marL="4572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300"/>
          </a:p>
          <a:p>
            <a:pPr indent="-347027" lvl="0" marL="457200" rtl="0" algn="just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65"/>
              <a:buChar char="•"/>
            </a:pPr>
            <a:r>
              <a:rPr lang="pt-BR" sz="2790"/>
              <a:t>Se algum programa precisar de alguma mudança na estrutura de dados, todos os programas terão que ser alterados, mesmo que a alteração ocorra em dados que ele não utiliza.</a:t>
            </a:r>
            <a:endParaRPr sz="2790"/>
          </a:p>
        </p:txBody>
      </p:sp>
      <p:pic>
        <p:nvPicPr>
          <p:cNvPr id="300" name="Google Shape;300;g32b3cac176a_0_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7290" y="5149425"/>
            <a:ext cx="1083310" cy="8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32b3cac176a_0_3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8099" y="4391175"/>
            <a:ext cx="4073100" cy="17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g32b3cac176a_0_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4800" y="4175875"/>
            <a:ext cx="1083300" cy="88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2b3cac176a_0_311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SGBD</a:t>
            </a:r>
            <a:endParaRPr/>
          </a:p>
        </p:txBody>
      </p:sp>
      <p:sp>
        <p:nvSpPr>
          <p:cNvPr id="308" name="Google Shape;308;g32b3cac176a_0_311"/>
          <p:cNvSpPr txBox="1"/>
          <p:nvPr>
            <p:ph idx="1" type="body"/>
          </p:nvPr>
        </p:nvSpPr>
        <p:spPr>
          <a:xfrm>
            <a:off x="490850" y="1772825"/>
            <a:ext cx="8229600" cy="1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t-BR" sz="2900"/>
              <a:t>Solução: colocar um sistema entre os dados e os programas, que converta o formato em que os dados estão gravados para o formato específico que cada programa precisa dos dados.</a:t>
            </a:r>
            <a:endParaRPr sz="2900"/>
          </a:p>
        </p:txBody>
      </p:sp>
      <p:pic>
        <p:nvPicPr>
          <p:cNvPr id="309" name="Google Shape;309;g32b3cac176a_0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138" y="4675406"/>
            <a:ext cx="1189000" cy="905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32b3cac176a_0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7600" y="3684900"/>
            <a:ext cx="1188989" cy="905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32b3cac176a_0_3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2432" y="3949489"/>
            <a:ext cx="4359818" cy="1708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2b3cac176a_0_319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SGBD</a:t>
            </a:r>
            <a:endParaRPr/>
          </a:p>
        </p:txBody>
      </p:sp>
      <p:sp>
        <p:nvSpPr>
          <p:cNvPr id="317" name="Google Shape;317;g32b3cac176a_0_319"/>
          <p:cNvSpPr txBox="1"/>
          <p:nvPr>
            <p:ph idx="1" type="body"/>
          </p:nvPr>
        </p:nvSpPr>
        <p:spPr>
          <a:xfrm>
            <a:off x="338450" y="1772825"/>
            <a:ext cx="859140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pt-BR" sz="2700"/>
              <a:t>Cada programa: </a:t>
            </a:r>
            <a:endParaRPr sz="2700"/>
          </a:p>
          <a:p>
            <a:pPr indent="-400050" lvl="0" marL="457200" rtl="0" algn="just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SzPts val="2700"/>
              <a:buChar char="•"/>
            </a:pPr>
            <a:r>
              <a:rPr lang="pt-BR" sz="2700"/>
              <a:t>“Vê” apenas os dados que lhe interessam;  </a:t>
            </a:r>
            <a:endParaRPr sz="2700"/>
          </a:p>
          <a:p>
            <a:pPr indent="-40005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pt-BR" sz="2700"/>
              <a:t>Não precisam entrar em detalhes de como seus dados estão fisicamente gravados;  </a:t>
            </a:r>
            <a:endParaRPr sz="2700"/>
          </a:p>
          <a:p>
            <a:pPr indent="-400050" lvl="0" marL="4572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pt-BR" sz="2700"/>
              <a:t>Não precisa ser modificado se a estrutura de dados que ele não utiliza for mudada</a:t>
            </a:r>
            <a:endParaRPr sz="2700"/>
          </a:p>
        </p:txBody>
      </p:sp>
      <p:pic>
        <p:nvPicPr>
          <p:cNvPr id="318" name="Google Shape;318;g32b3cac176a_0_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8138" y="4675406"/>
            <a:ext cx="1189000" cy="905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32b3cac176a_0_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7600" y="3684900"/>
            <a:ext cx="1188989" cy="905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g32b3cac176a_0_3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2432" y="3949489"/>
            <a:ext cx="4359818" cy="1708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2b3cac176a_0_327"/>
          <p:cNvSpPr txBox="1"/>
          <p:nvPr>
            <p:ph type="title"/>
          </p:nvPr>
        </p:nvSpPr>
        <p:spPr>
          <a:xfrm>
            <a:off x="635750" y="10863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>
                <a:solidFill>
                  <a:srgbClr val="FF0000"/>
                </a:solidFill>
              </a:rPr>
              <a:t>SGBD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26" name="Google Shape;326;g32b3cac176a_0_3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5448" y="3368611"/>
            <a:ext cx="1470380" cy="1083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g32b3cac176a_0_327"/>
          <p:cNvPicPr preferRelativeResize="0"/>
          <p:nvPr/>
        </p:nvPicPr>
        <p:blipFill rotWithShape="1">
          <a:blip r:embed="rId4">
            <a:alphaModFix/>
          </a:blip>
          <a:srcRect b="13616" l="24167" r="0" t="21821"/>
          <a:stretch/>
        </p:blipFill>
        <p:spPr>
          <a:xfrm>
            <a:off x="2876275" y="2313300"/>
            <a:ext cx="4817450" cy="2722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32b3cac176a_0_3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9953" y="2084700"/>
            <a:ext cx="1470367" cy="1083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32b3cac176a_0_327"/>
          <p:cNvPicPr preferRelativeResize="0"/>
          <p:nvPr/>
        </p:nvPicPr>
        <p:blipFill rotWithShape="1">
          <a:blip r:embed="rId5">
            <a:alphaModFix/>
          </a:blip>
          <a:srcRect b="0" l="0" r="0" t="6147"/>
          <a:stretch/>
        </p:blipFill>
        <p:spPr>
          <a:xfrm>
            <a:off x="1299950" y="4655025"/>
            <a:ext cx="1398535" cy="108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32b3cac176a_0_3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59300" y="5119975"/>
            <a:ext cx="4133575" cy="4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2b3cac176a_0_336"/>
          <p:cNvSpPr txBox="1"/>
          <p:nvPr>
            <p:ph type="title"/>
          </p:nvPr>
        </p:nvSpPr>
        <p:spPr>
          <a:xfrm>
            <a:off x="457200" y="714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Propriedades do SGBD</a:t>
            </a:r>
            <a:endParaRPr/>
          </a:p>
        </p:txBody>
      </p:sp>
      <p:sp>
        <p:nvSpPr>
          <p:cNvPr id="336" name="Google Shape;336;g32b3cac176a_0_336"/>
          <p:cNvSpPr txBox="1"/>
          <p:nvPr>
            <p:ph idx="1" type="body"/>
          </p:nvPr>
        </p:nvSpPr>
        <p:spPr>
          <a:xfrm>
            <a:off x="85375" y="1925225"/>
            <a:ext cx="46383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5099" lvl="0" marL="269999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Consistência de dados: </a:t>
            </a:r>
            <a:endParaRPr sz="2600"/>
          </a:p>
          <a:p>
            <a:pPr indent="-179999" lvl="0" marL="269999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pt-BR" sz="2600"/>
              <a:t> O SGBD avalia os dados recebidos através de regras de integridade, garantindo que sempre estejam corretos.  </a:t>
            </a:r>
            <a:endParaRPr sz="2600"/>
          </a:p>
          <a:p>
            <a:pPr indent="-179999" lvl="0" marL="269999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/>
          </a:p>
          <a:p>
            <a:pPr indent="-179999" lvl="0" marL="269999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900"/>
          </a:p>
          <a:p>
            <a:pPr indent="-338749" lvl="0" marL="269999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pt-BR" sz="2600"/>
              <a:t>Validade: Os dados são válidos quando pertencem ao domínio de valores possíveis naquele caso</a:t>
            </a:r>
            <a:r>
              <a:rPr lang="pt-BR" sz="2500"/>
              <a:t>.</a:t>
            </a:r>
            <a:endParaRPr sz="2500"/>
          </a:p>
        </p:txBody>
      </p:sp>
      <p:pic>
        <p:nvPicPr>
          <p:cNvPr id="337" name="Google Shape;337;g32b3cac176a_0_3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6025" y="2547276"/>
            <a:ext cx="4338874" cy="25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2b3cac176a_0_342"/>
          <p:cNvSpPr txBox="1"/>
          <p:nvPr>
            <p:ph type="title"/>
          </p:nvPr>
        </p:nvSpPr>
        <p:spPr>
          <a:xfrm>
            <a:off x="457200" y="714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Propriedades do SGBD</a:t>
            </a:r>
            <a:endParaRPr/>
          </a:p>
        </p:txBody>
      </p:sp>
      <p:sp>
        <p:nvSpPr>
          <p:cNvPr id="343" name="Google Shape;343;g32b3cac176a_0_342"/>
          <p:cNvSpPr txBox="1"/>
          <p:nvPr>
            <p:ph idx="1" type="body"/>
          </p:nvPr>
        </p:nvSpPr>
        <p:spPr>
          <a:xfrm>
            <a:off x="174000" y="1925225"/>
            <a:ext cx="85128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Completeza:  Todos os dados que precisam ser conhecidos estão disponíveis.  </a:t>
            </a:r>
            <a:endParaRPr/>
          </a:p>
          <a:p>
            <a:pPr indent="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-3683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Consistência:  Sempre que a mesma informação é gravada, mesmo que em locais diferentes, ela tem o mesmo valor.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2b3cac176a_0_347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Vantagens dos SGBD</a:t>
            </a:r>
            <a:endParaRPr/>
          </a:p>
        </p:txBody>
      </p:sp>
      <p:pic>
        <p:nvPicPr>
          <p:cNvPr id="349" name="Google Shape;349;g32b3cac176a_0_3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600" y="1954050"/>
            <a:ext cx="75342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2b3cac176a_0_352"/>
          <p:cNvSpPr txBox="1"/>
          <p:nvPr>
            <p:ph type="title"/>
          </p:nvPr>
        </p:nvSpPr>
        <p:spPr>
          <a:xfrm>
            <a:off x="457200" y="714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Quando um sistema de manipulação de dados </a:t>
            </a:r>
            <a:br>
              <a:rPr lang="pt-BR" sz="3200"/>
            </a:br>
            <a:r>
              <a:rPr lang="pt-BR" sz="3200"/>
              <a:t>é um SGBD?</a:t>
            </a:r>
            <a:endParaRPr/>
          </a:p>
        </p:txBody>
      </p:sp>
      <p:sp>
        <p:nvSpPr>
          <p:cNvPr id="355" name="Google Shape;355;g32b3cac176a_0_352"/>
          <p:cNvSpPr txBox="1"/>
          <p:nvPr>
            <p:ph idx="1" type="body"/>
          </p:nvPr>
        </p:nvSpPr>
        <p:spPr>
          <a:xfrm>
            <a:off x="490859" y="1925216"/>
            <a:ext cx="82296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Auto-contenção – conter dados, suas descrições, relacionamentos e formas de acesso</a:t>
            </a:r>
            <a:endParaRPr sz="3200"/>
          </a:p>
          <a:p>
            <a:pPr indent="-266700" lvl="0" marL="342900" rtl="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600"/>
          </a:p>
          <a:p>
            <a:pPr indent="-3556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Independência de dados – aplicações imunes a mudanças na estrutura de armazenamento e à estratégia de acesso a dados</a:t>
            </a:r>
            <a:endParaRPr sz="3200"/>
          </a:p>
          <a:p>
            <a:pPr indent="-254000" lvl="0" marL="34290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800"/>
          </a:p>
          <a:p>
            <a:pPr indent="-3556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Abstração dos dados – usuário não precisa saber detalhes sobre armazenamento real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2b3cac176a_0_357"/>
          <p:cNvSpPr txBox="1"/>
          <p:nvPr>
            <p:ph idx="1" type="body"/>
          </p:nvPr>
        </p:nvSpPr>
        <p:spPr>
          <a:xfrm>
            <a:off x="490859" y="1925216"/>
            <a:ext cx="82296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pt-BR" sz="2900"/>
              <a:t>Visões – formas diferentes de ver os dados de acordo com necessidade dos usuários</a:t>
            </a:r>
            <a:endParaRPr sz="3300"/>
          </a:p>
          <a:p>
            <a:pPr indent="-254000" lvl="0" marL="34290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900"/>
          </a:p>
          <a:p>
            <a:pPr indent="-3556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pt-BR" sz="2900"/>
              <a:t>Transações – gerenciar integridade sem precisar de aplicativos</a:t>
            </a:r>
            <a:endParaRPr sz="3300"/>
          </a:p>
          <a:p>
            <a:pPr indent="-254000" lvl="0" marL="342900" rtl="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900"/>
          </a:p>
          <a:p>
            <a:pPr indent="-3556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pt-BR" sz="2900"/>
              <a:t>Controle automático de acesso – vários usuários, travamento eficiente</a:t>
            </a:r>
            <a:endParaRPr sz="3300"/>
          </a:p>
          <a:p>
            <a:pPr indent="-1905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900"/>
          </a:p>
        </p:txBody>
      </p:sp>
      <p:sp>
        <p:nvSpPr>
          <p:cNvPr id="361" name="Google Shape;361;g32b3cac176a_0_357"/>
          <p:cNvSpPr txBox="1"/>
          <p:nvPr>
            <p:ph type="title"/>
          </p:nvPr>
        </p:nvSpPr>
        <p:spPr>
          <a:xfrm>
            <a:off x="457200" y="714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Quando um sistema de manipulação de dados </a:t>
            </a:r>
            <a:br>
              <a:rPr lang="pt-BR" sz="3200"/>
            </a:br>
            <a:r>
              <a:rPr lang="pt-BR" sz="3200"/>
              <a:t>é um SGBD?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b047920bb_0_56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/>
              <a:t>Avaliação</a:t>
            </a:r>
            <a:endParaRPr/>
          </a:p>
        </p:txBody>
      </p:sp>
      <p:sp>
        <p:nvSpPr>
          <p:cNvPr id="182" name="Google Shape;182;g1db047920bb_0_56"/>
          <p:cNvSpPr txBox="1"/>
          <p:nvPr>
            <p:ph idx="1" type="body"/>
          </p:nvPr>
        </p:nvSpPr>
        <p:spPr>
          <a:xfrm>
            <a:off x="490850" y="1628800"/>
            <a:ext cx="8229600" cy="4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None/>
            </a:pPr>
            <a:r>
              <a:rPr lang="pt-BR" sz="2280">
                <a:solidFill>
                  <a:srgbClr val="212529"/>
                </a:solidFill>
                <a:latin typeface="Inter"/>
                <a:ea typeface="Inter"/>
                <a:cs typeface="Inter"/>
                <a:sym typeface="Inter"/>
              </a:rPr>
              <a:t>A avaliação é um processo contínuo, será tratada da seguinte forma:</a:t>
            </a:r>
            <a:endParaRPr sz="2280">
              <a:solidFill>
                <a:srgbClr val="21252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None/>
            </a:pPr>
            <a:r>
              <a:t/>
            </a:r>
            <a:endParaRPr sz="1207">
              <a:solidFill>
                <a:srgbClr val="21252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None/>
            </a:pPr>
            <a:r>
              <a:rPr b="1" lang="pt-BR" sz="2280">
                <a:solidFill>
                  <a:srgbClr val="212529"/>
                </a:solidFill>
                <a:latin typeface="Inter"/>
                <a:ea typeface="Inter"/>
                <a:cs typeface="Inter"/>
                <a:sym typeface="Inter"/>
              </a:rPr>
              <a:t>Avaliação de Desempenho Individual (ADI) </a:t>
            </a:r>
            <a:endParaRPr b="1" sz="2280">
              <a:solidFill>
                <a:srgbClr val="21252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73380" lvl="0" marL="457200" rtl="0" algn="just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Clr>
                <a:srgbClr val="212529"/>
              </a:buClr>
              <a:buSzPts val="2280"/>
              <a:buFont typeface="Inter"/>
              <a:buChar char="•"/>
            </a:pPr>
            <a:r>
              <a:rPr lang="pt-BR" sz="2280">
                <a:solidFill>
                  <a:srgbClr val="212529"/>
                </a:solidFill>
                <a:latin typeface="Inter"/>
                <a:ea typeface="Inter"/>
                <a:cs typeface="Inter"/>
                <a:sym typeface="Inter"/>
              </a:rPr>
              <a:t>Avaliações de conhecimento (40%)</a:t>
            </a:r>
            <a:endParaRPr sz="2280">
              <a:solidFill>
                <a:srgbClr val="21252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None/>
            </a:pPr>
            <a:r>
              <a:t/>
            </a:r>
            <a:endParaRPr sz="2280">
              <a:solidFill>
                <a:srgbClr val="21252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None/>
            </a:pPr>
            <a:r>
              <a:rPr b="1" lang="pt-BR" sz="2280">
                <a:solidFill>
                  <a:srgbClr val="212529"/>
                </a:solidFill>
                <a:latin typeface="Inter"/>
                <a:ea typeface="Inter"/>
                <a:cs typeface="Inter"/>
                <a:sym typeface="Inter"/>
              </a:rPr>
              <a:t>Avaliações somativas:</a:t>
            </a:r>
            <a:endParaRPr sz="2280">
              <a:solidFill>
                <a:srgbClr val="21252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73380" lvl="0" marL="457200" rtl="0" algn="just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Clr>
                <a:srgbClr val="212529"/>
              </a:buClr>
              <a:buSzPts val="2280"/>
              <a:buFont typeface="Inter"/>
              <a:buChar char="•"/>
            </a:pPr>
            <a:r>
              <a:rPr lang="pt-BR" sz="2280">
                <a:solidFill>
                  <a:srgbClr val="212529"/>
                </a:solidFill>
                <a:latin typeface="Inter"/>
                <a:ea typeface="Inter"/>
                <a:cs typeface="Inter"/>
                <a:sym typeface="Inter"/>
              </a:rPr>
              <a:t>Atividades em classe  (30%)</a:t>
            </a:r>
            <a:endParaRPr sz="2280">
              <a:solidFill>
                <a:srgbClr val="212529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73380" lvl="0" marL="457200" rtl="0" algn="just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Clr>
                <a:srgbClr val="212529"/>
              </a:buClr>
              <a:buSzPts val="2280"/>
              <a:buFont typeface="Inter"/>
              <a:buChar char="•"/>
            </a:pPr>
            <a:r>
              <a:rPr lang="pt-BR" sz="2280">
                <a:solidFill>
                  <a:srgbClr val="212529"/>
                </a:solidFill>
                <a:latin typeface="Inter"/>
                <a:ea typeface="Inter"/>
                <a:cs typeface="Inter"/>
                <a:sym typeface="Inter"/>
              </a:rPr>
              <a:t>Projeto integrador (30%)</a:t>
            </a:r>
            <a:endParaRPr sz="2280">
              <a:solidFill>
                <a:srgbClr val="21252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3" name="Google Shape;183;g1db047920bb_0_5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18/01/2023</a:t>
            </a:r>
            <a:endParaRPr/>
          </a:p>
        </p:txBody>
      </p:sp>
      <p:sp>
        <p:nvSpPr>
          <p:cNvPr id="184" name="Google Shape;184;g1db047920bb_0_5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1db047920bb_0_5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2b3cac176a_0_362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367" name="Google Shape;367;g32b3cac176a_0_362"/>
          <p:cNvSpPr txBox="1"/>
          <p:nvPr>
            <p:ph idx="1" type="body"/>
          </p:nvPr>
        </p:nvSpPr>
        <p:spPr>
          <a:xfrm>
            <a:off x="490850" y="1772825"/>
            <a:ext cx="83673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Explique com suas palavras o que é um banco de dados.</a:t>
            </a:r>
            <a:endParaRPr/>
          </a:p>
          <a:p>
            <a:pPr indent="-215900" lvl="0" marL="342900" rtl="0" algn="just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Explique a diferença entre um banco de dados para um SGBD.</a:t>
            </a:r>
            <a:endParaRPr/>
          </a:p>
          <a:p>
            <a:pPr indent="-254000" lvl="0" marL="342900" rtl="0" algn="just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342900" lvl="0" marL="34290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Comente as vantagens e desvantagens dos SGBD. </a:t>
            </a:r>
            <a:endParaRPr/>
          </a:p>
          <a:p>
            <a:pPr indent="-254000" lvl="0" marL="342900" rtl="0" algn="just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342900" lvl="0" marL="34290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Quais as principais diferenças entre um sistema de processamento de arquivos e um SGBD?</a:t>
            </a:r>
            <a:endParaRPr/>
          </a:p>
          <a:p>
            <a:pPr indent="0" lvl="0" marL="342900" rtl="0" algn="just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-165100" lvl="0" marL="34290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500">
                <a:solidFill>
                  <a:srgbClr val="FF0000"/>
                </a:solidFill>
              </a:rPr>
              <a:t>(faça digital e em breve entregue pelo drive </a:t>
            </a:r>
            <a:endParaRPr sz="2500">
              <a:solidFill>
                <a:srgbClr val="FF0000"/>
              </a:solidFill>
            </a:endParaRPr>
          </a:p>
          <a:p>
            <a:pPr indent="-165100" lvl="0" marL="34290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500">
                <a:solidFill>
                  <a:srgbClr val="FF0000"/>
                </a:solidFill>
              </a:rPr>
              <a:t> encurtador.com.br/abenx )</a:t>
            </a:r>
            <a:endParaRPr sz="2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2b3cac176a_0_367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Desenho</a:t>
            </a:r>
            <a:endParaRPr/>
          </a:p>
        </p:txBody>
      </p:sp>
      <p:sp>
        <p:nvSpPr>
          <p:cNvPr id="373" name="Google Shape;373;g32b3cac176a_0_367"/>
          <p:cNvSpPr txBox="1"/>
          <p:nvPr>
            <p:ph idx="1" type="body"/>
          </p:nvPr>
        </p:nvSpPr>
        <p:spPr>
          <a:xfrm>
            <a:off x="490859" y="1772816"/>
            <a:ext cx="8229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700"/>
              <a:t>Dia portable: </a:t>
            </a:r>
            <a:endParaRPr sz="2700"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700"/>
              <a:t>Desenho do cenário atual - BD</a:t>
            </a:r>
            <a:endParaRPr sz="2700"/>
          </a:p>
          <a:p>
            <a:pPr indent="-400050" lvl="0" marL="457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700"/>
              <a:buChar char="•"/>
            </a:pPr>
            <a:r>
              <a:rPr lang="pt-BR" sz="2700"/>
              <a:t>instalar e executar</a:t>
            </a:r>
            <a:endParaRPr sz="2700"/>
          </a:p>
          <a:p>
            <a:pPr indent="-4000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pt-BR" sz="2700"/>
              <a:t>usar a ferramenta: Menu outras folhas -&gt; ER</a:t>
            </a:r>
            <a:endParaRPr sz="2700"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700"/>
              <a:t>Online</a:t>
            </a:r>
            <a:endParaRPr sz="2700"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pt-BR" sz="2700" u="sng">
                <a:solidFill>
                  <a:schemeClr val="hlink"/>
                </a:solidFill>
                <a:hlinkClick r:id="rId3"/>
              </a:rPr>
              <a:t>https://app.creately.com/</a:t>
            </a:r>
            <a:endParaRPr sz="2700"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2b3cac176a_0_372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Passo a passo instalação BD</a:t>
            </a:r>
            <a:endParaRPr/>
          </a:p>
        </p:txBody>
      </p:sp>
      <p:sp>
        <p:nvSpPr>
          <p:cNvPr id="379" name="Google Shape;379;g32b3cac176a_0_372"/>
          <p:cNvSpPr txBox="1"/>
          <p:nvPr>
            <p:ph idx="1" type="body"/>
          </p:nvPr>
        </p:nvSpPr>
        <p:spPr>
          <a:xfrm>
            <a:off x="490859" y="1772816"/>
            <a:ext cx="8229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700"/>
              <a:buChar char="•"/>
            </a:pPr>
            <a:r>
              <a:rPr lang="pt-BR" sz="2700"/>
              <a:t>download dos arquivos</a:t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pt-BR" sz="2700"/>
              <a:t>installer microsoft (execute tudo mas não continue)</a:t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pt-BR" sz="2700"/>
              <a:t>installer wampp </a:t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pt-BR" sz="2700"/>
              <a:t>execute o wamp (garanta que está executando todos servidores - deve ficar verde - ou instale novamente)</a:t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pt-BR" sz="2700"/>
              <a:t>execute o workbench</a:t>
            </a:r>
            <a:endParaRPr sz="2700"/>
          </a:p>
          <a:p>
            <a:pPr indent="-4000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pt-BR" sz="2700"/>
              <a:t>conecte no local connection</a:t>
            </a:r>
            <a:endParaRPr sz="2700"/>
          </a:p>
          <a:p>
            <a:pPr indent="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2b3cac176a_0_377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Vamos pensar em um BD</a:t>
            </a:r>
            <a:endParaRPr/>
          </a:p>
        </p:txBody>
      </p:sp>
      <p:sp>
        <p:nvSpPr>
          <p:cNvPr id="385" name="Google Shape;385;g32b3cac176a_0_377"/>
          <p:cNvSpPr txBox="1"/>
          <p:nvPr>
            <p:ph idx="1" type="body"/>
          </p:nvPr>
        </p:nvSpPr>
        <p:spPr>
          <a:xfrm>
            <a:off x="490859" y="1772816"/>
            <a:ext cx="82296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Como modelar dados?</a:t>
            </a:r>
            <a:endParaRPr/>
          </a:p>
          <a:p>
            <a:pPr indent="-342900" lvl="0" marL="457200" rtl="0" algn="just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Identificar os agentes (entidades);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Identificar as características deles (atributos);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Aplicar convenção de nomes;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Identificar os relacionamentos entre os agentes;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Associar chaves;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Normalizar para reduzir a redundância dos dados;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Diversificar para melhorar o desempenho.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2b3cac176a_0_382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Vamos pensar em um BD</a:t>
            </a:r>
            <a:endParaRPr/>
          </a:p>
        </p:txBody>
      </p:sp>
      <p:sp>
        <p:nvSpPr>
          <p:cNvPr id="391" name="Google Shape;391;g32b3cac176a_0_382"/>
          <p:cNvSpPr/>
          <p:nvPr/>
        </p:nvSpPr>
        <p:spPr>
          <a:xfrm>
            <a:off x="1501100" y="2091550"/>
            <a:ext cx="1437000" cy="697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32b3cac176a_0_382"/>
          <p:cNvSpPr/>
          <p:nvPr/>
        </p:nvSpPr>
        <p:spPr>
          <a:xfrm>
            <a:off x="1451275" y="3219325"/>
            <a:ext cx="1536650" cy="9173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32b3cac176a_0_382"/>
          <p:cNvSpPr/>
          <p:nvPr/>
        </p:nvSpPr>
        <p:spPr>
          <a:xfrm>
            <a:off x="1451300" y="4567275"/>
            <a:ext cx="1536600" cy="76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32b3cac176a_0_382"/>
          <p:cNvSpPr txBox="1"/>
          <p:nvPr/>
        </p:nvSpPr>
        <p:spPr>
          <a:xfrm>
            <a:off x="3327000" y="2019450"/>
            <a:ext cx="5207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2b3cac176a_0_390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Vamos pensar em um BD</a:t>
            </a:r>
            <a:endParaRPr/>
          </a:p>
        </p:txBody>
      </p:sp>
      <p:pic>
        <p:nvPicPr>
          <p:cNvPr id="400" name="Google Shape;400;g32b3cac176a_0_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00" y="1966175"/>
            <a:ext cx="8229600" cy="2790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2b3cac176a_0_395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Vamos pensar em um BD</a:t>
            </a:r>
            <a:endParaRPr/>
          </a:p>
        </p:txBody>
      </p:sp>
      <p:sp>
        <p:nvSpPr>
          <p:cNvPr id="406" name="Google Shape;406;g32b3cac176a_0_395"/>
          <p:cNvSpPr txBox="1"/>
          <p:nvPr>
            <p:ph idx="1" type="body"/>
          </p:nvPr>
        </p:nvSpPr>
        <p:spPr>
          <a:xfrm>
            <a:off x="490859" y="1772816"/>
            <a:ext cx="8229600" cy="476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E a prescrição do medicamento? Onde entraria?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Desenhe no Dia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2b3cac176a_0_400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Vamos pensar em um novo BD</a:t>
            </a:r>
            <a:endParaRPr/>
          </a:p>
        </p:txBody>
      </p:sp>
      <p:sp>
        <p:nvSpPr>
          <p:cNvPr id="412" name="Google Shape;412;g32b3cac176a_0_400"/>
          <p:cNvSpPr txBox="1"/>
          <p:nvPr>
            <p:ph idx="1" type="body"/>
          </p:nvPr>
        </p:nvSpPr>
        <p:spPr>
          <a:xfrm>
            <a:off x="490859" y="1772816"/>
            <a:ext cx="8229600" cy="476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Vamos modelar um banco de dados para uma escola. </a:t>
            </a:r>
            <a:endParaRPr/>
          </a:p>
          <a:p>
            <a:pPr indent="-342900" lvl="0" marL="457200" rtl="0" algn="just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Pense, por enquanto, somente na questão: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aluno x professor x disciplina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Desenhe no Dia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2b3cac176a_0_405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Vamos pensar em um BD</a:t>
            </a:r>
            <a:endParaRPr/>
          </a:p>
        </p:txBody>
      </p:sp>
      <p:pic>
        <p:nvPicPr>
          <p:cNvPr id="418" name="Google Shape;418;g32b3cac176a_0_4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0" y="827925"/>
            <a:ext cx="9084800" cy="53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75"/>
              <a:buFont typeface="Calibri"/>
              <a:buNone/>
            </a:pPr>
            <a:r>
              <a:rPr b="1" lang="pt-BR" sz="3075"/>
              <a:t>Conteúdo do curso</a:t>
            </a:r>
            <a:endParaRPr/>
          </a:p>
        </p:txBody>
      </p:sp>
      <p:sp>
        <p:nvSpPr>
          <p:cNvPr id="191" name="Google Shape;191;p4"/>
          <p:cNvSpPr txBox="1"/>
          <p:nvPr>
            <p:ph idx="1" type="body"/>
          </p:nvPr>
        </p:nvSpPr>
        <p:spPr>
          <a:xfrm>
            <a:off x="490859" y="1772816"/>
            <a:ext cx="8229600" cy="4766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/>
              <a:t>Introdução a Banco de Dados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/>
              <a:t>Banco de Dados Relacional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/>
              <a:t>MER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/>
              <a:t>SQL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/>
              <a:t>Aplicações em Bancos de dados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400"/>
              <a:buAutoNum type="arabicPeriod"/>
            </a:pPr>
            <a:r>
              <a:rPr lang="pt-BR"/>
              <a:t>NoSQL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/>
              <a:t>2º semestre - Projeto de Banco de Dados com JAVA</a:t>
            </a:r>
            <a:endParaRPr/>
          </a:p>
        </p:txBody>
      </p:sp>
      <p:sp>
        <p:nvSpPr>
          <p:cNvPr id="192" name="Google Shape;19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O que são Banco de Dados?</a:t>
            </a:r>
            <a:endParaRPr/>
          </a:p>
        </p:txBody>
      </p:sp>
      <p:pic>
        <p:nvPicPr>
          <p:cNvPr descr="cubo, jogos de azar, jogo, sorte, dados, oportunidade, jogos de ..." id="200" name="Google Shape;20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449" y="1958575"/>
            <a:ext cx="4557114" cy="33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b3cac176a_0_0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O que são Banco de Dados?</a:t>
            </a:r>
            <a:endParaRPr/>
          </a:p>
        </p:txBody>
      </p:sp>
      <p:sp>
        <p:nvSpPr>
          <p:cNvPr id="206" name="Google Shape;206;g32b3cac176a_0_0"/>
          <p:cNvSpPr txBox="1"/>
          <p:nvPr>
            <p:ph idx="1" type="body"/>
          </p:nvPr>
        </p:nvSpPr>
        <p:spPr>
          <a:xfrm>
            <a:off x="490850" y="1772824"/>
            <a:ext cx="8229600" cy="4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800"/>
              <a:t>“Uma base de dados é um conjunto de arquivos relacionados entre si.” (CHU 1983)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None/>
            </a:pPr>
            <a:r>
              <a:rPr lang="pt-BR" sz="2800"/>
              <a:t>“Um sistema de banco de dados é basicamente apenas um sistema computadorizado de manutenção de registros. O banco de dados, por si só, pode ser considerado como equivalente eletrônico de um armário de arquivamento; ou seja, ele é um repositório ou recipiente para uma coleção de arquivos de dados computadorizados.” (Date, 2004)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213" name="Google Shape;213;p10"/>
          <p:cNvSpPr txBox="1"/>
          <p:nvPr>
            <p:ph idx="1" type="body"/>
          </p:nvPr>
        </p:nvSpPr>
        <p:spPr>
          <a:xfrm>
            <a:off x="490859" y="1772816"/>
            <a:ext cx="8229600" cy="4766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Banco de Dados constantes em nossas vidas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Agenda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Contatos</a:t>
            </a:r>
            <a:endParaRPr/>
          </a:p>
          <a:p>
            <a:pPr indent="-2476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Planilha de gastos mensais</a:t>
            </a:r>
            <a:endParaRPr/>
          </a:p>
          <a:p>
            <a:pPr indent="-16510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Armazenar dados eletronicamente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/>
              <a:t>Organização específica</a:t>
            </a:r>
            <a:endParaRPr/>
          </a:p>
          <a:p>
            <a:pPr indent="-16510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1dbdff5f4cf_1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825" y="735825"/>
            <a:ext cx="8620125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BREVE HISTÓRICO</a:t>
            </a:r>
            <a:endParaRPr/>
          </a:p>
        </p:txBody>
      </p:sp>
      <p:sp>
        <p:nvSpPr>
          <p:cNvPr id="225" name="Google Shape;225;p11"/>
          <p:cNvSpPr txBox="1"/>
          <p:nvPr>
            <p:ph idx="1" type="body"/>
          </p:nvPr>
        </p:nvSpPr>
        <p:spPr>
          <a:xfrm>
            <a:off x="17400" y="1504675"/>
            <a:ext cx="8918400" cy="4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81" lvl="0" marL="4572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700"/>
              <a:buChar char="•"/>
            </a:pPr>
            <a:r>
              <a:rPr lang="pt-BR" sz="2700"/>
              <a:t>O primeiro banco de dados teve início nas décadas de 60 e 70 na IBM, com pesquisas em automação de tarefas de escritório.  Naquela época, tinha-se que ter muita gente ($$$) para armazenar e indexar os arquivos.</a:t>
            </a:r>
            <a:endParaRPr sz="2700"/>
          </a:p>
          <a:p>
            <a:pPr indent="0" lvl="0" marL="4572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23"/>
              <a:buNone/>
            </a:pPr>
            <a:r>
              <a:t/>
            </a:r>
            <a:endParaRPr sz="1500"/>
          </a:p>
          <a:p>
            <a:pPr indent="-400081" lvl="0" marL="4572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700"/>
              <a:buChar char="•"/>
            </a:pPr>
            <a:r>
              <a:rPr lang="pt-BR" sz="2700"/>
              <a:t>Em 1970 um pesquisador da IBM - Ted Codd publicou o primeiro artigo sobre bancos de dados relacionais e falava sobre uma forma de consultar os dados (em tabelas) por meio de comandos.</a:t>
            </a:r>
            <a:endParaRPr sz="2700"/>
          </a:p>
          <a:p>
            <a:pPr indent="0" lvl="0" marL="4572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323"/>
              <a:buNone/>
            </a:pPr>
            <a:r>
              <a:rPr lang="pt-BR" sz="2700"/>
              <a:t>Inicialmente, por ser muito complexo, não foi aceito nem implantado.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ex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ex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2011-07-26T19:43:11Z</dcterms:created>
  <dc:creator>Itautec</dc:creator>
</cp:coreProperties>
</file>