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</p:sldIdLst>
  <p:sldSz cy="6858000" cx="9144000"/>
  <p:notesSz cx="6850050" cy="9979025"/>
  <p:embeddedFontLst>
    <p:embeddedFont>
      <p:font typeface="Arial Narrow"/>
      <p:regular r:id="rId82"/>
      <p:bold r:id="rId83"/>
      <p:italic r:id="rId84"/>
      <p:boldItalic r:id="rId8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86" roundtripDataSignature="AMtx7mgNKt8Rrq1LI0MqTD5/7Di5xk4G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ArialNarrow-italic.fntdata"/><Relationship Id="rId83" Type="http://schemas.openxmlformats.org/officeDocument/2006/relationships/font" Target="fonts/ArialNarrow-bold.fntdata"/><Relationship Id="rId42" Type="http://schemas.openxmlformats.org/officeDocument/2006/relationships/slide" Target="slides/slide35.xml"/><Relationship Id="rId86" Type="http://customschemas.google.com/relationships/presentationmetadata" Target="metadata"/><Relationship Id="rId41" Type="http://schemas.openxmlformats.org/officeDocument/2006/relationships/slide" Target="slides/slide34.xml"/><Relationship Id="rId85" Type="http://schemas.openxmlformats.org/officeDocument/2006/relationships/font" Target="fonts/ArialNarrow-boldItalic.fntdata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font" Target="fonts/ArialNarrow-regular.fntdata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79765" y="1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9300"/>
            <a:ext cx="4986337" cy="3740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4395" y="4739534"/>
            <a:ext cx="5481275" cy="449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88750" spcFirstLastPara="1" rIns="88750" wrap="square" tIns="443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79765" y="9479068"/>
            <a:ext cx="2968769" cy="498409"/>
          </a:xfrm>
          <a:prstGeom prst="rect">
            <a:avLst/>
          </a:prstGeom>
          <a:noFill/>
          <a:ln>
            <a:noFill/>
          </a:ln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cd9e06494_0_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2dcd9e06494_0_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dcd9e06494_0_27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dcd9e06494_0_27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cd9e06494_0_28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dcd9e06494_0_28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cd9e06494_0_292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2dcd9e06494_0_292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cd9e06494_0_297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dcd9e06494_0_297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dcd9e06494_0_302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dcd9e06494_0_302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dcd9e06494_0_312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2dcd9e06494_0_312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cd9e06494_0_307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dcd9e06494_0_307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cd9e06494_0_317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dcd9e06494_0_317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cd9e06494_0_2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dcd9e06494_0_2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cd9e06494_0_2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2dcd9e06494_0_2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cd9e06494_0_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dcd9e06494_0_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aaf613f81_0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aaf613f81_0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33aaf613f81_0_0:notes"/>
          <p:cNvSpPr txBox="1"/>
          <p:nvPr>
            <p:ph idx="12" type="sldNum"/>
          </p:nvPr>
        </p:nvSpPr>
        <p:spPr>
          <a:xfrm>
            <a:off x="3879765" y="9479068"/>
            <a:ext cx="2968800" cy="498300"/>
          </a:xfrm>
          <a:prstGeom prst="rect">
            <a:avLst/>
          </a:prstGeom>
        </p:spPr>
        <p:txBody>
          <a:bodyPr anchorCtr="0" anchor="b" bIns="44375" lIns="88750" spcFirstLastPara="1" rIns="88750" wrap="square" tIns="443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cd9e06494_0_3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dcd9e06494_0_3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cd9e06494_0_3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dcd9e06494_0_3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dcd9e06494_0_4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dcd9e06494_0_4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cd9e06494_0_4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2dcd9e06494_0_4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dcd9e06494_0_5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dcd9e06494_0_5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dcd9e06494_0_5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2dcd9e06494_0_5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cd9e06494_0_6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2dcd9e06494_0_6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dcd9e06494_0_6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g2dcd9e06494_0_6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cd9e06494_0_7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2dcd9e06494_0_7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cd9e06494_0_1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dcd9e06494_0_1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dcd9e06494_0_7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dcd9e06494_0_7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dcd9e06494_0_8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2dcd9e06494_0_8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cd9e06494_0_8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2dcd9e06494_0_8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3fee0452e2_0_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33fee0452e2_0_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cd9e06494_0_9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dcd9e06494_0_9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dcd9e06494_0_9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2dcd9e06494_0_9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dcd9e06494_0_10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2dcd9e06494_0_10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dcd9e06494_0_10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g2dcd9e06494_0_10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dcd9e06494_0_11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g2dcd9e06494_0_11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cd9e06494_0_11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dcd9e06494_0_11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cd9e06494_0_1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2dcd9e06494_0_1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dcd9e06494_0_12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2dcd9e06494_0_12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2dcd9e06494_0_12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g2dcd9e06494_0_12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dcd9e06494_0_13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2dcd9e06494_0_13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dcd9e06494_0_13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2dcd9e06494_0_13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dcd9e06494_0_14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g2dcd9e06494_0_14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2dcd9e06494_0_14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2dcd9e06494_0_14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dcd9e06494_0_15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2dcd9e06494_0_15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dcd9e06494_0_15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g2dcd9e06494_0_15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dcd9e06494_0_16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g2dcd9e06494_0_16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dcd9e06494_0_165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dcd9e06494_0_165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cd9e06494_0_26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2dcd9e06494_0_26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dcd9e06494_0_170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dcd9e06494_0_170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dc4912c5f8_0_14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dc4912c5f8_0_14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dc4912c5f8_0_145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g1dc4912c5f8_0_145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dc4912c5f8_0_16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dc4912c5f8_0_16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dc4912c5f8_0_165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1dc4912c5f8_0_165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dc4912c5f8_0_17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1dc4912c5f8_0_17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dc4912c5f8_0_176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1dc4912c5f8_0_176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f0dc705cf5_0_0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g1f0dc705cf5_0_0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dc4912c5f8_0_181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1dc4912c5f8_0_181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dc4912c5f8_0_187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dc4912c5f8_0_187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cd9e06494_0_25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dcd9e06494_0_25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dc4912c5f8_0_193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g1dc4912c5f8_0_193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dc4912c5f8_0_199:notes"/>
          <p:cNvSpPr txBox="1"/>
          <p:nvPr>
            <p:ph idx="1" type="body"/>
          </p:nvPr>
        </p:nvSpPr>
        <p:spPr>
          <a:xfrm>
            <a:off x="684395" y="4739534"/>
            <a:ext cx="5481300" cy="44904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g1dc4912c5f8_0_199:notes"/>
          <p:cNvSpPr/>
          <p:nvPr>
            <p:ph idx="2" type="sldImg"/>
          </p:nvPr>
        </p:nvSpPr>
        <p:spPr>
          <a:xfrm>
            <a:off x="931863" y="749300"/>
            <a:ext cx="4986300" cy="3740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f2a597bee8_0_292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g1f2a597bee8_0_292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f2a597bee8_0_29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1" name="Google Shape;611;g1f2a597bee8_0_29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f2a597bee8_0_30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17" name="Google Shape;617;g1f2a597bee8_0_30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f2a597bee8_0_30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3" name="Google Shape;623;g1f2a597bee8_0_30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f2a597bee8_0_31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9" name="Google Shape;629;g1f2a597bee8_0_31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f2a597bee8_0_31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5" name="Google Shape;635;g1f2a597bee8_0_31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f2a597bee8_0_32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1" name="Google Shape;641;g1f2a597bee8_0_32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f2a597bee8_0_32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7" name="Google Shape;647;g1f2a597bee8_0_32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cd9e06494_0_26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dcd9e06494_0_26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f2a597bee8_0_33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3" name="Google Shape;653;g1f2a597bee8_0_33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f2a597bee8_0_33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9" name="Google Shape;659;g1f2a597bee8_0_33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f2a597bee8_0_34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5" name="Google Shape;665;g1f2a597bee8_0_34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f2a597bee8_0_34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1" name="Google Shape;671;g1f2a597bee8_0_34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f2a597bee8_0_35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7" name="Google Shape;677;g1f2a597bee8_0_35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cd9e06494_0_276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dcd9e06494_0_276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cd9e06494_0_281:notes"/>
          <p:cNvSpPr txBox="1"/>
          <p:nvPr>
            <p:ph idx="1" type="body"/>
          </p:nvPr>
        </p:nvSpPr>
        <p:spPr>
          <a:xfrm>
            <a:off x="684992" y="4740027"/>
            <a:ext cx="5479800" cy="4490700"/>
          </a:xfrm>
          <a:prstGeom prst="rect">
            <a:avLst/>
          </a:prstGeom>
        </p:spPr>
        <p:txBody>
          <a:bodyPr anchorCtr="0" anchor="t" bIns="44375" lIns="88750" spcFirstLastPara="1" rIns="88750" wrap="square" tIns="44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2dcd9e06494_0_281:notes"/>
          <p:cNvSpPr/>
          <p:nvPr>
            <p:ph idx="2" type="sldImg"/>
          </p:nvPr>
        </p:nvSpPr>
        <p:spPr>
          <a:xfrm>
            <a:off x="1141879" y="748407"/>
            <a:ext cx="4566900" cy="3742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6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" type="body"/>
          </p:nvPr>
        </p:nvSpPr>
        <p:spPr>
          <a:xfrm rot="5400000">
            <a:off x="2342678" y="161131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dc4912c5f8_0_21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1dc4912c5f8_0_2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g1dc4912c5f8_0_2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1dc4912c5f8_0_2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g1dc4912c5f8_0_2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dc4912c5f8_0_21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1dc4912c5f8_0_217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g1dc4912c5f8_0_2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dc4912c5f8_0_2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1dc4912c5f8_0_2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c4912c5f8_0_223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1dc4912c5f8_0_223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just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just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just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just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g1dc4912c5f8_0_2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dc4912c5f8_0_2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g1dc4912c5f8_0_2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c4912c5f8_0_229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1dc4912c5f8_0_22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3" name="Google Shape;113;g1dc4912c5f8_0_22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4" name="Google Shape;114;g1dc4912c5f8_0_2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1dc4912c5f8_0_2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dc4912c5f8_0_2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dc4912c5f8_0_236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g1dc4912c5f8_0_23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1dc4912c5f8_0_23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1dc4912c5f8_0_23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g1dc4912c5f8_0_23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rtl="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g1dc4912c5f8_0_2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dc4912c5f8_0_2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g1dc4912c5f8_0_2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c4912c5f8_0_245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1dc4912c5f8_0_2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g1dc4912c5f8_0_2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g1dc4912c5f8_0_2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dc4912c5f8_0_2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1dc4912c5f8_0_2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1dc4912c5f8_0_2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c4912c5f8_0_254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dc4912c5f8_0_254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g1dc4912c5f8_0_254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g1dc4912c5f8_0_25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g1dc4912c5f8_0_25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dc4912c5f8_0_2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8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" type="body"/>
          </p:nvPr>
        </p:nvSpPr>
        <p:spPr>
          <a:xfrm>
            <a:off x="490859" y="1772816"/>
            <a:ext cx="8229600" cy="47660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c4912c5f8_0_26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g1dc4912c5f8_0_26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g1dc4912c5f8_0_26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just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just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just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g1dc4912c5f8_0_2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1dc4912c5f8_0_2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1dc4912c5f8_0_2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dc4912c5f8_0_268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1dc4912c5f8_0_268"/>
          <p:cNvSpPr txBox="1"/>
          <p:nvPr>
            <p:ph idx="1" type="body"/>
          </p:nvPr>
        </p:nvSpPr>
        <p:spPr>
          <a:xfrm rot="5400000">
            <a:off x="2342609" y="161199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1dc4912c5f8_0_2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1dc4912c5f8_0_2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dc4912c5f8_0_2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c4912c5f8_0_27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dc4912c5f8_0_27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g1dc4912c5f8_0_2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g1dc4912c5f8_0_2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g1dc4912c5f8_0_2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2a597bee8_0_363"/>
          <p:cNvSpPr txBox="1"/>
          <p:nvPr>
            <p:ph type="ctrTitle"/>
          </p:nvPr>
        </p:nvSpPr>
        <p:spPr>
          <a:xfrm>
            <a:off x="685800" y="1065211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f2a597bee8_0_363"/>
          <p:cNvSpPr txBox="1"/>
          <p:nvPr>
            <p:ph idx="1" type="subTitle"/>
          </p:nvPr>
        </p:nvSpPr>
        <p:spPr>
          <a:xfrm>
            <a:off x="1143000" y="3629020"/>
            <a:ext cx="68580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g1f2a597bee8_0_3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g1f2a597bee8_0_3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g1f2a597bee8_0_3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2a597bee8_0_369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g1f2a597bee8_0_369"/>
          <p:cNvSpPr txBox="1"/>
          <p:nvPr>
            <p:ph idx="1" type="body"/>
          </p:nvPr>
        </p:nvSpPr>
        <p:spPr>
          <a:xfrm>
            <a:off x="623888" y="4718057"/>
            <a:ext cx="78867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7" name="Google Shape;177;g1f2a597bee8_0_3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g1f2a597bee8_0_3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g1f2a597bee8_0_3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2a597bee8_0_375"/>
          <p:cNvSpPr txBox="1"/>
          <p:nvPr>
            <p:ph type="title"/>
          </p:nvPr>
        </p:nvSpPr>
        <p:spPr>
          <a:xfrm>
            <a:off x="557210" y="681037"/>
            <a:ext cx="8258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g1f2a597bee8_0_375"/>
          <p:cNvSpPr txBox="1"/>
          <p:nvPr>
            <p:ph idx="1" type="body"/>
          </p:nvPr>
        </p:nvSpPr>
        <p:spPr>
          <a:xfrm>
            <a:off x="557209" y="1825625"/>
            <a:ext cx="82581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g1f2a597bee8_0_37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g1f2a597bee8_0_37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g1f2a597bee8_0_37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2a597bee8_0_381"/>
          <p:cNvSpPr txBox="1"/>
          <p:nvPr>
            <p:ph type="title"/>
          </p:nvPr>
        </p:nvSpPr>
        <p:spPr>
          <a:xfrm>
            <a:off x="557210" y="681037"/>
            <a:ext cx="8258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g1f2a597bee8_0_381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g1f2a597bee8_0_381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g1f2a597bee8_0_38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g1f2a597bee8_0_38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g1f2a597bee8_0_38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2a597bee8_0_388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g1f2a597bee8_0_388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6" name="Google Shape;196;g1f2a597bee8_0_388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g1f2a597bee8_0_388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98" name="Google Shape;198;g1f2a597bee8_0_388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g1f2a597bee8_0_38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g1f2a597bee8_0_38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g1f2a597bee8_0_38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2a597bee8_0_397"/>
          <p:cNvSpPr txBox="1"/>
          <p:nvPr>
            <p:ph type="title"/>
          </p:nvPr>
        </p:nvSpPr>
        <p:spPr>
          <a:xfrm>
            <a:off x="557210" y="681037"/>
            <a:ext cx="8258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g1f2a597bee8_0_397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g1f2a597bee8_0_397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g1f2a597bee8_0_397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f2a597bee8_0_40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g1f2a597bee8_0_40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g1f2a597bee8_0_40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2a597bee8_0_406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g1f2a597bee8_0_406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4" name="Google Shape;214;g1f2a597bee8_0_406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5" name="Google Shape;215;g1f2a597bee8_0_40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g1f2a597bee8_0_40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g1f2a597bee8_0_40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2a597bee8_0_413"/>
          <p:cNvSpPr txBox="1"/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g1f2a597bee8_0_413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g1f2a597bee8_0_413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2" name="Google Shape;222;g1f2a597bee8_0_41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g1f2a597bee8_0_41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g1f2a597bee8_0_41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f2a597bee8_0_420"/>
          <p:cNvSpPr txBox="1"/>
          <p:nvPr>
            <p:ph type="title"/>
          </p:nvPr>
        </p:nvSpPr>
        <p:spPr>
          <a:xfrm>
            <a:off x="557210" y="681037"/>
            <a:ext cx="8258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g1f2a597bee8_0_420"/>
          <p:cNvSpPr txBox="1"/>
          <p:nvPr>
            <p:ph idx="1" type="body"/>
          </p:nvPr>
        </p:nvSpPr>
        <p:spPr>
          <a:xfrm rot="5400000">
            <a:off x="2684434" y="-301525"/>
            <a:ext cx="4003800" cy="82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g1f2a597bee8_0_42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g1f2a597bee8_0_42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g1f2a597bee8_0_42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f2a597bee8_0_426"/>
          <p:cNvSpPr txBox="1"/>
          <p:nvPr>
            <p:ph type="title"/>
          </p:nvPr>
        </p:nvSpPr>
        <p:spPr>
          <a:xfrm rot="5400000">
            <a:off x="4623601" y="2285276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g1f2a597bee8_0_426"/>
          <p:cNvSpPr txBox="1"/>
          <p:nvPr>
            <p:ph idx="1" type="body"/>
          </p:nvPr>
        </p:nvSpPr>
        <p:spPr>
          <a:xfrm rot="5400000">
            <a:off x="623025" y="370674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g1f2a597bee8_0_42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g1f2a597bee8_0_42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g1f2a597bee8_0_42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1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4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4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4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4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0" name="Google Shape;70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9144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36"/>
          <p:cNvSpPr txBox="1"/>
          <p:nvPr>
            <p:ph type="title"/>
          </p:nvPr>
        </p:nvSpPr>
        <p:spPr>
          <a:xfrm>
            <a:off x="457200" y="620688"/>
            <a:ext cx="8229600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" type="body"/>
          </p:nvPr>
        </p:nvSpPr>
        <p:spPr>
          <a:xfrm>
            <a:off x="490859" y="1628800"/>
            <a:ext cx="8229600" cy="396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86" name="Google Shape;86;g1dc4912c5f8_0_20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9143999" cy="68960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1dc4912c5f8_0_204"/>
          <p:cNvSpPr txBox="1"/>
          <p:nvPr>
            <p:ph type="title"/>
          </p:nvPr>
        </p:nvSpPr>
        <p:spPr>
          <a:xfrm>
            <a:off x="457200" y="620688"/>
            <a:ext cx="82296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g1dc4912c5f8_0_204"/>
          <p:cNvSpPr txBox="1"/>
          <p:nvPr>
            <p:ph idx="1" type="body"/>
          </p:nvPr>
        </p:nvSpPr>
        <p:spPr>
          <a:xfrm>
            <a:off x="490859" y="1628800"/>
            <a:ext cx="82296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g1dc4912c5f8_0_20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g1dc4912c5f8_0_20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g1dc4912c5f8_0_20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62" name="Google Shape;162;g1f2a597bee8_0_35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9143999" cy="689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f2a597bee8_0_356"/>
          <p:cNvSpPr txBox="1"/>
          <p:nvPr>
            <p:ph type="title"/>
          </p:nvPr>
        </p:nvSpPr>
        <p:spPr>
          <a:xfrm>
            <a:off x="557210" y="681037"/>
            <a:ext cx="8258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g1f2a597bee8_0_356"/>
          <p:cNvSpPr txBox="1"/>
          <p:nvPr>
            <p:ph idx="1" type="body"/>
          </p:nvPr>
        </p:nvSpPr>
        <p:spPr>
          <a:xfrm>
            <a:off x="557209" y="1825625"/>
            <a:ext cx="82581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g1f2a597bee8_0_3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6" name="Google Shape;166;g1f2a597bee8_0_3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7" name="Google Shape;167;g1f2a597bee8_0_3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homehost.com.br/blog/tutoriais/mysql/comandos-avancados-mysql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4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cd9e06494_0_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SQL</a:t>
            </a:r>
            <a:endParaRPr/>
          </a:p>
        </p:txBody>
      </p:sp>
      <p:sp>
        <p:nvSpPr>
          <p:cNvPr id="242" name="Google Shape;242;g2dcd9e06494_0_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Profª. Crishna Irion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cd9e06494_0_271"/>
          <p:cNvSpPr txBox="1"/>
          <p:nvPr>
            <p:ph idx="1" type="body"/>
          </p:nvPr>
        </p:nvSpPr>
        <p:spPr>
          <a:xfrm>
            <a:off x="320500" y="1589475"/>
            <a:ext cx="85719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TEXT: Utiliza-se o tipo de dados TEXT para armazenar dados de texto longos e complexos, com comprimentos que variam de 1 a 4 GB. Assim, armazena valores de texto com muito conteúdo, como artigos de blog e documentos.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BLOB: Utiliza-se o tipo de dados BLOB para armazenar dados binários, como imagens, vídeos e arquivos de documentos. Nesse sentido, armazena valores de grande porte e pode armazenar até 65.535 bytes de dados. </a:t>
            </a:r>
            <a:endParaRPr/>
          </a:p>
        </p:txBody>
      </p:sp>
      <p:sp>
        <p:nvSpPr>
          <p:cNvPr id="296" name="Google Shape;296;g2dcd9e06494_0_271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cd9e06494_0_286"/>
          <p:cNvSpPr txBox="1"/>
          <p:nvPr>
            <p:ph idx="1" type="body"/>
          </p:nvPr>
        </p:nvSpPr>
        <p:spPr>
          <a:xfrm>
            <a:off x="320500" y="1589475"/>
            <a:ext cx="8571900" cy="4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Os tipos de dados de data e hora do </a:t>
            </a:r>
            <a:r>
              <a:rPr b="1" lang="pt-BR" sz="2000">
                <a:solidFill>
                  <a:srgbClr val="CE42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MySQL </a:t>
            </a:r>
            <a:r>
              <a:rPr lang="pt-B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são usados para armazenar valores de data e hora.</a:t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rabicPeriod"/>
            </a:pPr>
            <a:r>
              <a:rPr lang="pt-B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DATE: Utiliza-se o tipo de dados DATE para armazenar apenas a data sem a hora. Portanto, está composto por 8 bytes e pode armazenar valores de data no intervalo de 1000 a 9999 para o ano e de 0 a 65535 para o dia do mês. Veja o exemplo:</a:t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meus_valores (data) VALUES ('2022-03-14');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rabicPeriod" startAt="2"/>
            </a:pPr>
            <a:r>
              <a:rPr lang="pt-B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TIME: Utiliza-se o tipo de dados TIME para armazenar apenas a hora sem a data. Veja o exemplo:</a:t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meus_valores (hora) VALUES ('13:30:00');</a:t>
            </a:r>
            <a:endParaRPr sz="3300"/>
          </a:p>
        </p:txBody>
      </p:sp>
      <p:sp>
        <p:nvSpPr>
          <p:cNvPr id="302" name="Google Shape;302;g2dcd9e06494_0_286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 - </a:t>
            </a:r>
            <a:r>
              <a:rPr b="1" lang="pt-BR" sz="2700">
                <a:solidFill>
                  <a:srgbClr val="333333"/>
                </a:solidFill>
              </a:rPr>
              <a:t> data e hora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dcd9e06494_0_292"/>
          <p:cNvSpPr txBox="1"/>
          <p:nvPr>
            <p:ph idx="1" type="body"/>
          </p:nvPr>
        </p:nvSpPr>
        <p:spPr>
          <a:xfrm>
            <a:off x="320500" y="1589475"/>
            <a:ext cx="8571900" cy="4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AutoNum type="arabicPeriod" startAt="3"/>
            </a:pPr>
            <a:r>
              <a:rPr lang="pt-BR" sz="1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DATETIME: Utiliza-se o tipo de dados DATETIME para armazenar valores de data e hora juntos. Veja o exemplo:</a:t>
            </a:r>
            <a:endParaRPr sz="1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meus_valores (data_hora) VALUES ('2022-03-14 13:30:00');</a:t>
            </a:r>
            <a:endParaRPr sz="19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900"/>
              <a:buAutoNum type="arabicPeriod" startAt="4"/>
            </a:pPr>
            <a:r>
              <a:rPr lang="pt-BR" sz="19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TIMESTAMP: O tipo de dados TIMESTAMP é semelhante ao tipo DATETIME, mas inclui a precisão do segundo. Veja o exemplo:</a:t>
            </a:r>
            <a:endParaRPr sz="19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meus_valores (data_hora_segundos) VALUES ('2022-03-14 </a:t>
            </a:r>
            <a:r>
              <a:rPr lang="pt-BR" sz="19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pt-BR" sz="19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:30:00');</a:t>
            </a:r>
            <a:endParaRPr sz="3200"/>
          </a:p>
        </p:txBody>
      </p:sp>
      <p:sp>
        <p:nvSpPr>
          <p:cNvPr id="308" name="Google Shape;308;g2dcd9e06494_0_292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 - </a:t>
            </a:r>
            <a:r>
              <a:rPr b="1" lang="pt-BR" sz="2700">
                <a:solidFill>
                  <a:srgbClr val="333333"/>
                </a:solidFill>
              </a:rPr>
              <a:t> data e hora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cd9e06494_0_297"/>
          <p:cNvSpPr txBox="1"/>
          <p:nvPr>
            <p:ph idx="1" type="body"/>
          </p:nvPr>
        </p:nvSpPr>
        <p:spPr>
          <a:xfrm>
            <a:off x="320500" y="1589475"/>
            <a:ext cx="8571900" cy="4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/>
            </a:pPr>
            <a:r>
              <a:rPr lang="pt-BR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BIT: O tipo de dados BIT é um tipo binário simples que pode ter um único valor de 0 ou 1. Veja o exemplo:</a:t>
            </a:r>
            <a:endParaRPr sz="17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pessoas (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id INT PRIMARY KEY,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sexo BIT);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pessoas (id, sexo) VALUES (1, 1);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 startAt="2"/>
            </a:pPr>
            <a:r>
              <a:rPr lang="pt-BR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BITMAP: O tipo de dados BITMAP é um tipo binário mais complexo que permite armazenar vários valores de bits em uma única coluna. Veja o exemplo:</a:t>
            </a:r>
            <a:endParaRPr sz="17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pessoas (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id INT PRIMARY KEY,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hobbies BITMAP);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pessoas (id, hobbies) VALUES (1, 0b00100000);</a:t>
            </a:r>
            <a:endParaRPr sz="2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g2dcd9e06494_0_297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 - </a:t>
            </a:r>
            <a:r>
              <a:rPr b="1" lang="pt-BR" sz="2700">
                <a:solidFill>
                  <a:srgbClr val="333333"/>
                </a:solidFill>
              </a:rPr>
              <a:t> </a:t>
            </a:r>
            <a:r>
              <a:rPr b="1" lang="pt-BR" sz="2700">
                <a:solidFill>
                  <a:srgbClr val="333333"/>
                </a:solidFill>
              </a:rPr>
              <a:t>binários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dcd9e06494_0_302"/>
          <p:cNvSpPr txBox="1"/>
          <p:nvPr>
            <p:ph idx="1" type="body"/>
          </p:nvPr>
        </p:nvSpPr>
        <p:spPr>
          <a:xfrm>
            <a:off x="320500" y="1589475"/>
            <a:ext cx="8571900" cy="4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 startAt="3"/>
            </a:pPr>
            <a:r>
              <a:rPr lang="pt-BR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SET: O tipo de dados SET é um tipo binário que permite armazenar vários valores de bits em uma única coluna. Nesse sentido, o SET é semelhante ao BITMAP, porém mais fácil de usar e oferece uma melhor desempenho. Veja o exemplo:</a:t>
            </a:r>
            <a:endParaRPr sz="17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pessoas (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id INT PRIMARY KEY,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hobbies SET);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pessoas (id, hobbies) VALUES (1, 'leitura, cinema');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AutoNum type="arabicPeriod" startAt="4"/>
            </a:pPr>
            <a:r>
              <a:rPr lang="pt-BR" sz="17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ENUM: O tipo de dados ENUM é um tipo binário que permite armazenar um valor de uma lista prédefinida de valores. Veja o exemplo:</a:t>
            </a:r>
            <a:endParaRPr sz="17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cores (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id INT PRIMARY KEY,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cor ENUM('verde', 'azul', 'roxo'));</a:t>
            </a:r>
            <a:endParaRPr sz="17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cores (id, cor) VALUES (1, 'verde');</a:t>
            </a:r>
            <a:endParaRPr sz="21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g2dcd9e06494_0_302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 - </a:t>
            </a:r>
            <a:r>
              <a:rPr b="1" lang="pt-BR" sz="2700">
                <a:solidFill>
                  <a:srgbClr val="333333"/>
                </a:solidFill>
              </a:rPr>
              <a:t> binários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cd9e06494_0_312"/>
          <p:cNvSpPr txBox="1"/>
          <p:nvPr>
            <p:ph idx="1" type="body"/>
          </p:nvPr>
        </p:nvSpPr>
        <p:spPr>
          <a:xfrm>
            <a:off x="320500" y="1589475"/>
            <a:ext cx="8571900" cy="4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YEAR: Utilizamos o tipo de dados YEAR para armazenar um número de ano, armazena valores de 1 a 9999. Dessa forma, muito usado para armazenar a data de nascimento ou a data de início de um contrato, por exemplo: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pessoas (</a:t>
            </a:r>
            <a:endParaRPr sz="1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id INT PRIMARY KEY,</a:t>
            </a:r>
            <a:endParaRPr sz="1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nascimento YEAR);</a:t>
            </a:r>
            <a:endParaRPr sz="1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pessoas (id, nascimento) VALUES (1, 1990);</a:t>
            </a:r>
            <a:endParaRPr sz="1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AutoNum type="arabicPeriod" startAt="2"/>
            </a:pPr>
            <a:r>
              <a:rPr lang="pt-BR" sz="1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MONTH: Utilizamos o tipo de dados MONTH para armazenar um número de mês. Assim, armazena valores de 1 a 12, por exemplo:</a:t>
            </a:r>
            <a:endParaRPr sz="1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pessoas (</a:t>
            </a:r>
            <a:endParaRPr sz="1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id INT PRIMARY KEY,</a:t>
            </a:r>
            <a:endParaRPr sz="18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nascimento MONTH); </a:t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dcd9e06494_0_312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 - </a:t>
            </a:r>
            <a:r>
              <a:rPr b="1" lang="pt-BR" sz="2700">
                <a:solidFill>
                  <a:srgbClr val="333333"/>
                </a:solidFill>
              </a:rPr>
              <a:t> intervalo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cd9e06494_0_307"/>
          <p:cNvSpPr txBox="1"/>
          <p:nvPr>
            <p:ph idx="1" type="body"/>
          </p:nvPr>
        </p:nvSpPr>
        <p:spPr>
          <a:xfrm>
            <a:off x="320500" y="1589475"/>
            <a:ext cx="8571900" cy="4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000"/>
              <a:buAutoNum type="arabicPeriod" startAt="3"/>
            </a:pPr>
            <a:r>
              <a:rPr lang="pt-BR" sz="2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DAY: usamos o tipo de dados DAY para armazenar um número de dia da semana. Nesse sentido, armazena valores de 0 a 6, onde 0 representa domingo e 6 representa sábado, por exemplo:</a:t>
            </a:r>
            <a:endParaRPr sz="2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pessoas (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id INT PRIMARY KEY,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  nascimento DAY);</a:t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33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333333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 pessoas (id, nascimento) VALUES (1, 0);</a:t>
            </a:r>
            <a:endParaRPr sz="22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2dcd9e06494_0_307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 - </a:t>
            </a:r>
            <a:r>
              <a:rPr b="1" lang="pt-BR" sz="2700">
                <a:solidFill>
                  <a:srgbClr val="333333"/>
                </a:solidFill>
              </a:rPr>
              <a:t> </a:t>
            </a:r>
            <a:r>
              <a:rPr b="1" lang="pt-BR" sz="2700">
                <a:solidFill>
                  <a:srgbClr val="333333"/>
                </a:solidFill>
              </a:rPr>
              <a:t>intervalo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cd9e06494_0_317"/>
          <p:cNvSpPr txBox="1"/>
          <p:nvPr>
            <p:ph idx="1" type="body"/>
          </p:nvPr>
        </p:nvSpPr>
        <p:spPr>
          <a:xfrm>
            <a:off x="320500" y="1589475"/>
            <a:ext cx="8571900" cy="4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Font typeface="Arial"/>
              <a:buChar char="•"/>
            </a:pPr>
            <a:r>
              <a:rPr lang="pt-BR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Geométrico</a:t>
            </a:r>
            <a:endParaRPr sz="2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300"/>
              <a:buFont typeface="Arial"/>
              <a:buChar char="•"/>
            </a:pPr>
            <a:r>
              <a:rPr lang="pt-BR" sz="23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Unicode</a:t>
            </a:r>
            <a:endParaRPr sz="23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2dcd9e06494_0_317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 - </a:t>
            </a:r>
            <a:r>
              <a:rPr b="1" lang="pt-BR" sz="2700">
                <a:solidFill>
                  <a:srgbClr val="333333"/>
                </a:solidFill>
              </a:rPr>
              <a:t> outros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dcd9e06494_0_20"/>
          <p:cNvSpPr txBox="1"/>
          <p:nvPr>
            <p:ph idx="1" type="body"/>
          </p:nvPr>
        </p:nvSpPr>
        <p:spPr>
          <a:xfrm>
            <a:off x="166625" y="1412775"/>
            <a:ext cx="92346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Selecione o banco biblioteca</a:t>
            </a:r>
            <a:endParaRPr/>
          </a:p>
          <a:p>
            <a:pPr indent="0" lvl="0" marL="450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600"/>
              <a:buNone/>
            </a:pPr>
            <a:r>
              <a:t/>
            </a:r>
            <a:endParaRPr b="1" sz="2952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600"/>
              <a:buNone/>
            </a:pPr>
            <a:r>
              <a:rPr b="1" lang="pt-BR" sz="2452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Livro(</a:t>
            </a:r>
            <a:endParaRPr sz="2652"/>
          </a:p>
          <a:p>
            <a:pPr indent="0" lvl="0" marL="17999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600"/>
              <a:buNone/>
            </a:pPr>
            <a:r>
              <a:rPr b="1" lang="pt-BR" sz="2452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cod_livro int AUTO_INCREMENT PRIMARY KEY,</a:t>
            </a:r>
            <a:endParaRPr sz="2652"/>
          </a:p>
          <a:p>
            <a:pPr indent="0" lvl="0" marL="17999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600"/>
              <a:buNone/>
            </a:pPr>
            <a:r>
              <a:rPr b="1" lang="pt-BR" sz="2452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nome varchar(30) NOT NULL,</a:t>
            </a:r>
            <a:endParaRPr b="1" sz="2452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7999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600"/>
              <a:buNone/>
            </a:pPr>
            <a:r>
              <a:rPr b="1" lang="pt-BR" sz="2452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valor float,</a:t>
            </a:r>
            <a:endParaRPr sz="2652"/>
          </a:p>
          <a:p>
            <a:pPr indent="0" lvl="0" marL="17999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600"/>
              <a:buNone/>
            </a:pPr>
            <a:r>
              <a:rPr b="1" lang="pt-BR" sz="2452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issn varchar(20)UNIQUE </a:t>
            </a:r>
            <a:endParaRPr sz="2652"/>
          </a:p>
          <a:p>
            <a:pPr indent="0" lvl="0" marL="179999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600"/>
              <a:buNone/>
            </a:pPr>
            <a:r>
              <a:rPr b="1" lang="pt-BR" sz="2452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);</a:t>
            </a:r>
            <a:endParaRPr sz="27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g2dcd9e06494_0_20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dcd9e06494_0_25"/>
          <p:cNvSpPr txBox="1"/>
          <p:nvPr>
            <p:ph idx="1" type="body"/>
          </p:nvPr>
        </p:nvSpPr>
        <p:spPr>
          <a:xfrm>
            <a:off x="323528" y="1412776"/>
            <a:ext cx="86043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/>
              <a:t>Após o tipo, podemos ter outras informações, como:</a:t>
            </a:r>
            <a:endParaRPr/>
          </a:p>
          <a:p>
            <a:pPr indent="-21335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not null: Significa que em hipótese alguma o campo estará vazio;</a:t>
            </a:r>
            <a:endParaRPr/>
          </a:p>
          <a:p>
            <a:pPr indent="-21335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primary key: Informa que este campo é a chave primária da tabela;</a:t>
            </a:r>
            <a:endParaRPr/>
          </a:p>
          <a:p>
            <a:pPr indent="-21335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auto_increment: é utilizado para que um valor seja incrementado automaticamente, é muito útil para criarmos registros sequenciais;</a:t>
            </a:r>
            <a:endParaRPr/>
          </a:p>
          <a:p>
            <a:pPr indent="-213359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default: Se nenhum valor for informado para um campo, o valor do default é assumido, neste exemplo, se não for informada a quantidade disponível de um produto, o valor 100 será assumido como padrão.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2dcd9e06494_0_25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cd9e06494_0_5"/>
          <p:cNvSpPr txBox="1"/>
          <p:nvPr>
            <p:ph idx="1" type="body"/>
          </p:nvPr>
        </p:nvSpPr>
        <p:spPr>
          <a:xfrm>
            <a:off x="320502" y="1844824"/>
            <a:ext cx="78519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905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No query, digite:</a:t>
            </a:r>
            <a:endParaRPr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4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2187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4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EXEMPLO</a:t>
            </a:r>
            <a:endParaRPr/>
          </a:p>
          <a:p>
            <a:pPr indent="0" lvl="0" marL="992187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4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Apertar o raio (execute)</a:t>
            </a:r>
            <a:endParaRPr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Atualizar os SCHEMAS</a:t>
            </a:r>
            <a:endParaRPr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Verifique se o banco foi criado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2dcd9e06494_0_5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Banco de dados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aaf613f81_0_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/>
              <a:t>ALTER TABLE</a:t>
            </a:r>
            <a:endParaRPr b="1"/>
          </a:p>
        </p:txBody>
      </p:sp>
      <p:sp>
        <p:nvSpPr>
          <p:cNvPr id="357" name="Google Shape;357;g33aaf613f81_0_0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# Alterar a PK: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27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autor ADD CONSTRAINT pk_cod_autor primary key (cod_autor);</a:t>
            </a:r>
            <a:endParaRPr b="1" sz="2527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# Modificar uma coluna, ex: nome para nome_autor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27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autor CHANGE COLUMN nome nome_autor VARCHAR(50);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# Adicionar coluna, ex: endereço para o autor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527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autor ADD COLUMN endereco VARCHAR(100);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cd9e06494_0_30"/>
          <p:cNvSpPr txBox="1"/>
          <p:nvPr>
            <p:ph idx="1" type="body"/>
          </p:nvPr>
        </p:nvSpPr>
        <p:spPr>
          <a:xfrm>
            <a:off x="320502" y="1844824"/>
            <a:ext cx="85719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UNIQUE é uma restrição de integridade que garante que os valores em uma coluna ou grupo de colunas sejam exclusivos. Pode ser uma restrição de coluna ou uma restrição de tabela. Sintaxe:</a:t>
            </a:r>
            <a:endParaRPr/>
          </a:p>
          <a:p>
            <a:pPr indent="63500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table_name(</a:t>
            </a:r>
            <a:endParaRPr/>
          </a:p>
          <a:p>
            <a:pPr indent="63500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...,</a:t>
            </a:r>
            <a:endParaRPr/>
          </a:p>
          <a:p>
            <a:pPr indent="63500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column_name data_type UNIQUE,</a:t>
            </a:r>
            <a:endParaRPr/>
          </a:p>
          <a:p>
            <a:pPr indent="63500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/>
          </a:p>
          <a:p>
            <a:pPr indent="63500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8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Essa restrição UNIQUE é uma restrição de coluna. E você pode usá-lo para impor a regra exclusiva para uma coluna.</a:t>
            </a:r>
            <a:endParaRPr/>
          </a:p>
        </p:txBody>
      </p:sp>
      <p:sp>
        <p:nvSpPr>
          <p:cNvPr id="363" name="Google Shape;363;g2dcd9e06494_0_30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Integridade - UNIQUE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cd9e06494_0_35"/>
          <p:cNvSpPr txBox="1"/>
          <p:nvPr>
            <p:ph idx="1" type="body"/>
          </p:nvPr>
        </p:nvSpPr>
        <p:spPr>
          <a:xfrm>
            <a:off x="320500" y="1844825"/>
            <a:ext cx="88236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pt-BR" sz="2600">
                <a:latin typeface="Calibri"/>
                <a:ea typeface="Calibri"/>
                <a:cs typeface="Calibri"/>
                <a:sym typeface="Calibri"/>
              </a:rPr>
              <a:t>Para mais de uma coluna:</a:t>
            </a:r>
            <a:endParaRPr/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autor( 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cod_autor int AUTO_INCREMENT 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nome varchar(60) NOT NULL,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cpf varchar(20) NOT NULL,      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UNIQUE(nome,cpf),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PRIMARY KEY(cod_autor)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9" name="Google Shape;369;g2dcd9e06494_0_35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Integridade - UNIQUE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cd9e06494_0_40"/>
          <p:cNvSpPr txBox="1"/>
          <p:nvPr>
            <p:ph idx="1" type="body"/>
          </p:nvPr>
        </p:nvSpPr>
        <p:spPr>
          <a:xfrm>
            <a:off x="320502" y="1844824"/>
            <a:ext cx="8571900" cy="3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400">
                <a:latin typeface="Calibri"/>
                <a:ea typeface="Calibri"/>
                <a:cs typeface="Calibri"/>
                <a:sym typeface="Calibri"/>
              </a:rPr>
              <a:t>Elimine uma restrição exclusiva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400">
                <a:latin typeface="Calibri"/>
                <a:ea typeface="Calibri"/>
                <a:cs typeface="Calibri"/>
                <a:sym typeface="Calibri"/>
              </a:rPr>
              <a:t>Para eliminar uma restrição UNIQUE, pode- se usar: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DROP INDEX ou ALTER TABLE</a:t>
            </a:r>
            <a:endParaRPr b="1" sz="4000">
              <a:solidFill>
                <a:srgbClr val="800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400">
                <a:latin typeface="Calibri"/>
                <a:ea typeface="Calibri"/>
                <a:cs typeface="Calibri"/>
                <a:sym typeface="Calibri"/>
              </a:rPr>
              <a:t>Por Exemplo: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-26384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Char char="•"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DROP INDEX nome ON autor;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ou</a:t>
            </a:r>
            <a:endParaRPr/>
          </a:p>
          <a:p>
            <a:pPr indent="-263842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Char char="•"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autor DROP INDEX nome;</a:t>
            </a:r>
            <a:endParaRPr/>
          </a:p>
        </p:txBody>
      </p:sp>
      <p:sp>
        <p:nvSpPr>
          <p:cNvPr id="375" name="Google Shape;375;g2dcd9e06494_0_40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ELIMINAR- UNIQUE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dcd9e06494_0_45"/>
          <p:cNvSpPr txBox="1"/>
          <p:nvPr>
            <p:ph idx="1" type="body"/>
          </p:nvPr>
        </p:nvSpPr>
        <p:spPr>
          <a:xfrm>
            <a:off x="320502" y="1844824"/>
            <a:ext cx="85719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4200">
                <a:latin typeface="Calibri"/>
                <a:ea typeface="Calibri"/>
                <a:cs typeface="Calibri"/>
                <a:sym typeface="Calibri"/>
              </a:rPr>
              <a:t>Adicionar nova restrição exclusiva - </a:t>
            </a:r>
            <a:r>
              <a:rPr b="1" lang="pt-BR" sz="4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ADD CONSTRAINT </a:t>
            </a:r>
            <a:r>
              <a:rPr lang="pt-BR" sz="4200">
                <a:latin typeface="Calibri"/>
                <a:ea typeface="Calibri"/>
                <a:cs typeface="Calibri"/>
                <a:sym typeface="Calibri"/>
              </a:rPr>
              <a:t>adiciona uma restrição exclusiva a uma coluna de uma tabela existente:</a:t>
            </a:r>
            <a:endParaRPr/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autor</a:t>
            </a:r>
            <a:endParaRPr b="1" sz="37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ADD CONSTRAINT uc_nome_cpf</a:t>
            </a:r>
            <a:endParaRPr b="1" sz="37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UNIQUE (nome, cpf);</a:t>
            </a:r>
            <a:endParaRPr/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200">
              <a:latin typeface="Calibri"/>
              <a:ea typeface="Calibri"/>
              <a:cs typeface="Calibri"/>
              <a:sym typeface="Calibri"/>
            </a:endParaRPr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4200">
                <a:latin typeface="Calibri"/>
                <a:ea typeface="Calibri"/>
                <a:cs typeface="Calibri"/>
                <a:sym typeface="Calibri"/>
              </a:rPr>
              <a:t>ou uma só:</a:t>
            </a:r>
            <a:endParaRPr b="1" sz="4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autor</a:t>
            </a:r>
            <a:endParaRPr b="1" sz="37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ADD CONSTRAINT uc_nome</a:t>
            </a:r>
            <a:endParaRPr b="1" sz="37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UNIQUE (name);</a:t>
            </a:r>
            <a:endParaRPr/>
          </a:p>
        </p:txBody>
      </p:sp>
      <p:sp>
        <p:nvSpPr>
          <p:cNvPr id="381" name="Google Shape;381;g2dcd9e06494_0_45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ACRESCENTAR -  UNIQUE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dcd9e06494_0_50"/>
          <p:cNvSpPr txBox="1"/>
          <p:nvPr>
            <p:ph idx="1" type="body"/>
          </p:nvPr>
        </p:nvSpPr>
        <p:spPr>
          <a:xfrm>
            <a:off x="323528" y="1412776"/>
            <a:ext cx="86043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921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32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SHOW TABLES;</a:t>
            </a:r>
            <a:endParaRPr/>
          </a:p>
          <a:p>
            <a:pPr indent="0" lvl="0" marL="992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3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Visualize as tabelas da base de dados “</a:t>
            </a:r>
            <a:r>
              <a:rPr lang="pt-BR" sz="3400"/>
              <a:t>biblioteca</a:t>
            </a:r>
            <a:r>
              <a:rPr lang="pt-BR" sz="3200"/>
              <a:t>”.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2dcd9e06494_0_50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Visualizar Tabelas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dcd9e06494_0_55"/>
          <p:cNvSpPr txBox="1"/>
          <p:nvPr>
            <p:ph idx="1" type="body"/>
          </p:nvPr>
        </p:nvSpPr>
        <p:spPr>
          <a:xfrm>
            <a:off x="323525" y="1417099"/>
            <a:ext cx="8604300" cy="45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MySQL suporta chaves estrangeiras, que permitem a referência cruzada de dados relacionados entre tabelas, e restrições de chaves estrangeiras, que ajudam a manter os dados relacionados consistentes.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Um relacionamento de chave estrangeira envolve uma tabela pai que contém os valores da coluna inicial e uma tabela filho com valores de coluna que fazem referência aos valores da coluna pai. Uma restrição de chave estrangeira é definida na tabela filha.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sintaxe essencial para definir uma restrição de chave estrangeira em uma instrução CREATE TABLE ou ALTER TABLE.</a:t>
            </a:r>
            <a:endParaRPr/>
          </a:p>
        </p:txBody>
      </p:sp>
      <p:sp>
        <p:nvSpPr>
          <p:cNvPr id="393" name="Google Shape;393;g2dcd9e06494_0_55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Referenciar Tabelas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dcd9e06494_0_60"/>
          <p:cNvSpPr txBox="1"/>
          <p:nvPr>
            <p:ph idx="1" type="body"/>
          </p:nvPr>
        </p:nvSpPr>
        <p:spPr>
          <a:xfrm>
            <a:off x="0" y="1412776"/>
            <a:ext cx="91440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8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equipamentos(	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cod_equip int auto_increment primary key,	   nome varchar(80) not null,	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valor float not null,	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descricao text,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quantidade_disponivel int default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8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2dcd9e06494_0_60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dcd9e06494_0_65"/>
          <p:cNvSpPr txBox="1"/>
          <p:nvPr>
            <p:ph idx="1" type="body"/>
          </p:nvPr>
        </p:nvSpPr>
        <p:spPr>
          <a:xfrm>
            <a:off x="-24680" y="1412776"/>
            <a:ext cx="91686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livro_autor(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cod_liv_aut int not null auto_increment primary key,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cod_livro int not null,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cod_autor int not null,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sinopse text,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valor float,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foreign key(</a:t>
            </a:r>
            <a:r>
              <a:rPr b="1" lang="pt-BR" sz="22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cod_livro </a:t>
            </a: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 references livro(</a:t>
            </a:r>
            <a:r>
              <a:rPr b="1" lang="pt-BR" sz="22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cod_livro </a:t>
            </a: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ct val="100000"/>
              <a:buFont typeface="Arial"/>
              <a:buNone/>
            </a:pPr>
            <a:r>
              <a:rPr b="1" lang="pt-BR" sz="22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t-BR" sz="22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key(cod_autor ) references autor(cod_autor )</a:t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254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2dcd9e06494_0_65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dcd9e06494_0_70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COMANDO INSERT </a:t>
            </a:r>
            <a:r>
              <a:rPr lang="pt-BR" sz="3200"/>
              <a:t>- Adiciona um ou vários registros a uma tabela.</a:t>
            </a:r>
            <a:endParaRPr/>
          </a:p>
          <a:p>
            <a:pPr indent="-22415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"/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destino (campo1,campo2,...) VALUES (valor1, valor2,...)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/>
              <a:t>A instrução INSERT INTO possui as seguintes expressões: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Destino - O nome da tabela em que os registros devem ser anexados.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campo1, campo2 - Nomes dos campos aos quais os dados devem ser inseridos.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valor1, valor2 - Valores para inserir nos campos especificados do novo registro. Cada valor é inserido no campo que corresponde à posição do valor na lista: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800"/>
              <a:t>Valor1 é inserido no campo1 do novo registro, valor2 no campo2 e assim por diante.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800"/>
              <a:t>Obs.: Você deve separar os valores com uma vírgula e colocar os campos de textos entre </a:t>
            </a:r>
            <a:r>
              <a:rPr lang="pt-BR" sz="3200"/>
              <a:t>aspas (" ").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dcd9e06494_0_70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 dados nas Tabelas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cd9e06494_0_10"/>
          <p:cNvSpPr txBox="1"/>
          <p:nvPr>
            <p:ph idx="1" type="body"/>
          </p:nvPr>
        </p:nvSpPr>
        <p:spPr>
          <a:xfrm>
            <a:off x="320502" y="1844824"/>
            <a:ext cx="78519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905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No query, digite:</a:t>
            </a:r>
            <a:endParaRPr/>
          </a:p>
          <a:p>
            <a:pPr indent="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4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2187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4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DROP DATABASE EXEMPLO</a:t>
            </a:r>
            <a:endParaRPr/>
          </a:p>
          <a:p>
            <a:pPr indent="0" lvl="0" marL="992187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4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Apertar o raio (execute)</a:t>
            </a:r>
            <a:endParaRPr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Atualizar os SCHEMAS</a:t>
            </a:r>
            <a:endParaRPr/>
          </a:p>
          <a:p>
            <a:pPr indent="-190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4000"/>
              <a:t>Verifique se o banco foi criado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2dcd9e06494_0_10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Deletar Banco de dados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cd9e06494_0_75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livro(...) VALUES (...);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autor(...) VALUES (.);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livro_autor(...) VALUES (...);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2dcd9e06494_0_75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 dados nas Tabelas - exemplo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cd9e06494_0_80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UPDATE é usado para alterar informações no banco de dados. A sintaxe do UPDATE é diferente da sintaxe do INSERT: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UPDATE tabela SET campoaseralterado = “valor novo do campo” WHERE tabela_id = 1;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9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UPDATE autor SET nome_autor = "Neil Gaiman" WHERE cod_autor = 5;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3" name="Google Shape;423;g2dcd9e06494_0_80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– Alterar dados do banco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cd9e06494_0_85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comando de DELETE apaga dados, sintaxe: 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tabela WHERE tabela_id = 1;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(Apagar da tabela ONDE o id é igual a 1)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autor WHERE cpf = 01020304111;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g2dcd9e06494_0_85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– Apagar dados do banco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fee0452e2_0_0"/>
          <p:cNvSpPr txBox="1"/>
          <p:nvPr>
            <p:ph idx="1" type="body"/>
          </p:nvPr>
        </p:nvSpPr>
        <p:spPr>
          <a:xfrm>
            <a:off x="251675" y="1412775"/>
            <a:ext cx="88923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Se o autoincremento der errado ou tiver que setar novamente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tabela AUTO_INCREMENT = 1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9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autor AUTO_INCREMENT = 1</a:t>
            </a: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g33fee0452e2_0_0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AutoIncrement - </a:t>
            </a: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Alterar dados do banco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cd9e06494_0_90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Select</a:t>
            </a:r>
            <a:endParaRPr/>
          </a:p>
        </p:txBody>
      </p:sp>
      <p:sp>
        <p:nvSpPr>
          <p:cNvPr id="441" name="Google Shape;441;g2dcd9e06494_0_90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dcd9e06494_0_95"/>
          <p:cNvSpPr txBox="1"/>
          <p:nvPr>
            <p:ph idx="1" type="body"/>
          </p:nvPr>
        </p:nvSpPr>
        <p:spPr>
          <a:xfrm>
            <a:off x="179512" y="1412775"/>
            <a:ext cx="86409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O comando SELECT realiza uma seleção de informações existentes nas tabelas.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Exemplo:</a:t>
            </a:r>
            <a:endParaRPr/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8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livros;</a:t>
            </a:r>
            <a:endParaRPr sz="200"/>
          </a:p>
        </p:txBody>
      </p:sp>
      <p:sp>
        <p:nvSpPr>
          <p:cNvPr id="447" name="Google Shape;447;g2dcd9e06494_0_95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cd9e06494_0_100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57187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[DISTINCT] expressao [AS nome-atributo]</a:t>
            </a:r>
            <a:endParaRPr/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[FROM deondevem-lista]</a:t>
            </a:r>
            <a:endParaRPr/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[WHERE condicao]</a:t>
            </a:r>
            <a:endParaRPr/>
          </a:p>
          <a:p>
            <a:pPr indent="0" lvl="0" marL="357187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[ORDER BY attr_name1 [ASC | DESC ]]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onde: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DISTINCT: Elimina linhas duplicadas na seleção. expressão: Define os dados que queremos selecionar, normalmente uma ou mais colunas de uma tabela que está em deondevem-lista.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AS nome-atributo: Define um alias (apelido) para o nome da coluna.</a:t>
            </a:r>
            <a:endParaRPr/>
          </a:p>
          <a:p>
            <a:pPr indent="-22225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</p:txBody>
      </p:sp>
      <p:sp>
        <p:nvSpPr>
          <p:cNvPr id="453" name="Google Shape;453;g2dcd9e06494_0_100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- sintaxe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cd9e06494_0_105"/>
          <p:cNvSpPr txBox="1"/>
          <p:nvPr>
            <p:ph idx="1" type="body"/>
          </p:nvPr>
        </p:nvSpPr>
        <p:spPr>
          <a:xfrm>
            <a:off x="-24680" y="1412775"/>
            <a:ext cx="91686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57187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[DISTINCT] expressao [AS nome-atributo]</a:t>
            </a:r>
            <a:endParaRPr/>
          </a:p>
          <a:p>
            <a:pPr indent="0" lvl="0" marL="3571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[FROM from-lista]</a:t>
            </a:r>
            <a:endParaRPr/>
          </a:p>
          <a:p>
            <a:pPr indent="0" lvl="0" marL="3571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[WHERE condicao]</a:t>
            </a:r>
            <a:endParaRPr/>
          </a:p>
          <a:p>
            <a:pPr indent="0" lvl="0" marL="3571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[ORDER BY attr_name1 [ASC | DESC ]]</a:t>
            </a:r>
            <a:endParaRPr/>
          </a:p>
          <a:p>
            <a:pPr indent="0" lvl="0" marL="357187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FROM: Lista das tabelas onde a pesquisa será feita.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WHERE: Condição para que um registro seja selecionado.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ORDER BY: Critério para ordenação dos registros selecionados. Utilizando ASC a ordem será crescente, utilizando DESC a ordem será decrescente. </a:t>
            </a:r>
            <a:endParaRPr sz="400"/>
          </a:p>
        </p:txBody>
      </p:sp>
      <p:sp>
        <p:nvSpPr>
          <p:cNvPr id="459" name="Google Shape;459;g2dcd9e06494_0_105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dcd9e06494_0_110"/>
          <p:cNvSpPr txBox="1"/>
          <p:nvPr>
            <p:ph idx="1" type="body"/>
          </p:nvPr>
        </p:nvSpPr>
        <p:spPr>
          <a:xfrm>
            <a:off x="-24680" y="1700808"/>
            <a:ext cx="91686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620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32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&lt;lista_de_campos&gt; </a:t>
            </a:r>
            <a:endParaRPr/>
          </a:p>
          <a:p>
            <a:pPr indent="0" lvl="0" marL="11620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32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FROM &lt;nome_da_tabela&gt;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Exemplo: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CODIGO, NOME FROM CLIENTES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CLIENTES</a:t>
            </a:r>
            <a:endParaRPr/>
          </a:p>
        </p:txBody>
      </p:sp>
      <p:sp>
        <p:nvSpPr>
          <p:cNvPr id="465" name="Google Shape;465;g2dcd9e06494_0_110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- Exemplos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dcd9e06494_0_115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 cláusula "where" restringe a seleção de dados, de acordo com seu argumento. Contém a condição que as linhas devem obedecer a fim de serem listadas.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Ela pode comparar valores em colunas, literais, expressões aritméticas ou funções, usando operadores lógicos.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Exemplo: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CODIGO, NOME FROM CLIENTES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WHERE CODIGO = 10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CODIGO, NOME FROM CLIENTES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WHERE CODIGO &gt;= 100 AND CODIGO &lt;= 500</a:t>
            </a:r>
            <a:endParaRPr/>
          </a:p>
          <a:p>
            <a:pPr indent="-101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471" name="Google Shape;471;g2dcd9e06494_0_115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como base de restrição de linha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dcd9e06494_0_15"/>
          <p:cNvSpPr txBox="1"/>
          <p:nvPr>
            <p:ph idx="1" type="body"/>
          </p:nvPr>
        </p:nvSpPr>
        <p:spPr>
          <a:xfrm>
            <a:off x="320502" y="1844824"/>
            <a:ext cx="85719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</a:pPr>
            <a:r>
              <a:rPr lang="pt-BR" sz="4000"/>
              <a:t>Crie uma base de dados chamada “bibliotecaTA” ou “bibliotecaTB”. </a:t>
            </a:r>
            <a:endParaRPr/>
          </a:p>
          <a:p>
            <a:pPr indent="-127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2dcd9e06494_0_15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dcd9e06494_0_120"/>
          <p:cNvSpPr txBox="1"/>
          <p:nvPr>
            <p:ph idx="1" type="body"/>
          </p:nvPr>
        </p:nvSpPr>
        <p:spPr>
          <a:xfrm>
            <a:off x="-24680" y="1700808"/>
            <a:ext cx="91686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Para busca parcial de string, o SELECT fornece o operador LIKE. Veja o exemplo abaixo: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29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cod_func NOME FROM funcionarios </a:t>
            </a:r>
            <a:endParaRPr/>
          </a:p>
          <a:p>
            <a:pPr indent="0" lvl="0" marL="5429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WHERE nome LIKE "JOS%";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g2dcd9e06494_0_120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- Exemplos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dcd9e06494_0_125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No exemplo de uma tabela funcionarios, veja a utilização da cláusula SELECT: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1F"/>
              </a:buClr>
              <a:buSzPts val="2400"/>
              <a:buNone/>
            </a:pPr>
            <a:r>
              <a:rPr b="0" i="0" lang="pt-BR" sz="2400">
                <a:solidFill>
                  <a:srgbClr val="231F1F"/>
                </a:solidFill>
                <a:latin typeface="Calibri"/>
                <a:ea typeface="Calibri"/>
                <a:cs typeface="Calibri"/>
                <a:sym typeface="Calibri"/>
              </a:rPr>
              <a:t>-Selecionar quantas pessoas existem cadastradas: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funcionarios;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31F1F"/>
              </a:buClr>
              <a:buSzPts val="1800"/>
              <a:buNone/>
            </a:pPr>
            <a:br>
              <a:rPr b="0" i="0" lang="pt-BR" sz="1800">
                <a:solidFill>
                  <a:srgbClr val="231F1F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pt-BR" sz="1800">
                <a:solidFill>
                  <a:srgbClr val="231F1F"/>
                </a:solidFill>
                <a:latin typeface="Arial Narrow"/>
                <a:ea typeface="Arial Narrow"/>
                <a:cs typeface="Arial Narrow"/>
                <a:sym typeface="Arial Narrow"/>
              </a:rPr>
              <a:t>-Selecionar quantos funcionários existem no departamento 3: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COUNT(*) FROM funcionarios WHERE</a:t>
            </a:r>
            <a:b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depto = 3;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b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pt-BR" sz="1800">
                <a:solidFill>
                  <a:srgbClr val="231F1F"/>
                </a:solidFill>
                <a:latin typeface="Arial Narrow"/>
                <a:ea typeface="Arial Narrow"/>
                <a:cs typeface="Arial Narrow"/>
                <a:sym typeface="Arial Narrow"/>
              </a:rPr>
              <a:t>-Selecionar o nome e o rg dos funcionários que ganham mais que 3000 reais.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nome, rg FROM funcionarios WHERE</a:t>
            </a:r>
            <a:b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salario&gt;3000;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br>
              <a:rPr lang="pt-BR" sz="1400"/>
            </a:br>
            <a:endParaRPr sz="2000"/>
          </a:p>
        </p:txBody>
      </p:sp>
      <p:sp>
        <p:nvSpPr>
          <p:cNvPr id="483" name="Google Shape;483;g2dcd9e06494_0_125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como base de restrição de linha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dcd9e06494_0_130"/>
          <p:cNvSpPr txBox="1"/>
          <p:nvPr>
            <p:ph idx="1" type="body"/>
          </p:nvPr>
        </p:nvSpPr>
        <p:spPr>
          <a:xfrm>
            <a:off x="-24680" y="1628800"/>
            <a:ext cx="9168600" cy="4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ordenação pode ser definida com o comando ORDER BY.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cod_func,nome FROM funcionarios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nome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1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cod_func,nome FROM funcionarios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ORDER BY CPF, nome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A utilização da palavra DESC garante a ordenação invertida: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cod_func,nome FROM funcionarios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ORDER BY nome DESC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b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g2dcd9e06494_0_130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ORDENAÇÃO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dcd9e06494_0_135"/>
          <p:cNvSpPr txBox="1"/>
          <p:nvPr>
            <p:ph idx="1" type="body"/>
          </p:nvPr>
        </p:nvSpPr>
        <p:spPr>
          <a:xfrm>
            <a:off x="-24680" y="1628800"/>
            <a:ext cx="9168600" cy="4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O SELECT permite juntar duas ou mais tabelas no mesmo resultado.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funcionarios.cod_func, funcionarios.nome, departamento.cod_dpto, departamento.desc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FROM funcionarios, departamento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WHERE A.cod_dpto = B.cod_dpto;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</a:pPr>
            <a:r>
              <a:t/>
            </a:r>
            <a:endParaRPr b="1" sz="7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Nesta linha as tabelas relacionadas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 funcionarios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pt-BR" sz="2400">
                <a:latin typeface="Calibri"/>
                <a:ea typeface="Calibri"/>
                <a:cs typeface="Calibri"/>
                <a:sym typeface="Calibri"/>
              </a:rPr>
              <a:t> departamento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são unificadas através do campo chave, em uma operação de igualdade. </a:t>
            </a:r>
            <a:endParaRPr/>
          </a:p>
        </p:txBody>
      </p:sp>
      <p:sp>
        <p:nvSpPr>
          <p:cNvPr id="495" name="Google Shape;495;g2dcd9e06494_0_135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JUNÇÃO DE TABELAS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dcd9e06494_0_140"/>
          <p:cNvSpPr txBox="1"/>
          <p:nvPr>
            <p:ph idx="1" type="body"/>
          </p:nvPr>
        </p:nvSpPr>
        <p:spPr>
          <a:xfrm>
            <a:off x="-24680" y="1628800"/>
            <a:ext cx="9168600" cy="4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Resumidamente, esse comando pode ser como abaixo: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SELECT A.cod_func, A.nome, B.cod_dpto, B.desc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FROM funcionarios A, departamento B</a:t>
            </a:r>
            <a:endParaRPr/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WHERE A.cod_dpto = B.cod_dpto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b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g2dcd9e06494_0_140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JUNÇÃO DE TABELAS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dcd9e06494_0_145"/>
          <p:cNvSpPr txBox="1"/>
          <p:nvPr>
            <p:ph idx="1" type="body"/>
          </p:nvPr>
        </p:nvSpPr>
        <p:spPr>
          <a:xfrm>
            <a:off x="269776" y="1268760"/>
            <a:ext cx="86043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Criar o banco EMPRESANOVA;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Criar a tabela funcionários (nome, cpf, celular, cod_depto, cod_supervisor, salario)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Criar a tabela departamento (nome_depto, cod_depto, descricao)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/>
              <a:t>insira novos dados (pelo menos 4 departamentos)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Criar a tabela supervisor (nome_supervisor, cpf_supervisor, cod_supervisor, cod_depto, descrição_cargo)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/>
              <a:t>insira novos dados (pelo menos 4 supervisores)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Altere o id_supervisor para foreign key de funcionários e cod_depto para foreign key de supervisor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2dcd9e06494_0_145"/>
          <p:cNvSpPr txBox="1"/>
          <p:nvPr/>
        </p:nvSpPr>
        <p:spPr>
          <a:xfrm>
            <a:off x="564232" y="502713"/>
            <a:ext cx="860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dcd9e06494_0_150"/>
          <p:cNvSpPr txBox="1"/>
          <p:nvPr>
            <p:ph idx="1" type="body"/>
          </p:nvPr>
        </p:nvSpPr>
        <p:spPr>
          <a:xfrm>
            <a:off x="323528" y="1412776"/>
            <a:ext cx="86043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3571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EmpresaNova;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funcionarios(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nome varchar(40) not null,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cpf int not null unique primary key,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celular char(10) not null,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depto int not null, 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id_supervisor int not null, 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   salario decimal not null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2dcd9e06494_0_150"/>
          <p:cNvSpPr txBox="1"/>
          <p:nvPr/>
        </p:nvSpPr>
        <p:spPr>
          <a:xfrm>
            <a:off x="564232" y="502713"/>
            <a:ext cx="860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dcd9e06494_0_155"/>
          <p:cNvSpPr txBox="1"/>
          <p:nvPr>
            <p:ph idx="1" type="body"/>
          </p:nvPr>
        </p:nvSpPr>
        <p:spPr>
          <a:xfrm>
            <a:off x="-180528" y="1412776"/>
            <a:ext cx="96492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35718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departamento(</a:t>
            </a:r>
            <a:endParaRPr/>
          </a:p>
          <a:p>
            <a:pPr indent="0" lvl="0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nome_depto varchar(40) not null,</a:t>
            </a:r>
            <a:endParaRPr/>
          </a:p>
          <a:p>
            <a:pPr indent="0" lvl="0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cod_depto int not null auto_increment primary key,</a:t>
            </a:r>
            <a:endParaRPr/>
          </a:p>
          <a:p>
            <a:pPr indent="0" lvl="0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descrição text not null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supervisor(</a:t>
            </a:r>
            <a:endParaRPr/>
          </a:p>
          <a:p>
            <a:pPr indent="0" lvl="0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nome_supervisor varchar(40) not null,</a:t>
            </a:r>
            <a:endParaRPr/>
          </a:p>
          <a:p>
            <a:pPr indent="0" lvl="0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id_supervisor int not null auto_increment primary key,</a:t>
            </a:r>
            <a:endParaRPr/>
          </a:p>
          <a:p>
            <a:pPr indent="0" lvl="0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cod_depto int not null, </a:t>
            </a:r>
            <a:endParaRPr/>
          </a:p>
          <a:p>
            <a:pPr indent="0" lvl="0" marL="542925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descrição_cargo text not null,</a:t>
            </a:r>
            <a:endParaRPr/>
          </a:p>
          <a:p>
            <a:pPr indent="0" lvl="0" marL="542925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key(cod_depto) references departamento(cod_depto) </a:t>
            </a:r>
            <a:endParaRPr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g2dcd9e06494_0_155"/>
          <p:cNvSpPr txBox="1"/>
          <p:nvPr/>
        </p:nvSpPr>
        <p:spPr>
          <a:xfrm>
            <a:off x="564232" y="502713"/>
            <a:ext cx="860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dcd9e06494_0_160"/>
          <p:cNvSpPr txBox="1"/>
          <p:nvPr>
            <p:ph idx="1" type="body"/>
          </p:nvPr>
        </p:nvSpPr>
        <p:spPr>
          <a:xfrm>
            <a:off x="269776" y="2204864"/>
            <a:ext cx="8604300" cy="30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funcionários ADD Constraint fk_id_supervisor FOREIGN KEY (id_supervisor) REFERENCES supervisor  (id_supervisor)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2dcd9e06494_0_160"/>
          <p:cNvSpPr txBox="1"/>
          <p:nvPr/>
        </p:nvSpPr>
        <p:spPr>
          <a:xfrm>
            <a:off x="4872" y="836712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- Insira a Foreign key do supervisor em funcionário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dcd9e06494_0_165"/>
          <p:cNvSpPr txBox="1"/>
          <p:nvPr>
            <p:ph idx="1" type="body"/>
          </p:nvPr>
        </p:nvSpPr>
        <p:spPr>
          <a:xfrm>
            <a:off x="323528" y="1412776"/>
            <a:ext cx="86043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Exemplo de Insert</a:t>
            </a:r>
            <a:endParaRPr sz="3200"/>
          </a:p>
          <a:p>
            <a:pPr indent="0" lvl="0" marL="357187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funcionario(nome, cpf, celular, cod_depto, id_supervisor, salario) VALUES (“João da Silva Santos",01020304111, 984892233, 1, 2, 2000.00);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insira todos novos dados nas 3 tabelas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Executar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 sz="3200"/>
              <a:t>Atualizar os SCHEMAS</a:t>
            </a: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g2dcd9e06494_0_165"/>
          <p:cNvSpPr txBox="1"/>
          <p:nvPr/>
        </p:nvSpPr>
        <p:spPr>
          <a:xfrm>
            <a:off x="564232" y="502713"/>
            <a:ext cx="86043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– Popular a tabela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cd9e06494_0_261"/>
          <p:cNvSpPr txBox="1"/>
          <p:nvPr>
            <p:ph idx="1" type="body"/>
          </p:nvPr>
        </p:nvSpPr>
        <p:spPr>
          <a:xfrm>
            <a:off x="320500" y="1844825"/>
            <a:ext cx="8571900" cy="41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 gestão de dados é fundamental para qualquer sistema de informação, e um dos aspectos mais importantes da gestão de dados é a escolha do tipo de dado adequado para cada valor armazenado na base de dados.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A compreensão clara dos tipos de dados pode ajudá-lo a escrever código mais eficiente e escalável, e a evitar erros comuns relacionados à gestão de dados.</a:t>
            </a:r>
            <a:endParaRPr/>
          </a:p>
        </p:txBody>
      </p:sp>
      <p:sp>
        <p:nvSpPr>
          <p:cNvPr id="266" name="Google Shape;266;g2dcd9e06494_0_261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dcd9e06494_0_17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Selecione dados usando From, Where e Order By</a:t>
            </a:r>
            <a:endParaRPr/>
          </a:p>
        </p:txBody>
      </p:sp>
      <p:sp>
        <p:nvSpPr>
          <p:cNvPr id="537" name="Google Shape;537;g2dcd9e06494_0_170"/>
          <p:cNvSpPr txBox="1"/>
          <p:nvPr>
            <p:ph idx="1" type="body"/>
          </p:nvPr>
        </p:nvSpPr>
        <p:spPr>
          <a:xfrm>
            <a:off x="490859" y="1772816"/>
            <a:ext cx="8229600" cy="4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dc4912c5f8_0_14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Nosso segundo banco de dados</a:t>
            </a:r>
            <a:endParaRPr/>
          </a:p>
        </p:txBody>
      </p:sp>
      <p:sp>
        <p:nvSpPr>
          <p:cNvPr id="543" name="Google Shape;543;g1dc4912c5f8_0_140"/>
          <p:cNvSpPr txBox="1"/>
          <p:nvPr>
            <p:ph idx="1" type="body"/>
          </p:nvPr>
        </p:nvSpPr>
        <p:spPr>
          <a:xfrm>
            <a:off x="490859" y="1700808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</a:t>
            </a:r>
            <a:r>
              <a:rPr lang="pt-BR"/>
              <a:t>enário: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 sonda precisa gerenciar as vendas.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Quais são as entidades e relacionamentos?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Quais características tem cada uma dessas entidades?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dc4912c5f8_0_14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Nosso segundo banco de dados</a:t>
            </a:r>
            <a:endParaRPr/>
          </a:p>
        </p:txBody>
      </p:sp>
      <p:sp>
        <p:nvSpPr>
          <p:cNvPr id="549" name="Google Shape;549;g1dc4912c5f8_0_145"/>
          <p:cNvSpPr txBox="1"/>
          <p:nvPr>
            <p:ph idx="1" type="body"/>
          </p:nvPr>
        </p:nvSpPr>
        <p:spPr>
          <a:xfrm>
            <a:off x="490859" y="1700808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Exemplo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Produto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Cliente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Venda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Funcionário</a:t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SzPts val="2400"/>
              <a:buChar char="•"/>
            </a:pPr>
            <a:r>
              <a:rPr lang="pt-BR"/>
              <a:t>Fornecedor</a:t>
            </a:r>
            <a:endParaRPr/>
          </a:p>
          <a:p>
            <a:pPr indent="0" lvl="0" marL="34290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Crie os atributos necessários.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dc4912c5f8_0_16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Criando o Banco</a:t>
            </a:r>
            <a:endParaRPr/>
          </a:p>
        </p:txBody>
      </p:sp>
      <p:sp>
        <p:nvSpPr>
          <p:cNvPr id="555" name="Google Shape;555;g1dc4912c5f8_0_160"/>
          <p:cNvSpPr txBox="1"/>
          <p:nvPr>
            <p:ph idx="1" type="body"/>
          </p:nvPr>
        </p:nvSpPr>
        <p:spPr>
          <a:xfrm>
            <a:off x="490859" y="1700808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Abra o workbench 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Trabalhe na query</a:t>
            </a:r>
            <a:endParaRPr/>
          </a:p>
          <a:p>
            <a:pPr indent="-514350" lvl="0" marL="51435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pt-BR"/>
              <a:t>Digite os comandos de criação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dc4912c5f8_0_165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Criando o Banco</a:t>
            </a:r>
            <a:endParaRPr/>
          </a:p>
        </p:txBody>
      </p:sp>
      <p:sp>
        <p:nvSpPr>
          <p:cNvPr id="561" name="Google Shape;561;g1dc4912c5f8_0_165"/>
          <p:cNvSpPr txBox="1"/>
          <p:nvPr>
            <p:ph idx="1" type="body"/>
          </p:nvPr>
        </p:nvSpPr>
        <p:spPr>
          <a:xfrm>
            <a:off x="490859" y="1700808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 query, digitar</a:t>
            </a:r>
            <a:endParaRPr/>
          </a:p>
          <a:p>
            <a:pPr indent="0" lvl="0" marL="9921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 b="1" sz="3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21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00080"/>
              </a:buClr>
              <a:buSzPts val="3000"/>
              <a:buNone/>
            </a:pPr>
            <a:r>
              <a:rPr b="1" lang="pt-BR" sz="3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Mercado</a:t>
            </a:r>
            <a:endParaRPr b="1" sz="3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2187" rtl="0" algn="just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00080"/>
              </a:buClr>
              <a:buSzPts val="3000"/>
              <a:buNone/>
            </a:pPr>
            <a:r>
              <a:t/>
            </a:r>
            <a:endParaRPr b="1" sz="3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Apertar o raio (execute) ou ctrl+Enter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Atualizar os SCHEMAS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Verifique se o banco foi criado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dc4912c5f8_0_17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TIPOS PRIMITIVOS DO SQL</a:t>
            </a:r>
            <a:endParaRPr/>
          </a:p>
        </p:txBody>
      </p:sp>
      <p:sp>
        <p:nvSpPr>
          <p:cNvPr id="567" name="Google Shape;567;g1dc4912c5f8_0_171"/>
          <p:cNvSpPr txBox="1"/>
          <p:nvPr>
            <p:ph idx="1" type="body"/>
          </p:nvPr>
        </p:nvSpPr>
        <p:spPr>
          <a:xfrm>
            <a:off x="490859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2585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b="1" lang="pt-BR" sz="2900"/>
              <a:t>Numéricos</a:t>
            </a:r>
            <a:endParaRPr sz="2900"/>
          </a:p>
          <a:p>
            <a:pPr indent="-30353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pt-BR" sz="2500"/>
              <a:t>inteiros (TinyInt, SmallInt, int, BigInt)</a:t>
            </a:r>
            <a:endParaRPr sz="2500"/>
          </a:p>
          <a:p>
            <a:pPr indent="-30353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pt-BR" sz="2500"/>
              <a:t>real (decimal, float, double, real)</a:t>
            </a:r>
            <a:endParaRPr sz="2500"/>
          </a:p>
          <a:p>
            <a:pPr indent="-30353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pt-BR" sz="2500"/>
              <a:t>lógico (bit, boolean)</a:t>
            </a:r>
            <a:endParaRPr sz="2500"/>
          </a:p>
          <a:p>
            <a:pPr indent="-35623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 sz="2900"/>
              <a:t>Data</a:t>
            </a:r>
            <a:r>
              <a:rPr lang="pt-BR" sz="2900"/>
              <a:t> </a:t>
            </a:r>
            <a:r>
              <a:rPr lang="pt-BR" sz="2500"/>
              <a:t>(Date, DateTime, TimeStamp, Time, Year)</a:t>
            </a:r>
            <a:endParaRPr sz="2900"/>
          </a:p>
          <a:p>
            <a:pPr indent="-36258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b="1" lang="pt-BR" sz="2900"/>
              <a:t>Literais</a:t>
            </a:r>
            <a:r>
              <a:rPr lang="pt-BR" sz="2900"/>
              <a:t> </a:t>
            </a:r>
            <a:endParaRPr sz="2900"/>
          </a:p>
          <a:p>
            <a:pPr indent="-303530" lvl="1" marL="742950" rtl="0" algn="just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500"/>
              <a:buChar char="–"/>
            </a:pPr>
            <a:r>
              <a:rPr lang="pt-BR" sz="2500"/>
              <a:t>Caractere </a:t>
            </a:r>
            <a:r>
              <a:rPr b="1" lang="pt-BR" sz="2500"/>
              <a:t>(Char, VarChar)</a:t>
            </a:r>
            <a:endParaRPr sz="2500"/>
          </a:p>
          <a:p>
            <a:pPr indent="-29718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500"/>
              <a:t>Texto</a:t>
            </a:r>
            <a:r>
              <a:rPr lang="pt-BR" sz="2900"/>
              <a:t> </a:t>
            </a:r>
            <a:r>
              <a:rPr lang="pt-BR" sz="2500"/>
              <a:t>(TinyText, Text, LongText)</a:t>
            </a:r>
            <a:endParaRPr sz="2500"/>
          </a:p>
          <a:p>
            <a:pPr indent="-29718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500"/>
              <a:t>Binário</a:t>
            </a:r>
            <a:r>
              <a:rPr lang="pt-BR" sz="2900"/>
              <a:t> </a:t>
            </a:r>
            <a:r>
              <a:rPr lang="pt-BR" sz="2500"/>
              <a:t>(TinyBlob, Blob, LongBlob)</a:t>
            </a:r>
            <a:endParaRPr sz="2500"/>
          </a:p>
          <a:p>
            <a:pPr indent="-297180" lvl="1" marL="74295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500"/>
              <a:t>Coleção</a:t>
            </a:r>
            <a:r>
              <a:rPr lang="pt-BR" sz="2900"/>
              <a:t> </a:t>
            </a:r>
            <a:r>
              <a:rPr lang="pt-BR" sz="2500"/>
              <a:t>(set)</a:t>
            </a:r>
            <a:endParaRPr sz="2500"/>
          </a:p>
          <a:p>
            <a:pPr indent="-356235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pt-BR" sz="2900"/>
              <a:t>Espacial</a:t>
            </a:r>
            <a:r>
              <a:rPr lang="pt-BR" sz="2500"/>
              <a:t> (Geometry, polygon, point...)</a:t>
            </a:r>
            <a:endParaRPr sz="29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dc4912c5f8_0_176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573" name="Google Shape;573;g1dc4912c5f8_0_176"/>
          <p:cNvSpPr txBox="1"/>
          <p:nvPr>
            <p:ph idx="1" type="body"/>
          </p:nvPr>
        </p:nvSpPr>
        <p:spPr>
          <a:xfrm>
            <a:off x="490859" y="1412776"/>
            <a:ext cx="8229600" cy="4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Defina os tipos de dados de todos os atributos criados. </a:t>
            </a:r>
            <a:endParaRPr sz="2400"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f0dc705cf5_0_0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Selecionando o Banco</a:t>
            </a:r>
            <a:endParaRPr/>
          </a:p>
        </p:txBody>
      </p:sp>
      <p:sp>
        <p:nvSpPr>
          <p:cNvPr id="579" name="Google Shape;579;g1f0dc705cf5_0_0"/>
          <p:cNvSpPr txBox="1"/>
          <p:nvPr>
            <p:ph idx="1" type="body"/>
          </p:nvPr>
        </p:nvSpPr>
        <p:spPr>
          <a:xfrm>
            <a:off x="490859" y="1700808"/>
            <a:ext cx="82296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6235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Selecione o banco Mercado</a:t>
            </a:r>
            <a:endParaRPr/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ts val="32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Use Mercado</a:t>
            </a:r>
            <a:endParaRPr b="1" sz="3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900" rtl="0" algn="just">
              <a:spcBef>
                <a:spcPts val="518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dc4912c5f8_0_181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Criando as tabelas e os atributos</a:t>
            </a:r>
            <a:endParaRPr/>
          </a:p>
        </p:txBody>
      </p:sp>
      <p:sp>
        <p:nvSpPr>
          <p:cNvPr id="585" name="Google Shape;585;g1dc4912c5f8_0_181"/>
          <p:cNvSpPr txBox="1"/>
          <p:nvPr>
            <p:ph idx="1" type="body"/>
          </p:nvPr>
        </p:nvSpPr>
        <p:spPr>
          <a:xfrm>
            <a:off x="490859" y="1700808"/>
            <a:ext cx="8229600" cy="44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1623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Selecione o banco Mercado</a:t>
            </a:r>
            <a:endParaRPr/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Cliente(</a:t>
            </a:r>
            <a:endParaRPr/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nome varchar(30),</a:t>
            </a:r>
            <a:endParaRPr/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end varchar(20),</a:t>
            </a:r>
            <a:endParaRPr/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telefone int,</a:t>
            </a:r>
            <a:endParaRPr/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cpf int,</a:t>
            </a:r>
            <a:endParaRPr b="1" sz="3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79412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 date	</a:t>
            </a:r>
            <a:endParaRPr b="1" sz="3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b="1" sz="3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92187" rtl="0" algn="just">
              <a:spcBef>
                <a:spcPts val="592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-31623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Executar</a:t>
            </a:r>
            <a:endParaRPr/>
          </a:p>
          <a:p>
            <a:pPr indent="-31623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Atualizar os SCHEMAS</a:t>
            </a:r>
            <a:endParaRPr/>
          </a:p>
          <a:p>
            <a:pPr indent="-316230" lvl="0" marL="342900" rtl="0" algn="just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Verifique se tabela e atributos foram criados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dc4912c5f8_0_187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91" name="Google Shape;591;g1dc4912c5f8_0_187"/>
          <p:cNvSpPr txBox="1"/>
          <p:nvPr>
            <p:ph idx="1" type="body"/>
          </p:nvPr>
        </p:nvSpPr>
        <p:spPr>
          <a:xfrm>
            <a:off x="490859" y="1700808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Ihhhhhhhh o cliente não </a:t>
            </a:r>
            <a:r>
              <a:rPr lang="pt-BR"/>
              <a:t>gostou </a:t>
            </a:r>
            <a:r>
              <a:rPr lang="pt-BR"/>
              <a:t>da Data de nascimento!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dcd9e06494_0_256"/>
          <p:cNvSpPr txBox="1"/>
          <p:nvPr>
            <p:ph idx="1" type="body"/>
          </p:nvPr>
        </p:nvSpPr>
        <p:spPr>
          <a:xfrm>
            <a:off x="320500" y="1844826"/>
            <a:ext cx="8571900" cy="4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Tipos de dados numéricos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Tipos de dados de caractere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Tipos de dados de texto completo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Tipos de dados de data e hora do MySQL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Tipos de dados binários do MySQL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Tipos de dados de intervalo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Tipos de dados geométricos do MySQL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dcd9e06494_0_256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dc4912c5f8_0_193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Adicionando atributo em tabela existente</a:t>
            </a:r>
            <a:endParaRPr/>
          </a:p>
        </p:txBody>
      </p:sp>
      <p:sp>
        <p:nvSpPr>
          <p:cNvPr id="597" name="Google Shape;597;g1dc4912c5f8_0_193"/>
          <p:cNvSpPr txBox="1"/>
          <p:nvPr>
            <p:ph idx="1" type="body"/>
          </p:nvPr>
        </p:nvSpPr>
        <p:spPr>
          <a:xfrm>
            <a:off x="490859" y="1700808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Clicar no banco de dados Mercado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Na query digitar: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None/>
            </a:pPr>
            <a:r>
              <a:rPr lang="pt-BR"/>
              <a:t>ALTER TABLE Cliente Drop column </a:t>
            </a:r>
            <a:r>
              <a:rPr b="1" lang="pt-BR" sz="2900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dataNascimento </a:t>
            </a:r>
            <a:r>
              <a:rPr lang="pt-BR"/>
              <a:t> (apaga)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ALTER TABLE </a:t>
            </a:r>
            <a:r>
              <a:rPr lang="pt-BR"/>
              <a:t>Cliente </a:t>
            </a:r>
            <a:r>
              <a:rPr lang="pt-BR"/>
              <a:t>ADD </a:t>
            </a:r>
            <a:r>
              <a:rPr lang="pt-BR"/>
              <a:t>dataNasc </a:t>
            </a:r>
            <a:r>
              <a:rPr lang="pt-BR"/>
              <a:t>date (insere a novo atributo de data)</a:t>
            </a:r>
            <a:endParaRPr/>
          </a:p>
          <a:p>
            <a:pPr indent="0" lvl="0" marL="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Executar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Verificar na tabela aluno se atualizou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dc4912c5f8_0_199"/>
          <p:cNvSpPr txBox="1"/>
          <p:nvPr>
            <p:ph type="title"/>
          </p:nvPr>
        </p:nvSpPr>
        <p:spPr>
          <a:xfrm>
            <a:off x="457200" y="485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603" name="Google Shape;603;g1dc4912c5f8_0_199"/>
          <p:cNvSpPr txBox="1"/>
          <p:nvPr>
            <p:ph idx="1" type="body"/>
          </p:nvPr>
        </p:nvSpPr>
        <p:spPr>
          <a:xfrm>
            <a:off x="490859" y="1700808"/>
            <a:ext cx="82296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Criar as tabelas Fornecedor, vendas, Funcionário, produto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criar todos os atributos.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f2a597bee8_0_292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Crud, Insert e Restrições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f2a597bee8_0_296"/>
          <p:cNvSpPr txBox="1"/>
          <p:nvPr>
            <p:ph idx="1" type="body"/>
          </p:nvPr>
        </p:nvSpPr>
        <p:spPr>
          <a:xfrm>
            <a:off x="0" y="1412776"/>
            <a:ext cx="91440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8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produto (	</a:t>
            </a:r>
            <a:endParaRPr/>
          </a:p>
          <a:p>
            <a:pPr indent="-359999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 int not null auto_increment primary key,	nome varchar(80) not null,	</a:t>
            </a:r>
            <a:endParaRPr/>
          </a:p>
          <a:p>
            <a:pPr indent="-359999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valor float not null,	</a:t>
            </a:r>
            <a:endParaRPr/>
          </a:p>
          <a:p>
            <a:pPr indent="-359999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descricao text,</a:t>
            </a:r>
            <a:endParaRPr/>
          </a:p>
          <a:p>
            <a:pPr indent="-359999" lvl="0" marL="899999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quantidade_disponivel int default 100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8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4" name="Google Shape;614;g1f2a597bee8_0_296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f2a597bee8_0_301"/>
          <p:cNvSpPr txBox="1"/>
          <p:nvPr>
            <p:ph idx="1" type="body"/>
          </p:nvPr>
        </p:nvSpPr>
        <p:spPr>
          <a:xfrm>
            <a:off x="0" y="1412776"/>
            <a:ext cx="91440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ts val="28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cliente(	</a:t>
            </a:r>
            <a:endParaRPr/>
          </a:p>
          <a:p>
            <a:pPr indent="-450000" lvl="0" marL="108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id_cliente int not null auto_increment primary key,	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0000" lvl="0" marL="108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nome varchar(80) not null,	</a:t>
            </a:r>
            <a:endParaRPr/>
          </a:p>
          <a:p>
            <a:pPr indent="-450000" lvl="0" marL="108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4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endereco varchar(200) not null,	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0000" lvl="0" marL="108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cpf BigInt NOT NULL,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0000" lvl="0" marL="108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PRIMARY KEY (cpf),   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0000" lvl="0" marL="108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UNIQUE(cpf)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1f2a597bee8_0_301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f2a597bee8_0_306"/>
          <p:cNvSpPr txBox="1"/>
          <p:nvPr>
            <p:ph idx="1" type="body"/>
          </p:nvPr>
        </p:nvSpPr>
        <p:spPr>
          <a:xfrm>
            <a:off x="-24680" y="1412776"/>
            <a:ext cx="9168600" cy="46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263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cliente_produto (</a:t>
            </a:r>
            <a:endParaRPr/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id int not null auto_increment primary key,</a:t>
            </a:r>
            <a:endParaRPr b="1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78571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id_cliente int not null,</a:t>
            </a:r>
            <a:endParaRPr b="1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78571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id_produto int not null,</a:t>
            </a:r>
            <a:endParaRPr b="1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78571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quantidade_comprada int,</a:t>
            </a:r>
            <a:endParaRPr b="1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78571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	valor_total float,</a:t>
            </a:r>
            <a:endParaRPr b="1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09998" lvl="0" marL="1260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78571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key(id_produto) references produto(id)</a:t>
            </a:r>
            <a:endParaRPr b="1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635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76562"/>
              <a:buNone/>
            </a:pPr>
            <a:r>
              <a:rPr b="1" lang="pt-BR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g1f2a597bee8_0_306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f2a597bee8_0_311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COMANDO INSERT </a:t>
            </a:r>
            <a:r>
              <a:rPr lang="pt-BR" sz="3200"/>
              <a:t>- Adiciona um ou vários registros a uma tabela.</a:t>
            </a:r>
            <a:endParaRPr/>
          </a:p>
          <a:p>
            <a:pPr indent="-22415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"/>
          </a:p>
          <a:p>
            <a:pPr indent="0" lvl="0" marL="71278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ct val="100000"/>
              <a:buNone/>
            </a:pPr>
            <a:r>
              <a:rPr b="1" lang="pt-BR" sz="37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destino (campo1,campo2,...) VALUES (valor1, valor2,...)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"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3200"/>
              <a:t>A instrução INSERT INTO possui as seguintes expressões: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Destino - O nome da tabela em que os registros devem ser anexados.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campo1, campo2 - Nomes dos campos aos quais os dados devem ser inseridos.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3200"/>
              <a:t>valor1, valor2 - Valores para inserir nos campos especificados do novo registro. Cada valor é inserido no campo que corresponde à posição do valor na lista: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Valor1 é inserido no campo1 do novo registro, valor2 no campo2 e assim por diante. 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800"/>
              <a:t>Obs.: Você deve separar os valores com uma vírgula e colocar os campos de textos entre </a:t>
            </a:r>
            <a:r>
              <a:rPr lang="pt-BR" sz="3200"/>
              <a:t>aspas (" ").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f2a597bee8_0_311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 dados nas Tabelas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f2a597bee8_0_316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funcionarios (nome,cpf, celular, depto, id_supervisor, salario, cod_func) VALUES ("joao luiz", 10101010, 11111111,1, 2, 3000, 1);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funcionarios (nome,cpf, celular, depto, id_supervisor, salario, cod_func) VALUES ("Jose luiz", 10133010, 11111111,2, 1, 2200, 1);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2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funcionarios (nome,cpf, celular, depto, id_supervisor, salario, cod_func) VALUES ("Maria da Luz", 10301010, 11111111,3, 2, 3500, 1);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g1f2a597bee8_0_316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Inserir dados nas Tabelas - exemplo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f2a597bee8_0_321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UPDATE é usado para alterar informações no banco de dados. A sintaxe do UPDATE é diferente da sintaxe do INSERT: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UPDATE tabela SET campoaseralterado = 'valor novo do campo' WHERE tabela_id = 1;</a:t>
            </a:r>
            <a:endParaRPr sz="30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b="1" sz="9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UPDATE funcionario SET nome = “João Pedro Carvalho” WHERE cpf = 01020304111;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g1f2a597bee8_0_321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– Alterar dados do banco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f2a597bee8_0_326"/>
          <p:cNvSpPr txBox="1"/>
          <p:nvPr>
            <p:ph idx="1" type="body"/>
          </p:nvPr>
        </p:nvSpPr>
        <p:spPr>
          <a:xfrm>
            <a:off x="-24680" y="1412775"/>
            <a:ext cx="9168600" cy="49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None/>
            </a:pPr>
            <a:r>
              <a:t/>
            </a:r>
            <a:endParaRPr sz="100"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 comando de DELETE apaga dados, sintaxe: 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tabela WHERE tabela_id = 1;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(Apagar da tabela ONDE o id é igual a 1)</a:t>
            </a:r>
            <a:endParaRPr/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  <a:p>
            <a:pPr indent="0" lvl="0" marL="185737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DELETE FROM funcionario WHERE cpf = 01020304111;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5737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0080"/>
              </a:buClr>
              <a:buSzPts val="2200"/>
              <a:buFont typeface="Arial"/>
              <a:buNone/>
            </a:pPr>
            <a:r>
              <a:t/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0" name="Google Shape;650;g1f2a597bee8_0_326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Delete – Apagar dados do banco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cd9e06494_0_266"/>
          <p:cNvSpPr txBox="1"/>
          <p:nvPr>
            <p:ph idx="1" type="body"/>
          </p:nvPr>
        </p:nvSpPr>
        <p:spPr>
          <a:xfrm>
            <a:off x="320500" y="1844826"/>
            <a:ext cx="8571900" cy="4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5755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INT: Utiliza-se o tipo de dados INT para armazenar valores inteiros. 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25755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BIGINT: O tipo de dados BIGINT é semelhante ao tipo INT, mas pode armazenar valores inteiros maiores, adequado para armazenar valores inteiros grandes e nesse sentido, utilizado em tabelas com muitas linhas e colunas. 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25755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SMALLINT: O tipo de dados SMALLINT é usado para armazenar valores inteiros menores e é usado em tabelas com valores limitados.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325755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TINYINT: O tipo de dados TINYINT é semelhante ao tipo SMALLINT, mas pode armazenar valores inteiros em um intervalo de -128 a 127. </a:t>
            </a:r>
            <a:endParaRPr/>
          </a:p>
        </p:txBody>
      </p:sp>
      <p:sp>
        <p:nvSpPr>
          <p:cNvPr id="278" name="Google Shape;278;g2dcd9e06494_0_266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f2a597bee8_0_331"/>
          <p:cNvSpPr txBox="1"/>
          <p:nvPr>
            <p:ph idx="1" type="body"/>
          </p:nvPr>
        </p:nvSpPr>
        <p:spPr>
          <a:xfrm>
            <a:off x="161150" y="2005475"/>
            <a:ext cx="87381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30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Database Detran;</a:t>
            </a:r>
            <a:endParaRPr b="1" sz="3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3500"/>
          </a:p>
        </p:txBody>
      </p:sp>
      <p:sp>
        <p:nvSpPr>
          <p:cNvPr id="656" name="Google Shape;656;g1f2a597bee8_0_331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f2a597bee8_0_336"/>
          <p:cNvSpPr txBox="1"/>
          <p:nvPr>
            <p:ph idx="1" type="body"/>
          </p:nvPr>
        </p:nvSpPr>
        <p:spPr>
          <a:xfrm>
            <a:off x="161150" y="2005475"/>
            <a:ext cx="87381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Condutor(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ID_Condutor int PRIMARY KEY AUTOINCREMENT,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Nome varchar(255),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Endereco varchar(255),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Cidade varchar(255),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estado varchar(2),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cnh varchar(50)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900"/>
          </a:p>
        </p:txBody>
      </p:sp>
      <p:sp>
        <p:nvSpPr>
          <p:cNvPr id="662" name="Google Shape;662;g1f2a597bee8_0_336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- criando pk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f2a597bee8_0_341"/>
          <p:cNvSpPr txBox="1"/>
          <p:nvPr>
            <p:ph idx="1" type="body"/>
          </p:nvPr>
        </p:nvSpPr>
        <p:spPr>
          <a:xfrm>
            <a:off x="161150" y="2005475"/>
            <a:ext cx="8738100" cy="41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Carro(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ID_Carro int PRIMARY KEY AUTOINCREMENT,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Nome varchar(255),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Marca varchar(255),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ID_Pessoa int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0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ALTER TABLE Carro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ADD CONSTRAINT fk_CondCarro 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(ID_Condutor) REFERENCES Condutor (ID_Condutor)</a:t>
            </a:r>
            <a:endParaRPr b="1" sz="2900"/>
          </a:p>
        </p:txBody>
      </p:sp>
      <p:sp>
        <p:nvSpPr>
          <p:cNvPr id="668" name="Google Shape;668;g1f2a597bee8_0_341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-  adição da constraint fk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f2a597bee8_0_346"/>
          <p:cNvSpPr txBox="1"/>
          <p:nvPr>
            <p:ph idx="1" type="body"/>
          </p:nvPr>
        </p:nvSpPr>
        <p:spPr>
          <a:xfrm>
            <a:off x="161150" y="2005475"/>
            <a:ext cx="87381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Carro(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ID_Carro int PRIMARY KEY AUTOINCREMENT,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Nome varchar(255),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Marca varchar(255),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ID_Condutor int,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CONSTRAINT fk_CondCarro 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FOREIGN KEY (ID_Condutor) 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REFERENCES Condutor (ID_Condutor)</a:t>
            </a:r>
            <a:endParaRPr b="1" sz="2400">
              <a:solidFill>
                <a:srgbClr val="8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pt-BR" sz="240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900"/>
          </a:p>
        </p:txBody>
      </p:sp>
      <p:sp>
        <p:nvSpPr>
          <p:cNvPr id="674" name="Google Shape;674;g1f2a597bee8_0_346"/>
          <p:cNvSpPr txBox="1"/>
          <p:nvPr/>
        </p:nvSpPr>
        <p:spPr>
          <a:xfrm>
            <a:off x="-24680" y="529175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- FK (criação constraint)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f2a597bee8_0_351"/>
          <p:cNvSpPr txBox="1"/>
          <p:nvPr>
            <p:ph type="title"/>
          </p:nvPr>
        </p:nvSpPr>
        <p:spPr>
          <a:xfrm>
            <a:off x="557210" y="681037"/>
            <a:ext cx="82581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pt-BR"/>
              <a:t>Vamos atualizar nosso banco de dados escola?</a:t>
            </a:r>
            <a:endParaRPr/>
          </a:p>
        </p:txBody>
      </p:sp>
      <p:sp>
        <p:nvSpPr>
          <p:cNvPr id="680" name="Google Shape;680;g1f2a597bee8_0_351"/>
          <p:cNvSpPr txBox="1"/>
          <p:nvPr>
            <p:ph idx="1" type="body"/>
          </p:nvPr>
        </p:nvSpPr>
        <p:spPr>
          <a:xfrm>
            <a:off x="557209" y="1825625"/>
            <a:ext cx="8258100" cy="4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pt-BR" sz="3000"/>
              <a:t>restrições</a:t>
            </a:r>
            <a:endParaRPr sz="3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pt-BR" sz="3000"/>
              <a:t>chaves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cd9e06494_0_276"/>
          <p:cNvSpPr txBox="1"/>
          <p:nvPr>
            <p:ph idx="1" type="body"/>
          </p:nvPr>
        </p:nvSpPr>
        <p:spPr>
          <a:xfrm>
            <a:off x="320500" y="1844826"/>
            <a:ext cx="8571900" cy="4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25755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DECIMAL: O tipo de dados DECIMAL é usado para armazenar valores numéricos com uma precisão especificada, adequado para armazenar valores monetários e financeiros.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25755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FLOAT: O tipo de dados FLOAT é usado para armazenar valores numéricos com uma precisão específica. Assim, armazenar valores de números decimais de até 6 dígitos. 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25755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DOUBLE: O tipo de dados DOUBLE é semelhante ao tipo FLOAT, mas pode armazenar valores numéricos com uma precisão maior, até 15-16 dígitos. Dessa forma, armazena valores decimais, como valores financeiros e científicos. 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dcd9e06494_0_276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cd9e06494_0_281"/>
          <p:cNvSpPr txBox="1"/>
          <p:nvPr>
            <p:ph idx="1" type="body"/>
          </p:nvPr>
        </p:nvSpPr>
        <p:spPr>
          <a:xfrm>
            <a:off x="320500" y="1589475"/>
            <a:ext cx="8571900" cy="45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Os tipos de dados de caractere do MySQL são usados para armazenar dados de texto e caracteres.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150"/>
          </a:p>
          <a:p>
            <a:pPr indent="-334327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CHAR: O tipo de dados CHAR é usado para armazenar dados de texto fixos com um comprimento específico. Nesse sentido, ele é usado ao criar tabelas para armazenar valores de texto com o mesmo tamanho em todas as colunas. </a:t>
            </a:r>
            <a:endParaRPr/>
          </a:p>
          <a:p>
            <a:pPr indent="0" lvl="0" marL="457200" rtl="0" algn="just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334327" lvl="0" marL="457200" rtl="0" algn="just">
              <a:spcBef>
                <a:spcPts val="360"/>
              </a:spcBef>
              <a:spcAft>
                <a:spcPts val="0"/>
              </a:spcAft>
              <a:buSzPct val="64285"/>
              <a:buChar char="•"/>
            </a:pPr>
            <a:r>
              <a:rPr lang="pt-BR"/>
              <a:t>VARCHAR: O tipo de dados VARCHAR é semelhante ao tipo CHAR, mas permite que os valores de texto sejam variáveis, com comprimentos diferentes em cada coluna. Dessa forma, ele é usado ao criar tabelas para armazenar valores de texto com comprimentos variáveis. </a:t>
            </a:r>
            <a:endParaRPr/>
          </a:p>
        </p:txBody>
      </p:sp>
      <p:sp>
        <p:nvSpPr>
          <p:cNvPr id="290" name="Google Shape;290;g2dcd9e06494_0_281"/>
          <p:cNvSpPr txBox="1"/>
          <p:nvPr/>
        </p:nvSpPr>
        <p:spPr>
          <a:xfrm>
            <a:off x="0" y="502713"/>
            <a:ext cx="9168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pt-BR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Dados no MySQL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ex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ex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2011-07-26T19:43:11Z</dcterms:created>
  <dc:creator>Itautec</dc:creator>
</cp:coreProperties>
</file>