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iLfuywL8lJcOdEE03N9+5kFDYY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60bff9de8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360bff9de8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60bff9de8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360bff9de8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60bff9de8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2" name="Google Shape;202;g3360bff9de8_0_20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g3360bff9de8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60bff9de8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360bff9de8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60bff9de8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360bff9de8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60bff9de8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360bff9de8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60bff9de8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360bff9de8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360bff9de8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360bff9de8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60bff9de8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3360bff9de8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360bff9de8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3360bff9de8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60bff9de8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3360bff9de8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60bff9de8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3360bff9de8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60bff9de8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360bff9de8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360bff9de8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3360bff9de8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360bff9de8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3360bff9de8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360bff9de8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3360bff9de8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60bff9de8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3360bff9de8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ctrTitle"/>
          </p:nvPr>
        </p:nvSpPr>
        <p:spPr>
          <a:xfrm>
            <a:off x="914400" y="1065211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subTitle"/>
          </p:nvPr>
        </p:nvSpPr>
        <p:spPr>
          <a:xfrm>
            <a:off x="1524000" y="3629020"/>
            <a:ext cx="9144000" cy="147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4246559" y="-1677987"/>
            <a:ext cx="4003675" cy="110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>
  <p:cSld name="Conteúdo">
    <p:bg>
      <p:bgPr>
        <a:solidFill>
          <a:srgbClr val="E8E8EA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2"/>
          <p:cNvSpPr txBox="1"/>
          <p:nvPr>
            <p:ph type="title"/>
          </p:nvPr>
        </p:nvSpPr>
        <p:spPr>
          <a:xfrm>
            <a:off x="108560" y="108558"/>
            <a:ext cx="12083440" cy="826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2"/>
          <p:cNvSpPr txBox="1"/>
          <p:nvPr>
            <p:ph idx="1" type="body"/>
          </p:nvPr>
        </p:nvSpPr>
        <p:spPr>
          <a:xfrm>
            <a:off x="108560" y="1085590"/>
            <a:ext cx="12083440" cy="5407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6564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3733"/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397954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3pPr>
            <a:lvl4pPr indent="-36404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4pPr>
            <a:lvl5pPr indent="-36404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9" name="Google Shape;89;p42"/>
          <p:cNvCxnSpPr/>
          <p:nvPr/>
        </p:nvCxnSpPr>
        <p:spPr>
          <a:xfrm>
            <a:off x="66805" y="1002100"/>
            <a:ext cx="12083440" cy="0"/>
          </a:xfrm>
          <a:prstGeom prst="straightConnector1">
            <a:avLst/>
          </a:prstGeom>
          <a:noFill/>
          <a:ln cap="flat" cmpd="sng" w="12700">
            <a:solidFill>
              <a:srgbClr val="AAAAAA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42"/>
          <p:cNvSpPr txBox="1"/>
          <p:nvPr>
            <p:ph idx="12" type="sldNum"/>
          </p:nvPr>
        </p:nvSpPr>
        <p:spPr>
          <a:xfrm>
            <a:off x="8534400" y="6492874"/>
            <a:ext cx="3615845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nza">
  <p:cSld name="Cinza">
    <p:bg>
      <p:bgPr>
        <a:solidFill>
          <a:srgbClr val="E8E8EA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 txBox="1"/>
          <p:nvPr>
            <p:ph idx="12" type="sldNum"/>
          </p:nvPr>
        </p:nvSpPr>
        <p:spPr>
          <a:xfrm>
            <a:off x="8534400" y="6492874"/>
            <a:ext cx="3615845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SóTítulo">
  <p:cSld name="conteúdoSóTítulo">
    <p:bg>
      <p:bgPr>
        <a:solidFill>
          <a:srgbClr val="E8E8EA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4"/>
          <p:cNvSpPr txBox="1"/>
          <p:nvPr>
            <p:ph type="title"/>
          </p:nvPr>
        </p:nvSpPr>
        <p:spPr>
          <a:xfrm>
            <a:off x="108560" y="108558"/>
            <a:ext cx="12083440" cy="826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5" name="Google Shape;95;p44"/>
          <p:cNvCxnSpPr/>
          <p:nvPr/>
        </p:nvCxnSpPr>
        <p:spPr>
          <a:xfrm>
            <a:off x="66805" y="1002100"/>
            <a:ext cx="12083440" cy="0"/>
          </a:xfrm>
          <a:prstGeom prst="straightConnector1">
            <a:avLst/>
          </a:prstGeom>
          <a:noFill/>
          <a:ln cap="flat" cmpd="sng" w="12700">
            <a:solidFill>
              <a:srgbClr val="AAAAAA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44"/>
          <p:cNvSpPr txBox="1"/>
          <p:nvPr>
            <p:ph idx="12" type="sldNum"/>
          </p:nvPr>
        </p:nvSpPr>
        <p:spPr>
          <a:xfrm>
            <a:off x="8534400" y="6492874"/>
            <a:ext cx="3615845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beçalho da seção">
  <p:cSld name="1_Cabeçalho da seção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7103" y="4659683"/>
            <a:ext cx="2015605" cy="219831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5"/>
          <p:cNvSpPr txBox="1"/>
          <p:nvPr>
            <p:ph type="ctrTitle"/>
          </p:nvPr>
        </p:nvSpPr>
        <p:spPr>
          <a:xfrm>
            <a:off x="3540691" y="2560339"/>
            <a:ext cx="8593620" cy="2010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  <a:defRPr sz="42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0" name="Google Shape;100;p45"/>
          <p:cNvCxnSpPr/>
          <p:nvPr/>
        </p:nvCxnSpPr>
        <p:spPr>
          <a:xfrm>
            <a:off x="3540691" y="2471797"/>
            <a:ext cx="1519907" cy="0"/>
          </a:xfrm>
          <a:prstGeom prst="straightConnector1">
            <a:avLst/>
          </a:prstGeom>
          <a:noFill/>
          <a:ln cap="flat" cmpd="sng" w="12700">
            <a:solidFill>
              <a:srgbClr val="515256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45"/>
          <p:cNvCxnSpPr/>
          <p:nvPr/>
        </p:nvCxnSpPr>
        <p:spPr>
          <a:xfrm>
            <a:off x="3540691" y="4659683"/>
            <a:ext cx="1519907" cy="0"/>
          </a:xfrm>
          <a:prstGeom prst="straightConnector1">
            <a:avLst/>
          </a:prstGeom>
          <a:noFill/>
          <a:ln cap="flat" cmpd="sng" w="12700">
            <a:solidFill>
              <a:srgbClr val="515256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45"/>
          <p:cNvSpPr txBox="1"/>
          <p:nvPr>
            <p:ph idx="12" type="sldNum"/>
          </p:nvPr>
        </p:nvSpPr>
        <p:spPr>
          <a:xfrm>
            <a:off x="8534401" y="6492874"/>
            <a:ext cx="2822532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abeçalho da seção">
  <p:cSld name="2_Cabeçalho da seção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7103" y="4659683"/>
            <a:ext cx="2015605" cy="219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6"/>
          <p:cNvSpPr txBox="1"/>
          <p:nvPr>
            <p:ph type="ctrTitle"/>
          </p:nvPr>
        </p:nvSpPr>
        <p:spPr>
          <a:xfrm>
            <a:off x="3540691" y="2560339"/>
            <a:ext cx="8593620" cy="2010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  <a:defRPr sz="42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6" name="Google Shape;106;p46"/>
          <p:cNvCxnSpPr/>
          <p:nvPr/>
        </p:nvCxnSpPr>
        <p:spPr>
          <a:xfrm>
            <a:off x="3540691" y="2471797"/>
            <a:ext cx="1519907" cy="0"/>
          </a:xfrm>
          <a:prstGeom prst="straightConnector1">
            <a:avLst/>
          </a:prstGeom>
          <a:noFill/>
          <a:ln cap="flat" cmpd="sng" w="12700">
            <a:solidFill>
              <a:srgbClr val="515256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46"/>
          <p:cNvCxnSpPr/>
          <p:nvPr/>
        </p:nvCxnSpPr>
        <p:spPr>
          <a:xfrm>
            <a:off x="3540691" y="4659683"/>
            <a:ext cx="1519907" cy="0"/>
          </a:xfrm>
          <a:prstGeom prst="straightConnector1">
            <a:avLst/>
          </a:prstGeom>
          <a:noFill/>
          <a:ln cap="flat" cmpd="sng" w="12700">
            <a:solidFill>
              <a:srgbClr val="515256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46"/>
          <p:cNvSpPr txBox="1"/>
          <p:nvPr>
            <p:ph idx="12" type="sldNum"/>
          </p:nvPr>
        </p:nvSpPr>
        <p:spPr>
          <a:xfrm>
            <a:off x="8534401" y="6492874"/>
            <a:ext cx="2822532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abeçalho da seção">
  <p:cSld name="3_Cabeçalho da seçã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7103" y="4659683"/>
            <a:ext cx="2015605" cy="219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7"/>
          <p:cNvSpPr txBox="1"/>
          <p:nvPr>
            <p:ph type="ctrTitle"/>
          </p:nvPr>
        </p:nvSpPr>
        <p:spPr>
          <a:xfrm>
            <a:off x="3540691" y="2560339"/>
            <a:ext cx="8593620" cy="2010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  <a:defRPr sz="42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2" name="Google Shape;112;p47"/>
          <p:cNvCxnSpPr/>
          <p:nvPr/>
        </p:nvCxnSpPr>
        <p:spPr>
          <a:xfrm>
            <a:off x="3540691" y="2471797"/>
            <a:ext cx="1519907" cy="0"/>
          </a:xfrm>
          <a:prstGeom prst="straightConnector1">
            <a:avLst/>
          </a:prstGeom>
          <a:noFill/>
          <a:ln cap="flat" cmpd="sng" w="12700">
            <a:solidFill>
              <a:srgbClr val="515256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47"/>
          <p:cNvCxnSpPr/>
          <p:nvPr/>
        </p:nvCxnSpPr>
        <p:spPr>
          <a:xfrm>
            <a:off x="3540691" y="4659683"/>
            <a:ext cx="1519907" cy="0"/>
          </a:xfrm>
          <a:prstGeom prst="straightConnector1">
            <a:avLst/>
          </a:prstGeom>
          <a:noFill/>
          <a:ln cap="flat" cmpd="sng" w="12700">
            <a:solidFill>
              <a:srgbClr val="515256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47"/>
          <p:cNvSpPr txBox="1"/>
          <p:nvPr>
            <p:ph idx="12" type="sldNum"/>
          </p:nvPr>
        </p:nvSpPr>
        <p:spPr>
          <a:xfrm>
            <a:off x="8534401" y="6492874"/>
            <a:ext cx="2822532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abeçalho da seção">
  <p:cSld name="4_Cabeçalho da seção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7103" y="4659683"/>
            <a:ext cx="2015605" cy="219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8"/>
          <p:cNvSpPr txBox="1"/>
          <p:nvPr>
            <p:ph type="ctrTitle"/>
          </p:nvPr>
        </p:nvSpPr>
        <p:spPr>
          <a:xfrm>
            <a:off x="3540691" y="2560339"/>
            <a:ext cx="8593620" cy="2010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  <a:defRPr sz="42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8" name="Google Shape;118;p48"/>
          <p:cNvCxnSpPr/>
          <p:nvPr/>
        </p:nvCxnSpPr>
        <p:spPr>
          <a:xfrm>
            <a:off x="3540691" y="2471797"/>
            <a:ext cx="1519907" cy="0"/>
          </a:xfrm>
          <a:prstGeom prst="straightConnector1">
            <a:avLst/>
          </a:prstGeom>
          <a:noFill/>
          <a:ln cap="flat" cmpd="sng" w="12700">
            <a:solidFill>
              <a:srgbClr val="515256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48"/>
          <p:cNvCxnSpPr/>
          <p:nvPr/>
        </p:nvCxnSpPr>
        <p:spPr>
          <a:xfrm>
            <a:off x="3540691" y="4659683"/>
            <a:ext cx="1519907" cy="0"/>
          </a:xfrm>
          <a:prstGeom prst="straightConnector1">
            <a:avLst/>
          </a:prstGeom>
          <a:noFill/>
          <a:ln cap="flat" cmpd="sng" w="12700">
            <a:solidFill>
              <a:srgbClr val="515256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48"/>
          <p:cNvSpPr txBox="1"/>
          <p:nvPr>
            <p:ph idx="12" type="sldNum"/>
          </p:nvPr>
        </p:nvSpPr>
        <p:spPr>
          <a:xfrm>
            <a:off x="8534401" y="6492874"/>
            <a:ext cx="2822532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831851" y="4718057"/>
            <a:ext cx="10515600" cy="668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5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5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3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ção power point1" id="10" name="Google Shape;10;p3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716"/>
            <a:ext cx="12192000" cy="68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0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apresentação power point1" id="16" name="Google Shape;16;p3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452439"/>
            <a:ext cx="12192000" cy="754260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7.jpg"/><Relationship Id="rId5" Type="http://schemas.openxmlformats.org/officeDocument/2006/relationships/image" Target="../media/image19.jpg"/><Relationship Id="rId6" Type="http://schemas.openxmlformats.org/officeDocument/2006/relationships/image" Target="../media/image8.png"/><Relationship Id="rId7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devmedia.com.br/trabalhando-com-excecoes-em-java/276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type="ctrTitle"/>
          </p:nvPr>
        </p:nvSpPr>
        <p:spPr>
          <a:xfrm>
            <a:off x="914400" y="1065211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Exceções e Arquivos</a:t>
            </a:r>
            <a:endParaRPr/>
          </a:p>
        </p:txBody>
      </p:sp>
      <p:sp>
        <p:nvSpPr>
          <p:cNvPr id="126" name="Google Shape;126;p1"/>
          <p:cNvSpPr txBox="1"/>
          <p:nvPr>
            <p:ph idx="1" type="subTitle"/>
          </p:nvPr>
        </p:nvSpPr>
        <p:spPr>
          <a:xfrm>
            <a:off x="1524000" y="3629020"/>
            <a:ext cx="9144000" cy="147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60bff9de8_0_7"/>
          <p:cNvSpPr txBox="1"/>
          <p:nvPr>
            <p:ph type="ctrTitle"/>
          </p:nvPr>
        </p:nvSpPr>
        <p:spPr>
          <a:xfrm>
            <a:off x="914400" y="1065211"/>
            <a:ext cx="10363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Arquivos</a:t>
            </a:r>
            <a:endParaRPr/>
          </a:p>
        </p:txBody>
      </p:sp>
      <p:sp>
        <p:nvSpPr>
          <p:cNvPr id="190" name="Google Shape;190;g3360bff9de8_0_7"/>
          <p:cNvSpPr txBox="1"/>
          <p:nvPr>
            <p:ph idx="1" type="subTitle"/>
          </p:nvPr>
        </p:nvSpPr>
        <p:spPr>
          <a:xfrm>
            <a:off x="1524000" y="3629020"/>
            <a:ext cx="91440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1" name="Google Shape;191;g3360bff9de8_0_7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06/05/2022</a:t>
            </a:r>
            <a:endParaRPr/>
          </a:p>
        </p:txBody>
      </p:sp>
      <p:sp>
        <p:nvSpPr>
          <p:cNvPr id="192" name="Google Shape;192;g3360bff9de8_0_7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360bff9de8_0_7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60bff9de8_0_15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Arquivos</a:t>
            </a:r>
            <a:endParaRPr/>
          </a:p>
        </p:txBody>
      </p:sp>
      <p:sp>
        <p:nvSpPr>
          <p:cNvPr id="199" name="Google Shape;199;g3360bff9de8_0_15"/>
          <p:cNvSpPr txBox="1"/>
          <p:nvPr>
            <p:ph idx="1" type="body"/>
          </p:nvPr>
        </p:nvSpPr>
        <p:spPr>
          <a:xfrm>
            <a:off x="458562" y="1717903"/>
            <a:ext cx="112749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41934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Em linguagens de programação, a estrutura de dados para guardar informações é o arquivo.</a:t>
            </a:r>
            <a:endParaRPr/>
          </a:p>
          <a:p>
            <a:pPr indent="-7747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41934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Um arquivo é uma abstração utilizada para uniformizar a interação entre o ambiente de execução (um programa) e os dispositivos externos (Hdou nuvem..). </a:t>
            </a:r>
            <a:endParaRPr/>
          </a:p>
          <a:p>
            <a:pPr indent="-7747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41934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Os computadores utilizam os arquivos como estruturas de dados para armazenamento de longo prazo de grandes volumes de dados, mesmo depois de os programas que criaram os dados terminarem sua execução. </a:t>
            </a:r>
            <a:endParaRPr/>
          </a:p>
          <a:p>
            <a:pPr indent="-7747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41934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Dados mantidos em arquivos são chamados de dados persistentes porque eles existem além da duração da execução do programa em dispositivos de armazenamento secundário.				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60bff9de8_0_20"/>
          <p:cNvSpPr txBox="1"/>
          <p:nvPr>
            <p:ph type="title"/>
          </p:nvPr>
        </p:nvSpPr>
        <p:spPr>
          <a:xfrm>
            <a:off x="590550" y="537276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 sz="4000"/>
              <a:t>Operações de entrada/saída</a:t>
            </a:r>
            <a:endParaRPr/>
          </a:p>
        </p:txBody>
      </p:sp>
      <p:pic>
        <p:nvPicPr>
          <p:cNvPr id="206" name="Google Shape;206;g3360bff9de8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1451" y="2608264"/>
            <a:ext cx="12954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3360bff9de8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2126" y="2420939"/>
            <a:ext cx="111442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3360bff9de8_0_20"/>
          <p:cNvSpPr txBox="1"/>
          <p:nvPr/>
        </p:nvSpPr>
        <p:spPr>
          <a:xfrm>
            <a:off x="2782888" y="2125663"/>
            <a:ext cx="115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teclado</a:t>
            </a:r>
            <a:endParaRPr/>
          </a:p>
        </p:txBody>
      </p:sp>
      <p:sp>
        <p:nvSpPr>
          <p:cNvPr id="209" name="Google Shape;209;g3360bff9de8_0_20"/>
          <p:cNvSpPr txBox="1"/>
          <p:nvPr/>
        </p:nvSpPr>
        <p:spPr>
          <a:xfrm>
            <a:off x="8112126" y="2125663"/>
            <a:ext cx="115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</a:t>
            </a:r>
            <a:endParaRPr/>
          </a:p>
        </p:txBody>
      </p:sp>
      <p:sp>
        <p:nvSpPr>
          <p:cNvPr id="210" name="Google Shape;210;g3360bff9de8_0_20"/>
          <p:cNvSpPr/>
          <p:nvPr/>
        </p:nvSpPr>
        <p:spPr>
          <a:xfrm>
            <a:off x="2784477" y="1484313"/>
            <a:ext cx="18717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67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entrada</a:t>
            </a:r>
            <a:endParaRPr b="1" i="1" sz="18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3360bff9de8_0_20"/>
          <p:cNvSpPr/>
          <p:nvPr/>
        </p:nvSpPr>
        <p:spPr>
          <a:xfrm>
            <a:off x="8112126" y="1484313"/>
            <a:ext cx="18717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67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saída</a:t>
            </a:r>
            <a:endParaRPr b="1" i="1" sz="18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3360bff9de8_0_20"/>
          <p:cNvSpPr txBox="1"/>
          <p:nvPr/>
        </p:nvSpPr>
        <p:spPr>
          <a:xfrm>
            <a:off x="2855914" y="4162426"/>
            <a:ext cx="115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endParaRPr/>
          </a:p>
        </p:txBody>
      </p:sp>
      <p:pic>
        <p:nvPicPr>
          <p:cNvPr id="213" name="Google Shape;213;g3360bff9de8_0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0214" y="4710114"/>
            <a:ext cx="809625" cy="133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g3360bff9de8_0_20"/>
          <p:cNvGrpSpPr/>
          <p:nvPr/>
        </p:nvGrpSpPr>
        <p:grpSpPr>
          <a:xfrm>
            <a:off x="5434014" y="4537076"/>
            <a:ext cx="1571626" cy="1586186"/>
            <a:chOff x="2427" y="1344"/>
            <a:chExt cx="990" cy="999"/>
          </a:xfrm>
        </p:grpSpPr>
        <p:pic>
          <p:nvPicPr>
            <p:cNvPr id="215" name="Google Shape;215;g3360bff9de8_0_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27" y="1344"/>
              <a:ext cx="908" cy="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g3360bff9de8_0_20"/>
            <p:cNvSpPr txBox="1"/>
            <p:nvPr/>
          </p:nvSpPr>
          <p:spPr>
            <a:xfrm>
              <a:off x="2517" y="1661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Programa</a:t>
              </a:r>
              <a:endParaRPr/>
            </a:p>
          </p:txBody>
        </p:sp>
      </p:grpSp>
      <p:grpSp>
        <p:nvGrpSpPr>
          <p:cNvPr id="217" name="Google Shape;217;g3360bff9de8_0_20"/>
          <p:cNvGrpSpPr/>
          <p:nvPr/>
        </p:nvGrpSpPr>
        <p:grpSpPr>
          <a:xfrm>
            <a:off x="5448302" y="2060576"/>
            <a:ext cx="1571626" cy="1586186"/>
            <a:chOff x="2427" y="1344"/>
            <a:chExt cx="990" cy="999"/>
          </a:xfrm>
        </p:grpSpPr>
        <p:pic>
          <p:nvPicPr>
            <p:cNvPr id="218" name="Google Shape;218;g3360bff9de8_0_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27" y="1344"/>
              <a:ext cx="908" cy="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g3360bff9de8_0_20"/>
            <p:cNvSpPr txBox="1"/>
            <p:nvPr/>
          </p:nvSpPr>
          <p:spPr>
            <a:xfrm>
              <a:off x="2517" y="1661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Programa</a:t>
              </a:r>
              <a:endParaRPr/>
            </a:p>
          </p:txBody>
        </p:sp>
      </p:grpSp>
      <p:pic>
        <p:nvPicPr>
          <p:cNvPr id="220" name="Google Shape;220;g3360bff9de8_0_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26414" y="4811714"/>
            <a:ext cx="1657351" cy="9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3360bff9de8_0_20"/>
          <p:cNvSpPr/>
          <p:nvPr/>
        </p:nvSpPr>
        <p:spPr>
          <a:xfrm>
            <a:off x="4224339" y="2708276"/>
            <a:ext cx="1079400" cy="360300"/>
          </a:xfrm>
          <a:prstGeom prst="rightArrow">
            <a:avLst>
              <a:gd fmla="val 50000" name="adj1"/>
              <a:gd fmla="val 74890" name="adj2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3360bff9de8_0_20"/>
          <p:cNvSpPr/>
          <p:nvPr/>
        </p:nvSpPr>
        <p:spPr>
          <a:xfrm>
            <a:off x="6959601" y="2708276"/>
            <a:ext cx="1079400" cy="360300"/>
          </a:xfrm>
          <a:prstGeom prst="rightArrow">
            <a:avLst>
              <a:gd fmla="val 50000" name="adj1"/>
              <a:gd fmla="val 74890" name="adj2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3360bff9de8_0_20"/>
          <p:cNvSpPr/>
          <p:nvPr/>
        </p:nvSpPr>
        <p:spPr>
          <a:xfrm>
            <a:off x="4151314" y="2349502"/>
            <a:ext cx="1008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leitura</a:t>
            </a:r>
            <a:endParaRPr/>
          </a:p>
        </p:txBody>
      </p:sp>
      <p:sp>
        <p:nvSpPr>
          <p:cNvPr id="224" name="Google Shape;224;g3360bff9de8_0_20"/>
          <p:cNvSpPr/>
          <p:nvPr/>
        </p:nvSpPr>
        <p:spPr>
          <a:xfrm>
            <a:off x="6959602" y="2349502"/>
            <a:ext cx="1008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escrita</a:t>
            </a:r>
            <a:endParaRPr/>
          </a:p>
        </p:txBody>
      </p:sp>
      <p:sp>
        <p:nvSpPr>
          <p:cNvPr id="225" name="Google Shape;225;g3360bff9de8_0_20"/>
          <p:cNvSpPr txBox="1"/>
          <p:nvPr/>
        </p:nvSpPr>
        <p:spPr>
          <a:xfrm>
            <a:off x="1233487" y="2478279"/>
            <a:ext cx="93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antes</a:t>
            </a:r>
            <a:endParaRPr/>
          </a:p>
        </p:txBody>
      </p:sp>
      <p:sp>
        <p:nvSpPr>
          <p:cNvPr id="226" name="Google Shape;226;g3360bff9de8_0_20"/>
          <p:cNvSpPr txBox="1"/>
          <p:nvPr/>
        </p:nvSpPr>
        <p:spPr>
          <a:xfrm>
            <a:off x="1253899" y="4856808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agora</a:t>
            </a:r>
            <a:endParaRPr/>
          </a:p>
        </p:txBody>
      </p:sp>
      <p:sp>
        <p:nvSpPr>
          <p:cNvPr id="227" name="Google Shape;227;g3360bff9de8_0_20"/>
          <p:cNvSpPr/>
          <p:nvPr/>
        </p:nvSpPr>
        <p:spPr>
          <a:xfrm>
            <a:off x="4152901" y="5156201"/>
            <a:ext cx="1079400" cy="360300"/>
          </a:xfrm>
          <a:prstGeom prst="rightArrow">
            <a:avLst>
              <a:gd fmla="val 50000" name="adj1"/>
              <a:gd fmla="val 74890" name="adj2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3360bff9de8_0_20"/>
          <p:cNvSpPr/>
          <p:nvPr/>
        </p:nvSpPr>
        <p:spPr>
          <a:xfrm>
            <a:off x="4079877" y="4797426"/>
            <a:ext cx="1008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leitura</a:t>
            </a:r>
            <a:endParaRPr/>
          </a:p>
        </p:txBody>
      </p:sp>
      <p:sp>
        <p:nvSpPr>
          <p:cNvPr id="229" name="Google Shape;229;g3360bff9de8_0_20"/>
          <p:cNvSpPr/>
          <p:nvPr/>
        </p:nvSpPr>
        <p:spPr>
          <a:xfrm>
            <a:off x="6959601" y="5141913"/>
            <a:ext cx="1079400" cy="360300"/>
          </a:xfrm>
          <a:prstGeom prst="rightArrow">
            <a:avLst>
              <a:gd fmla="val 50000" name="adj1"/>
              <a:gd fmla="val 74890" name="adj2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3360bff9de8_0_20"/>
          <p:cNvSpPr/>
          <p:nvPr/>
        </p:nvSpPr>
        <p:spPr>
          <a:xfrm>
            <a:off x="6959602" y="4725990"/>
            <a:ext cx="1008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escrita</a:t>
            </a:r>
            <a:endParaRPr/>
          </a:p>
        </p:txBody>
      </p:sp>
      <p:sp>
        <p:nvSpPr>
          <p:cNvPr id="231" name="Google Shape;231;g3360bff9de8_0_20"/>
          <p:cNvSpPr txBox="1"/>
          <p:nvPr/>
        </p:nvSpPr>
        <p:spPr>
          <a:xfrm>
            <a:off x="8183564" y="4162426"/>
            <a:ext cx="115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60bff9de8_0_51"/>
          <p:cNvSpPr txBox="1"/>
          <p:nvPr>
            <p:ph type="title"/>
          </p:nvPr>
        </p:nvSpPr>
        <p:spPr>
          <a:xfrm>
            <a:off x="742946" y="365126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Hierarquia da Classe java.io</a:t>
            </a:r>
            <a:endParaRPr/>
          </a:p>
        </p:txBody>
      </p:sp>
      <p:sp>
        <p:nvSpPr>
          <p:cNvPr id="237" name="Google Shape;237;g3360bff9de8_0_51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609584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													</a:t>
            </a:r>
            <a:endParaRPr/>
          </a:p>
        </p:txBody>
      </p:sp>
      <p:pic>
        <p:nvPicPr>
          <p:cNvPr descr="Hierarquia parcial de classes do pacote java.io" id="238" name="Google Shape;238;g3360bff9de8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0160" y="1374778"/>
            <a:ext cx="8911679" cy="5292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60bff9de8_0_57"/>
          <p:cNvSpPr txBox="1"/>
          <p:nvPr>
            <p:ph type="title"/>
          </p:nvPr>
        </p:nvSpPr>
        <p:spPr>
          <a:xfrm>
            <a:off x="590550" y="470806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BR"/>
              <a:t>Classe File</a:t>
            </a:r>
            <a:br>
              <a:rPr b="1" lang="pt-BR"/>
            </a:br>
            <a:endParaRPr b="1"/>
          </a:p>
        </p:txBody>
      </p:sp>
      <p:sp>
        <p:nvSpPr>
          <p:cNvPr id="244" name="Google Shape;244;g3360bff9de8_0_57"/>
          <p:cNvSpPr txBox="1"/>
          <p:nvPr>
            <p:ph idx="1" type="body"/>
          </p:nvPr>
        </p:nvSpPr>
        <p:spPr>
          <a:xfrm>
            <a:off x="297542" y="1150257"/>
            <a:ext cx="11596800" cy="50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4000"/>
              <a:t>A classe File é utilizada para recuperar informações sobre arquivos ou diretórios em disco.</a:t>
            </a:r>
            <a:endParaRPr/>
          </a:p>
          <a:p>
            <a:pPr indent="-20085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7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4000"/>
              <a:t>Os objetos da classe File não abrem arquivos de dados e também não fornecem capacidades de processamento de arquivos, apenas são utilizados para especificar arquivos ou diretórios</a:t>
            </a:r>
            <a:r>
              <a:rPr lang="pt-BR"/>
              <a:t>. </a:t>
            </a:r>
            <a:endParaRPr/>
          </a:p>
          <a:p>
            <a:pPr indent="-177038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3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4000"/>
              <a:t>Para instanciar um objeto da classe File deve-se escolher entre uma das quatro formas de construtores: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/>
              <a:t>public File (String name) - especifica o name de um arquivo ou diretório para associar com o objeto instanciado;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/>
              <a:t>public File (String pathtoname, String name) - utiliza o argumento pathtoname para localizar o arquivo ou diretório especificado por name;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/>
              <a:t>public File (File directory, String name) - utiliza o objeto directory existente para localizar o arquivo ou diretório especificado por name;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/>
              <a:t>public File (URI uri) - utiliza o objeto uri para localizar o arquivo. Um Uniform Resource Identifier (URI) é uma cadeia de caracteres usada para identificar um arquivo como um endereço da internet</a:t>
            </a:r>
            <a:r>
              <a:rPr lang="pt-BR" sz="2200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60bff9de8_0_62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Classe File – Exemplo de criação</a:t>
            </a:r>
            <a:endParaRPr/>
          </a:p>
        </p:txBody>
      </p:sp>
      <p:sp>
        <p:nvSpPr>
          <p:cNvPr id="250" name="Google Shape;250;g3360bff9de8_0_62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609584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													</a:t>
            </a:r>
            <a:endParaRPr/>
          </a:p>
        </p:txBody>
      </p:sp>
      <p:sp>
        <p:nvSpPr>
          <p:cNvPr id="251" name="Google Shape;251;g3360bff9de8_0_62"/>
          <p:cNvSpPr/>
          <p:nvPr/>
        </p:nvSpPr>
        <p:spPr>
          <a:xfrm>
            <a:off x="496712" y="1814212"/>
            <a:ext cx="10942800" cy="395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//referencia o caminho do arquivo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File diretorio = new File(pathDir);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//verifica se diretório(pasta) existe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if(!diretorio.exists()){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//cria diretório(pasta)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diretorio.mkdir();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//referencia caminho arquivo completo, com nome do arquivo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File Arquivo = new File(diretorio,nameFile);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60bff9de8_0_68"/>
          <p:cNvSpPr txBox="1"/>
          <p:nvPr>
            <p:ph type="title"/>
          </p:nvPr>
        </p:nvSpPr>
        <p:spPr>
          <a:xfrm>
            <a:off x="742947" y="347209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Classe Arquivos - escrita</a:t>
            </a:r>
            <a:endParaRPr/>
          </a:p>
        </p:txBody>
      </p:sp>
      <p:sp>
        <p:nvSpPr>
          <p:cNvPr id="257" name="Google Shape;257;g3360bff9de8_0_68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609584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													</a:t>
            </a:r>
            <a:endParaRPr/>
          </a:p>
        </p:txBody>
      </p:sp>
      <p:sp>
        <p:nvSpPr>
          <p:cNvPr id="258" name="Google Shape;258;g3360bff9de8_0_68"/>
          <p:cNvSpPr/>
          <p:nvPr/>
        </p:nvSpPr>
        <p:spPr>
          <a:xfrm>
            <a:off x="217120" y="1356861"/>
            <a:ext cx="11974800" cy="566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Arquivos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void escrita(ArrayList&lt;String&gt; dados, String pathDir, String nameFile 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FileWriter escritor = 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//referencia do diretório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File diretorio = new File(pathDir);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//verifica se diretório(pasta) existe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if(!diretorio.exists()){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//cria diretório(pasta)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diretorio.mkdir();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//referencia do caminho do arquivo completo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File Arquivo = new 	File(diretorio,nameFile);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360bff9de8_0_74"/>
          <p:cNvSpPr txBox="1"/>
          <p:nvPr>
            <p:ph type="title"/>
          </p:nvPr>
        </p:nvSpPr>
        <p:spPr>
          <a:xfrm>
            <a:off x="742946" y="10855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Classe Arquivos - escrita</a:t>
            </a:r>
            <a:endParaRPr/>
          </a:p>
        </p:txBody>
      </p:sp>
      <p:sp>
        <p:nvSpPr>
          <p:cNvPr id="264" name="Google Shape;264;g3360bff9de8_0_74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609584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													</a:t>
            </a:r>
            <a:endParaRPr/>
          </a:p>
        </p:txBody>
      </p:sp>
      <p:sp>
        <p:nvSpPr>
          <p:cNvPr id="265" name="Google Shape;265;g3360bff9de8_0_74"/>
          <p:cNvSpPr/>
          <p:nvPr/>
        </p:nvSpPr>
        <p:spPr>
          <a:xfrm>
            <a:off x="108560" y="1085590"/>
            <a:ext cx="11974800" cy="566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//verificação se arquivo existe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if(Arquivo.exists()){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//cria escrevendo na ultima linha - true(append)</a:t>
            </a:r>
            <a:endParaRPr/>
          </a:p>
          <a:p>
            <a:pPr indent="0" lvl="0" marL="24129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escritor = new FileWriter(Arquivo,true);</a:t>
            </a:r>
            <a:endParaRPr/>
          </a:p>
          <a:p>
            <a:pPr indent="0" lvl="0" marL="24129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 catch (IOException e) {</a:t>
            </a:r>
            <a:endParaRPr/>
          </a:p>
          <a:p>
            <a:pPr indent="0" lvl="0" marL="24129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     	e.printStackTrace(); //mostra o caminho que deu erro	</a:t>
            </a:r>
            <a:endParaRPr/>
          </a:p>
          <a:p>
            <a:pPr indent="0" lvl="0" marL="24129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/>
          </a:p>
          <a:p>
            <a:pPr indent="0" lvl="0" marL="24129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}else{</a:t>
            </a:r>
            <a:endParaRPr/>
          </a:p>
          <a:p>
            <a:pPr indent="0" lvl="0" marL="24129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try {</a:t>
            </a:r>
            <a:endParaRPr/>
          </a:p>
          <a:p>
            <a:pPr indent="0" lvl="0" marL="24129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//caso não exista, escreve na primeira linha, por isso sem o parametro append</a:t>
            </a:r>
            <a:endParaRPr b="1" sz="1867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129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escritor = new FileWriter(Arquivo);</a:t>
            </a:r>
            <a:endParaRPr/>
          </a:p>
          <a:p>
            <a:pPr indent="0" lvl="0" marL="24129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} catch (IOException e) {</a:t>
            </a:r>
            <a:endParaRPr/>
          </a:p>
          <a:p>
            <a:pPr indent="0" lvl="0" marL="24129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e.printStackTrace();</a:t>
            </a:r>
            <a:endParaRPr/>
          </a:p>
          <a:p>
            <a:pPr indent="0" lvl="0" marL="24129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24129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24129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360bff9de8_0_80"/>
          <p:cNvSpPr txBox="1"/>
          <p:nvPr>
            <p:ph type="title"/>
          </p:nvPr>
        </p:nvSpPr>
        <p:spPr>
          <a:xfrm>
            <a:off x="590550" y="75938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Classe Arquivos - escrita</a:t>
            </a:r>
            <a:endParaRPr/>
          </a:p>
        </p:txBody>
      </p:sp>
      <p:sp>
        <p:nvSpPr>
          <p:cNvPr id="271" name="Google Shape;271;g3360bff9de8_0_80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609584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													</a:t>
            </a:r>
            <a:endParaRPr/>
          </a:p>
        </p:txBody>
      </p:sp>
      <p:sp>
        <p:nvSpPr>
          <p:cNvPr id="272" name="Google Shape;272;g3360bff9de8_0_80"/>
          <p:cNvSpPr/>
          <p:nvPr/>
        </p:nvSpPr>
        <p:spPr>
          <a:xfrm>
            <a:off x="108560" y="1085590"/>
            <a:ext cx="11974800" cy="566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/*Buffer - memória temporária de escrita para garantir que não vai perder a informação - salva tudo (em lote)*/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BufferedWriter saida = new BufferedWriter(escritor);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//para varrer todo o ArrayList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 (int i=0;i&lt;dados.size();i++){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//escreve dado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saida.write(dados.get(i));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//pula linha		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saida.write(System.getProperty("line.separator"));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 catch (IOException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e.printStackTrace();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60bff9de8_0_86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Classe Arquivos - escrita</a:t>
            </a:r>
            <a:endParaRPr/>
          </a:p>
        </p:txBody>
      </p:sp>
      <p:sp>
        <p:nvSpPr>
          <p:cNvPr id="278" name="Google Shape;278;g3360bff9de8_0_86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609584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													</a:t>
            </a:r>
            <a:endParaRPr/>
          </a:p>
        </p:txBody>
      </p:sp>
      <p:sp>
        <p:nvSpPr>
          <p:cNvPr id="279" name="Google Shape;279;g3360bff9de8_0_86"/>
          <p:cNvSpPr/>
          <p:nvPr/>
        </p:nvSpPr>
        <p:spPr>
          <a:xfrm>
            <a:off x="578149" y="2025578"/>
            <a:ext cx="11340600" cy="318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//Fecha o buffer e salva o arquivo;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try {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//descarrega tudo que juntou no buffer e joga no arquivos criado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saida.close();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catch (IOException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e.printStackTrace();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Exceções em Java (Exception)</a:t>
            </a:r>
            <a:endParaRPr/>
          </a:p>
        </p:txBody>
      </p:sp>
      <p:sp>
        <p:nvSpPr>
          <p:cNvPr id="132" name="Google Shape;132;p2"/>
          <p:cNvSpPr txBox="1"/>
          <p:nvPr>
            <p:ph idx="1" type="body"/>
          </p:nvPr>
        </p:nvSpPr>
        <p:spPr>
          <a:xfrm>
            <a:off x="249461" y="1825626"/>
            <a:ext cx="6194883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São erros que podem ser gerados durante a execução de um programa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 interrompem a execução normal do programa</a:t>
            </a:r>
            <a:endParaRPr/>
          </a:p>
          <a:p>
            <a:pPr indent="-7747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Unchecked (não verificadas)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Não precisam ser tratadas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InputMismatchException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NumberFormatException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NullPointerException</a:t>
            </a:r>
            <a:endParaRPr/>
          </a:p>
          <a:p>
            <a:pPr indent="-7747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Checked (verificadas)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Exceções previsíveis, devem ser</a:t>
            </a:r>
            <a:endParaRPr/>
          </a:p>
          <a:p>
            <a:pPr indent="0" lvl="1" marL="60958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tratadas pelo programa</a:t>
            </a:r>
            <a:endParaRPr/>
          </a:p>
        </p:txBody>
      </p:sp>
      <p:pic>
        <p:nvPicPr>
          <p:cNvPr id="133" name="Google Shape;13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3375" y="1611713"/>
            <a:ext cx="5602514" cy="5167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360bff9de8_0_92"/>
          <p:cNvSpPr txBox="1"/>
          <p:nvPr>
            <p:ph type="title"/>
          </p:nvPr>
        </p:nvSpPr>
        <p:spPr>
          <a:xfrm>
            <a:off x="293003" y="115514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Classe Arquivos - leitura</a:t>
            </a:r>
            <a:endParaRPr/>
          </a:p>
        </p:txBody>
      </p:sp>
      <p:sp>
        <p:nvSpPr>
          <p:cNvPr id="285" name="Google Shape;285;g3360bff9de8_0_92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609584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													</a:t>
            </a:r>
            <a:endParaRPr/>
          </a:p>
        </p:txBody>
      </p:sp>
      <p:sp>
        <p:nvSpPr>
          <p:cNvPr id="286" name="Google Shape;286;g3360bff9de8_0_92"/>
          <p:cNvSpPr/>
          <p:nvPr/>
        </p:nvSpPr>
        <p:spPr>
          <a:xfrm>
            <a:off x="108560" y="1085590"/>
            <a:ext cx="11974800" cy="566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ArrayList&lt;String&gt; leitura(String path 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//recebe o diretório como parâmetro, já com o arquivo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ArrayList&lt;String&gt; dadosLeitura = new ArrayList&lt;String&gt;();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//cria array list para guardar todas as linhas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File Arquivo = new File(path);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//objeto para localização do arquivo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FileReader leitor = null;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leitor = new FileReader(Arquivo);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//FlieReader tem que apontar para o caminho do arquivo, no caso, o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 catch (IOException e) {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e.printStackTrace();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360bff9de8_0_98"/>
          <p:cNvSpPr txBox="1"/>
          <p:nvPr>
            <p:ph type="title"/>
          </p:nvPr>
        </p:nvSpPr>
        <p:spPr>
          <a:xfrm>
            <a:off x="590550" y="260123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Classe Arquivos - leitura</a:t>
            </a:r>
            <a:endParaRPr/>
          </a:p>
        </p:txBody>
      </p:sp>
      <p:sp>
        <p:nvSpPr>
          <p:cNvPr id="292" name="Google Shape;292;g3360bff9de8_0_98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609584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													</a:t>
            </a:r>
            <a:endParaRPr/>
          </a:p>
        </p:txBody>
      </p:sp>
      <p:sp>
        <p:nvSpPr>
          <p:cNvPr id="293" name="Google Shape;293;g3360bff9de8_0_98"/>
          <p:cNvSpPr/>
          <p:nvPr/>
        </p:nvSpPr>
        <p:spPr>
          <a:xfrm>
            <a:off x="108560" y="1085590"/>
            <a:ext cx="11974800" cy="566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BufferedReader saida = new BufferedReader(leitor);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while(saida.ready()){ //enquanto tiver valor (not EOF)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dadosLeitura.add(saida.readLine());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JOptionPane.showMessageDialog(null, dadosLeitura);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catch (IOException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e.printStackTrace();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//Fecha o buffer e salva o arquivo;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saida.close();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catch (IOException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e.printStackTrace();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dadosLeitura;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60bff9de8_0_104"/>
          <p:cNvSpPr txBox="1"/>
          <p:nvPr>
            <p:ph type="title"/>
          </p:nvPr>
        </p:nvSpPr>
        <p:spPr>
          <a:xfrm>
            <a:off x="108560" y="263289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Classe Arquivos – remover linha</a:t>
            </a:r>
            <a:endParaRPr/>
          </a:p>
        </p:txBody>
      </p:sp>
      <p:sp>
        <p:nvSpPr>
          <p:cNvPr id="299" name="Google Shape;299;g3360bff9de8_0_104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609584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													</a:t>
            </a:r>
            <a:endParaRPr/>
          </a:p>
        </p:txBody>
      </p:sp>
      <p:sp>
        <p:nvSpPr>
          <p:cNvPr id="300" name="Google Shape;300;g3360bff9de8_0_104"/>
          <p:cNvSpPr/>
          <p:nvPr/>
        </p:nvSpPr>
        <p:spPr>
          <a:xfrm>
            <a:off x="108560" y="1085590"/>
            <a:ext cx="11974800" cy="529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remove(String pathDir,String nameFile, String DataRemove 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control=0;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ArrayList&lt;String&gt; lista = new ArrayList&lt;String&gt;();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lista = new Arquivos().leitura(pathDir+nameFile);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//usa o próprio método leitura que retorna a arraylist</a:t>
            </a:r>
            <a:endParaRPr b="1" sz="18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for(int i=0;i&lt;lista.size();i++){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if(lista.get(i).equals(DataRemove)){/*como a lista é um ArrayLlist, já 							tem o get como método verifica se a informação 								get é igual ao dado a ser removido	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lista.remove(i);//remove a linha da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control=1;//flag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if(control==0){	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System.out.println("dado não encontrado");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360bff9de8_0_110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Classe Arquivos – remover linha</a:t>
            </a:r>
            <a:endParaRPr/>
          </a:p>
        </p:txBody>
      </p:sp>
      <p:sp>
        <p:nvSpPr>
          <p:cNvPr id="306" name="Google Shape;306;g3360bff9de8_0_110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609584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													</a:t>
            </a:r>
            <a:endParaRPr/>
          </a:p>
        </p:txBody>
      </p:sp>
      <p:sp>
        <p:nvSpPr>
          <p:cNvPr id="307" name="Google Shape;307;g3360bff9de8_0_110"/>
          <p:cNvSpPr/>
          <p:nvPr/>
        </p:nvSpPr>
        <p:spPr>
          <a:xfrm>
            <a:off x="1541683" y="2094063"/>
            <a:ext cx="8648400" cy="305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//deleta arquivo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File file = new File(pathDir,nameFile);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file.delete();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//esceve novo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new Arquivos().escrita(lista, pathDir, nameFile);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//escrita é o método de escrita (tem o buffer nele)</a:t>
            </a: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360bff9de8_0_116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Classe Arquivos – deletando o arquivo todo</a:t>
            </a:r>
            <a:endParaRPr/>
          </a:p>
        </p:txBody>
      </p:sp>
      <p:sp>
        <p:nvSpPr>
          <p:cNvPr id="313" name="Google Shape;313;g3360bff9de8_0_116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609584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													</a:t>
            </a:r>
            <a:endParaRPr/>
          </a:p>
        </p:txBody>
      </p:sp>
      <p:sp>
        <p:nvSpPr>
          <p:cNvPr id="314" name="Google Shape;314;g3360bff9de8_0_116"/>
          <p:cNvSpPr/>
          <p:nvPr/>
        </p:nvSpPr>
        <p:spPr>
          <a:xfrm>
            <a:off x="108560" y="2395100"/>
            <a:ext cx="11974800" cy="168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void deletaArquivo(String path){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File Arquivo = new File(path);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Arquivo.delete();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 	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360bff9de8_0_122"/>
          <p:cNvSpPr txBox="1"/>
          <p:nvPr>
            <p:ph type="title"/>
          </p:nvPr>
        </p:nvSpPr>
        <p:spPr>
          <a:xfrm>
            <a:off x="742946" y="194496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Classe Criar Dados</a:t>
            </a:r>
            <a:endParaRPr/>
          </a:p>
        </p:txBody>
      </p:sp>
      <p:sp>
        <p:nvSpPr>
          <p:cNvPr id="320" name="Google Shape;320;g3360bff9de8_0_122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609584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													</a:t>
            </a:r>
            <a:endParaRPr/>
          </a:p>
        </p:txBody>
      </p:sp>
      <p:sp>
        <p:nvSpPr>
          <p:cNvPr id="321" name="Google Shape;321;g3360bff9de8_0_122"/>
          <p:cNvSpPr/>
          <p:nvPr/>
        </p:nvSpPr>
        <p:spPr>
          <a:xfrm>
            <a:off x="108560" y="1204148"/>
            <a:ext cx="11974800" cy="528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CriarDados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ArrayList&lt;String&gt; criaDados(){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ArrayList&lt;String&gt; dados = new ArrayList&lt;String&gt;();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String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y = JOptionPane.showInputDialog("Digite seu nome");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dados.add(y);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y = JOptionPane.showInputDialog("Digite seu Endereço");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dados.add(y);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y = JOptionPane.showInputDialog("Digite seu telefone");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dados.add(y);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y = JOptionPane.showInputDialog("Digite seu CPF");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dados.add(y);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//...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dados;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360bff9de8_0_128"/>
          <p:cNvSpPr txBox="1"/>
          <p:nvPr>
            <p:ph type="title"/>
          </p:nvPr>
        </p:nvSpPr>
        <p:spPr>
          <a:xfrm>
            <a:off x="590550" y="245609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Classe Principal - ArquivoEmJava</a:t>
            </a:r>
            <a:endParaRPr/>
          </a:p>
        </p:txBody>
      </p:sp>
      <p:sp>
        <p:nvSpPr>
          <p:cNvPr id="327" name="Google Shape;327;g3360bff9de8_0_128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609584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4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													</a:t>
            </a:r>
            <a:endParaRPr/>
          </a:p>
        </p:txBody>
      </p:sp>
      <p:sp>
        <p:nvSpPr>
          <p:cNvPr id="328" name="Google Shape;328;g3360bff9de8_0_128"/>
          <p:cNvSpPr/>
          <p:nvPr/>
        </p:nvSpPr>
        <p:spPr>
          <a:xfrm>
            <a:off x="108559" y="1175208"/>
            <a:ext cx="11974800" cy="596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ArquivoEmJava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String DIR, NAME_FILE;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DIR = JOptionPane.showInputDialog("Digite o diretório:");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NAME_FILE = JOptionPane.showInputDialog("Digite o nome do arquivo");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CriarDados data = new CriarDados();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Arquivos file = new Arquivos();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//escrever novos dados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file.escrita(data.criaDados() ,DIR,NAME_FILE);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//ler o que já eexiste</a:t>
            </a:r>
            <a:endParaRPr b="1" sz="18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file.leitura(DIR+NAME_FILE);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//remover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file.remove(DIR, NAME_FILE, "Irion");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//ler o novo arquivo após a remoção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file.leitura(DIR+NAME_FILE);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//deleta o arquivo todo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file.deletaArquivo(DIR+NAME_FILE);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Tratamento de Exceção (try/catch/finally)</a:t>
            </a:r>
            <a:endParaRPr/>
          </a:p>
        </p:txBody>
      </p:sp>
      <p:sp>
        <p:nvSpPr>
          <p:cNvPr id="139" name="Google Shape;139;p3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61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667"/>
              <a:t>try{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667"/>
              <a:t>   }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400"/>
              <a:t>bloco com as instruções que podem causar (lançar) exceções</a:t>
            </a:r>
            <a:endParaRPr/>
          </a:p>
          <a:p>
            <a:pPr indent="-166941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050"/>
          </a:p>
          <a:p>
            <a:pPr indent="-228661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667"/>
              <a:t>catch(Exception e){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667"/>
              <a:t>  }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400"/>
              <a:t>captura a exceção e trata</a:t>
            </a:r>
            <a:endParaRPr/>
          </a:p>
          <a:p>
            <a:pPr indent="-164019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00"/>
          </a:p>
          <a:p>
            <a:pPr indent="-228661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667"/>
              <a:t>finally{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667"/>
              <a:t>  }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400"/>
              <a:t>sempre executa. Liberar recurso</a:t>
            </a:r>
            <a:endParaRPr/>
          </a:p>
        </p:txBody>
      </p:sp>
      <p:pic>
        <p:nvPicPr>
          <p:cNvPr id="140" name="Google Shape;14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885362"/>
            <a:ext cx="5867400" cy="38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type="title"/>
          </p:nvPr>
        </p:nvSpPr>
        <p:spPr>
          <a:xfrm>
            <a:off x="590550" y="285622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Exemplos de Exceções</a:t>
            </a:r>
            <a:endParaRPr/>
          </a:p>
        </p:txBody>
      </p:sp>
      <p:sp>
        <p:nvSpPr>
          <p:cNvPr id="146" name="Google Shape;146;p4"/>
          <p:cNvSpPr txBox="1"/>
          <p:nvPr>
            <p:ph idx="1" type="body"/>
          </p:nvPr>
        </p:nvSpPr>
        <p:spPr>
          <a:xfrm>
            <a:off x="180620" y="-1440088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InputMismatchException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NumberFormatException</a:t>
            </a:r>
            <a:r>
              <a:rPr lang="pt-BR" sz="1600"/>
              <a:t> </a:t>
            </a:r>
            <a:br>
              <a:rPr lang="pt-BR" sz="1600"/>
            </a:br>
            <a:endParaRPr sz="2400"/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57" y="1750718"/>
            <a:ext cx="11966223" cy="1178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0208" y="4394199"/>
            <a:ext cx="12042075" cy="212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116817" y="1220494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ArithmeticException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ArrayIndexOutOfBoundsException</a:t>
            </a:r>
            <a:r>
              <a:rPr lang="pt-BR" sz="1600"/>
              <a:t> </a:t>
            </a:r>
            <a:br>
              <a:rPr lang="pt-BR" sz="1600"/>
            </a:br>
            <a:endParaRPr sz="2400"/>
          </a:p>
        </p:txBody>
      </p:sp>
      <p:pic>
        <p:nvPicPr>
          <p:cNvPr id="154" name="Google Shape;15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656" y="1633831"/>
            <a:ext cx="1099820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656" y="5141621"/>
            <a:ext cx="10845800" cy="13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 txBox="1"/>
          <p:nvPr>
            <p:ph type="title"/>
          </p:nvPr>
        </p:nvSpPr>
        <p:spPr>
          <a:xfrm>
            <a:off x="590550" y="285622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Exemplos de Exceções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NullPointerException</a:t>
            </a:r>
            <a:r>
              <a:rPr lang="pt-BR" sz="1600"/>
              <a:t> </a:t>
            </a:r>
            <a:br>
              <a:rPr lang="pt-BR" sz="1600"/>
            </a:br>
            <a:endParaRPr sz="2400"/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538" y="2667000"/>
            <a:ext cx="100203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 txBox="1"/>
          <p:nvPr>
            <p:ph type="title"/>
          </p:nvPr>
        </p:nvSpPr>
        <p:spPr>
          <a:xfrm>
            <a:off x="590550" y="285622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Exemplos de Exceções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>
            <p:ph idx="1" type="body"/>
          </p:nvPr>
        </p:nvSpPr>
        <p:spPr>
          <a:xfrm>
            <a:off x="266696" y="1258408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Encerra o programa!!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se quiser retornar para uma nova entrada?</a:t>
            </a:r>
            <a:r>
              <a:rPr lang="pt-BR" sz="1333"/>
              <a:t> </a:t>
            </a:r>
            <a:endParaRPr sz="2400"/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50" y="2268060"/>
            <a:ext cx="10058400" cy="28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9246" y="4940300"/>
            <a:ext cx="7137400" cy="19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 txBox="1"/>
          <p:nvPr>
            <p:ph type="title"/>
          </p:nvPr>
        </p:nvSpPr>
        <p:spPr>
          <a:xfrm>
            <a:off x="590550" y="285622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Exemplos de Exceções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696" y="1533305"/>
            <a:ext cx="11455400" cy="49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/>
          <p:nvPr>
            <p:ph type="title"/>
          </p:nvPr>
        </p:nvSpPr>
        <p:spPr>
          <a:xfrm>
            <a:off x="590550" y="285622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Exemplos de Exceções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Exceções – leitura complementar</a:t>
            </a:r>
            <a:endParaRPr/>
          </a:p>
        </p:txBody>
      </p:sp>
      <p:sp>
        <p:nvSpPr>
          <p:cNvPr id="184" name="Google Shape;184;p9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https://www.devmedia.com.br/trabalhando-com-excecoes-em-java/27601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60958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60958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												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lo senai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2019-03-15T12:32:34Z</dcterms:created>
  <dc:creator>Samuel Ferreira dos Reis</dc:creator>
</cp:coreProperties>
</file>