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6"/>
  </p:notesMasterIdLst>
  <p:sldIdLst>
    <p:sldId id="256" r:id="rId2"/>
    <p:sldId id="513" r:id="rId3"/>
    <p:sldId id="1070" r:id="rId4"/>
    <p:sldId id="1071" r:id="rId5"/>
    <p:sldId id="1111" r:id="rId6"/>
    <p:sldId id="1116" r:id="rId7"/>
    <p:sldId id="1117" r:id="rId8"/>
    <p:sldId id="1112" r:id="rId9"/>
    <p:sldId id="1118" r:id="rId10"/>
    <p:sldId id="1119" r:id="rId11"/>
    <p:sldId id="1120" r:id="rId12"/>
    <p:sldId id="1121" r:id="rId13"/>
    <p:sldId id="1078" r:id="rId14"/>
    <p:sldId id="1095" r:id="rId15"/>
    <p:sldId id="1122" r:id="rId16"/>
    <p:sldId id="1140" r:id="rId17"/>
    <p:sldId id="1113" r:id="rId18"/>
    <p:sldId id="1114" r:id="rId19"/>
    <p:sldId id="1115" r:id="rId20"/>
    <p:sldId id="1123" r:id="rId21"/>
    <p:sldId id="1124" r:id="rId22"/>
    <p:sldId id="1125" r:id="rId23"/>
    <p:sldId id="1127" r:id="rId24"/>
    <p:sldId id="1128" r:id="rId25"/>
    <p:sldId id="1129" r:id="rId26"/>
    <p:sldId id="1126" r:id="rId27"/>
    <p:sldId id="1131" r:id="rId28"/>
    <p:sldId id="1130" r:id="rId29"/>
    <p:sldId id="1132" r:id="rId30"/>
    <p:sldId id="1133" r:id="rId31"/>
    <p:sldId id="1134" r:id="rId32"/>
    <p:sldId id="1136" r:id="rId33"/>
    <p:sldId id="1137" r:id="rId34"/>
    <p:sldId id="1135" r:id="rId35"/>
    <p:sldId id="1185" r:id="rId36"/>
    <p:sldId id="1186" r:id="rId37"/>
    <p:sldId id="419" r:id="rId38"/>
    <p:sldId id="1065" r:id="rId39"/>
    <p:sldId id="1062" r:id="rId40"/>
    <p:sldId id="1066" r:id="rId41"/>
    <p:sldId id="1064" r:id="rId42"/>
    <p:sldId id="1067" r:id="rId43"/>
    <p:sldId id="1063" r:id="rId44"/>
    <p:sldId id="1068" r:id="rId45"/>
    <p:sldId id="1181" r:id="rId46"/>
    <p:sldId id="1180" r:id="rId47"/>
    <p:sldId id="1182" r:id="rId48"/>
    <p:sldId id="1138" r:id="rId49"/>
    <p:sldId id="1139" r:id="rId50"/>
    <p:sldId id="1183" r:id="rId51"/>
    <p:sldId id="1184" r:id="rId52"/>
    <p:sldId id="1174" r:id="rId53"/>
    <p:sldId id="1159" r:id="rId54"/>
    <p:sldId id="1160" r:id="rId55"/>
    <p:sldId id="1143" r:id="rId56"/>
    <p:sldId id="1175" r:id="rId57"/>
    <p:sldId id="1176" r:id="rId58"/>
    <p:sldId id="1177" r:id="rId59"/>
    <p:sldId id="1144" r:id="rId60"/>
    <p:sldId id="1155" r:id="rId61"/>
    <p:sldId id="1145" r:id="rId62"/>
    <p:sldId id="1178" r:id="rId63"/>
    <p:sldId id="1179" r:id="rId64"/>
    <p:sldId id="1172" r:id="rId65"/>
    <p:sldId id="1146" r:id="rId66"/>
    <p:sldId id="1156" r:id="rId67"/>
    <p:sldId id="1148" r:id="rId68"/>
    <p:sldId id="1147" r:id="rId69"/>
    <p:sldId id="1149" r:id="rId70"/>
    <p:sldId id="1150" r:id="rId71"/>
    <p:sldId id="1191" r:id="rId72"/>
    <p:sldId id="1192" r:id="rId73"/>
    <p:sldId id="1157" r:id="rId74"/>
    <p:sldId id="1173" r:id="rId75"/>
    <p:sldId id="1167" r:id="rId76"/>
    <p:sldId id="1168" r:id="rId77"/>
    <p:sldId id="1169" r:id="rId78"/>
    <p:sldId id="1170" r:id="rId79"/>
    <p:sldId id="1171" r:id="rId80"/>
    <p:sldId id="1158" r:id="rId81"/>
    <p:sldId id="1142" r:id="rId82"/>
    <p:sldId id="1162" r:id="rId83"/>
    <p:sldId id="1163" r:id="rId84"/>
    <p:sldId id="1164" r:id="rId85"/>
    <p:sldId id="1165" r:id="rId86"/>
    <p:sldId id="1161" r:id="rId87"/>
    <p:sldId id="1166" r:id="rId88"/>
    <p:sldId id="1187" r:id="rId89"/>
    <p:sldId id="1188" r:id="rId90"/>
    <p:sldId id="1189" r:id="rId91"/>
    <p:sldId id="1190" r:id="rId92"/>
    <p:sldId id="1141" r:id="rId93"/>
    <p:sldId id="510" r:id="rId94"/>
    <p:sldId id="412" r:id="rId9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23F"/>
    <a:srgbClr val="00472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4" autoAdjust="0"/>
    <p:restoredTop sz="94755" autoAdjust="0"/>
  </p:normalViewPr>
  <p:slideViewPr>
    <p:cSldViewPr snapToGrid="0">
      <p:cViewPr varScale="1">
        <p:scale>
          <a:sx n="82" d="100"/>
          <a:sy n="82" d="100"/>
        </p:scale>
        <p:origin x="730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B75ED1-2A35-4A68-B995-22F6D05B0196}" type="datetimeFigureOut">
              <a:rPr lang="pt-BR" smtClean="0"/>
              <a:t>11/10/2022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7BD489-E4A2-4BAE-9E2C-E78BD3BCD0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7202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d952ca74f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Google Shape;30;g10d952ca74f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  <a:endParaRPr lang="pt-BR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BCD1-D950-4FC7-86C8-55C380B6112A}" type="datetimeFigureOut">
              <a:rPr lang="pt-BR" smtClean="0"/>
              <a:pPr/>
              <a:t>11/10/2022</a:t>
            </a:fld>
            <a:endParaRPr lang="pt-BR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EDB5-41F8-45BA-9B9B-8E2330AED0D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4671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pt-BR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BCD1-D950-4FC7-86C8-55C380B6112A}" type="datetimeFigureOut">
              <a:rPr lang="pt-BR" smtClean="0"/>
              <a:pPr/>
              <a:t>11/10/2022</a:t>
            </a:fld>
            <a:endParaRPr lang="pt-BR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EDB5-41F8-45BA-9B9B-8E2330AED0D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964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  <a:endParaRPr lang="pt-BR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BCD1-D950-4FC7-86C8-55C380B6112A}" type="datetimeFigureOut">
              <a:rPr lang="pt-BR" smtClean="0"/>
              <a:pPr/>
              <a:t>11/10/2022</a:t>
            </a:fld>
            <a:endParaRPr lang="pt-BR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EDB5-41F8-45BA-9B9B-8E2330AED0D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0111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da Apresentação (Light Mode)" type="title">
  <p:cSld name="Título da Apresentação (Light Mode)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>
            <a:spLocks noGrp="1"/>
          </p:cNvSpPr>
          <p:nvPr>
            <p:ph type="title"/>
          </p:nvPr>
        </p:nvSpPr>
        <p:spPr>
          <a:xfrm>
            <a:off x="757867" y="905467"/>
            <a:ext cx="7096400" cy="25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Ubuntu"/>
              <a:buNone/>
              <a:defRPr sz="4533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64426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pt-BR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BCD1-D950-4FC7-86C8-55C380B6112A}" type="datetimeFigureOut">
              <a:rPr lang="pt-BR" smtClean="0"/>
              <a:pPr/>
              <a:t>11/10/2022</a:t>
            </a:fld>
            <a:endParaRPr lang="pt-BR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EDB5-41F8-45BA-9B9B-8E2330AED0D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485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  <a:endParaRPr lang="pt-BR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BCD1-D950-4FC7-86C8-55C380B6112A}" type="datetimeFigureOut">
              <a:rPr lang="pt-BR" smtClean="0"/>
              <a:pPr/>
              <a:t>11/10/2022</a:t>
            </a:fld>
            <a:endParaRPr lang="pt-BR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EDB5-41F8-45BA-9B9B-8E2330AED0D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1529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pt-BR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BCD1-D950-4FC7-86C8-55C380B6112A}" type="datetimeFigureOut">
              <a:rPr lang="pt-BR" smtClean="0"/>
              <a:pPr/>
              <a:t>11/10/2022</a:t>
            </a:fld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EDB5-41F8-45BA-9B9B-8E2330AED0D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4345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pt-BR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BCD1-D950-4FC7-86C8-55C380B6112A}" type="datetimeFigureOut">
              <a:rPr lang="pt-BR" smtClean="0"/>
              <a:pPr/>
              <a:t>11/10/2022</a:t>
            </a:fld>
            <a:endParaRPr lang="pt-BR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EDB5-41F8-45BA-9B9B-8E2330AED0D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3563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BCD1-D950-4FC7-86C8-55C380B6112A}" type="datetimeFigureOut">
              <a:rPr lang="pt-BR" smtClean="0"/>
              <a:pPr/>
              <a:t>11/10/2022</a:t>
            </a:fld>
            <a:endParaRPr lang="pt-BR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EDB5-41F8-45BA-9B9B-8E2330AED0D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1976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BCD1-D950-4FC7-86C8-55C380B6112A}" type="datetimeFigureOut">
              <a:rPr lang="pt-BR" smtClean="0"/>
              <a:pPr/>
              <a:t>11/10/2022</a:t>
            </a:fld>
            <a:endParaRPr lang="pt-BR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EDB5-41F8-45BA-9B9B-8E2330AED0D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9724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  <a:endParaRPr lang="pt-BR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BCD1-D950-4FC7-86C8-55C380B6112A}" type="datetimeFigureOut">
              <a:rPr lang="pt-BR" smtClean="0"/>
              <a:pPr/>
              <a:t>11/10/2022</a:t>
            </a:fld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EDB5-41F8-45BA-9B9B-8E2330AED0D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9245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  <a:endParaRPr lang="pt-BR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BCD1-D950-4FC7-86C8-55C380B6112A}" type="datetimeFigureOut">
              <a:rPr lang="pt-BR" smtClean="0"/>
              <a:pPr/>
              <a:t>11/10/2022</a:t>
            </a:fld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EDB5-41F8-45BA-9B9B-8E2330AED0D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781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  <a:endParaRPr lang="pt-BR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EBCD1-D950-4FC7-86C8-55C380B6112A}" type="datetimeFigureOut">
              <a:rPr lang="pt-BR" smtClean="0"/>
              <a:pPr/>
              <a:t>11/10/2022</a:t>
            </a:fld>
            <a:endParaRPr lang="pt-BR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1EDB5-41F8-45BA-9B9B-8E2330AED0D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3365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e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3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3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3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3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3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30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30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30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30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30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30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30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30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30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30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30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image" Target="../media/image30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653092" y="881000"/>
            <a:ext cx="7096400" cy="254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pt-BR" dirty="0">
                <a:solidFill>
                  <a:schemeClr val="bg1"/>
                </a:solidFill>
                <a:latin typeface="Segoe UI Light" panose="020B0502040204020203" pitchFamily="34" charset="0"/>
              </a:rPr>
              <a:t>Criando e Manipulando um Banco de Dados NoSQL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Recapitulação de Conteúdos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9E86FC5-6B99-D713-C067-BF1B34CCDE6A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NoSQL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396AA9A-5E3E-B769-E023-2166865C9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252" y="6235477"/>
            <a:ext cx="1707228" cy="50638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B1AE357-9ECE-12B1-C0D0-68440F1B3F9A}"/>
              </a:ext>
            </a:extLst>
          </p:cNvPr>
          <p:cNvSpPr txBox="1"/>
          <p:nvPr/>
        </p:nvSpPr>
        <p:spPr>
          <a:xfrm>
            <a:off x="791092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01 – Introdução as Bases de Dados Não Estruturadas"                          9</a:t>
            </a:r>
          </a:p>
        </p:txBody>
      </p:sp>
      <p:pic>
        <p:nvPicPr>
          <p:cNvPr id="7" name="Picture 2" descr="ícone Mongodb, simples, a marca, logo em Devicon">
            <a:extLst>
              <a:ext uri="{FF2B5EF4-FFF2-40B4-BE49-F238E27FC236}">
                <a16:creationId xmlns:a16="http://schemas.microsoft.com/office/drawing/2014/main" id="{B55F839E-11BD-97BE-7CBB-3005B6A8F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7482" y="365125"/>
            <a:ext cx="1514767" cy="151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atabase Table icon PNG and SVG Vector Free Download">
            <a:extLst>
              <a:ext uri="{FF2B5EF4-FFF2-40B4-BE49-F238E27FC236}">
                <a16:creationId xmlns:a16="http://schemas.microsoft.com/office/drawing/2014/main" id="{192E39E8-0C7A-AC60-A481-0203D974C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585" y="4308647"/>
            <a:ext cx="1788946" cy="170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atabase File icon PNG and SVG Vector Free Download">
            <a:extLst>
              <a:ext uri="{FF2B5EF4-FFF2-40B4-BE49-F238E27FC236}">
                <a16:creationId xmlns:a16="http://schemas.microsoft.com/office/drawing/2014/main" id="{CD25F8F8-224A-36F2-659F-6E5C5C38D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608" y="4308647"/>
            <a:ext cx="1724025" cy="1641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2A21617D-99DB-02E4-F997-54C98EFF14E6}"/>
              </a:ext>
            </a:extLst>
          </p:cNvPr>
          <p:cNvSpPr txBox="1"/>
          <p:nvPr/>
        </p:nvSpPr>
        <p:spPr>
          <a:xfrm>
            <a:off x="838200" y="2885864"/>
            <a:ext cx="1070117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Ambas as Bases de Dados Permitem Relacionar/Consultar</a:t>
            </a:r>
          </a:p>
          <a:p>
            <a:pPr algn="ctr"/>
            <a:r>
              <a:rPr lang="pt-B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(Porém Cada Modelo Possui uma Vantagem no Uso)</a:t>
            </a:r>
          </a:p>
        </p:txBody>
      </p:sp>
    </p:spTree>
    <p:extLst>
      <p:ext uri="{BB962C8B-B14F-4D97-AF65-F5344CB8AC3E}">
        <p14:creationId xmlns:p14="http://schemas.microsoft.com/office/powerpoint/2010/main" val="104305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Recapitulação de Conteúdos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9E86FC5-6B99-D713-C067-BF1B34CCDE6A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NoSQL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396AA9A-5E3E-B769-E023-2166865C9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252" y="6235477"/>
            <a:ext cx="1707228" cy="50638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B1AE357-9ECE-12B1-C0D0-68440F1B3F9A}"/>
              </a:ext>
            </a:extLst>
          </p:cNvPr>
          <p:cNvSpPr txBox="1"/>
          <p:nvPr/>
        </p:nvSpPr>
        <p:spPr>
          <a:xfrm>
            <a:off x="791092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01 – Introdução as Bases de Dados Não Estruturadas"                          10</a:t>
            </a:r>
          </a:p>
        </p:txBody>
      </p:sp>
      <p:pic>
        <p:nvPicPr>
          <p:cNvPr id="7" name="Picture 2" descr="ícone Mongodb, simples, a marca, logo em Devicon">
            <a:extLst>
              <a:ext uri="{FF2B5EF4-FFF2-40B4-BE49-F238E27FC236}">
                <a16:creationId xmlns:a16="http://schemas.microsoft.com/office/drawing/2014/main" id="{B55F839E-11BD-97BE-7CBB-3005B6A8F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7482" y="365125"/>
            <a:ext cx="1514767" cy="151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2A21617D-99DB-02E4-F997-54C98EFF14E6}"/>
              </a:ext>
            </a:extLst>
          </p:cNvPr>
          <p:cNvSpPr txBox="1"/>
          <p:nvPr/>
        </p:nvSpPr>
        <p:spPr>
          <a:xfrm>
            <a:off x="838200" y="2885864"/>
            <a:ext cx="1070117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 SQL Nosso Banco de Dados Possui Tabelas/Colunas e Registros</a:t>
            </a:r>
          </a:p>
          <a:p>
            <a:pPr algn="ctr"/>
            <a:r>
              <a:rPr lang="pt-B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(No NoSQL Nosso Banco Possui Coleções/Campos e Documentos)</a:t>
            </a:r>
          </a:p>
        </p:txBody>
      </p:sp>
      <p:pic>
        <p:nvPicPr>
          <p:cNvPr id="3" name="Picture 2" descr="Database Table icon PNG and SVG Vector Free Download">
            <a:extLst>
              <a:ext uri="{FF2B5EF4-FFF2-40B4-BE49-F238E27FC236}">
                <a16:creationId xmlns:a16="http://schemas.microsoft.com/office/drawing/2014/main" id="{C32722F4-3735-586C-3313-F8618AFB1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585" y="4308647"/>
            <a:ext cx="1788946" cy="170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atabase File icon PNG and SVG Vector Free Download">
            <a:extLst>
              <a:ext uri="{FF2B5EF4-FFF2-40B4-BE49-F238E27FC236}">
                <a16:creationId xmlns:a16="http://schemas.microsoft.com/office/drawing/2014/main" id="{B7CCF412-B478-44C0-FE11-8C9B4556E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608" y="4308647"/>
            <a:ext cx="1724025" cy="1641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660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Recapitulação de Conteúdos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9E86FC5-6B99-D713-C067-BF1B34CCDE6A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NoSQL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396AA9A-5E3E-B769-E023-2166865C9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252" y="6235477"/>
            <a:ext cx="1707228" cy="50638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B1AE357-9ECE-12B1-C0D0-68440F1B3F9A}"/>
              </a:ext>
            </a:extLst>
          </p:cNvPr>
          <p:cNvSpPr txBox="1"/>
          <p:nvPr/>
        </p:nvSpPr>
        <p:spPr>
          <a:xfrm>
            <a:off x="791092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01 – Introdução as Bases de Dados Não Estruturadas"                          11</a:t>
            </a:r>
          </a:p>
        </p:txBody>
      </p:sp>
      <p:pic>
        <p:nvPicPr>
          <p:cNvPr id="7" name="Picture 2" descr="ícone Mongodb, simples, a marca, logo em Devicon">
            <a:extLst>
              <a:ext uri="{FF2B5EF4-FFF2-40B4-BE49-F238E27FC236}">
                <a16:creationId xmlns:a16="http://schemas.microsoft.com/office/drawing/2014/main" id="{B55F839E-11BD-97BE-7CBB-3005B6A8F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7482" y="365125"/>
            <a:ext cx="1514767" cy="151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Simplifying Persistence with a Document Database - Xamarin Blog">
            <a:extLst>
              <a:ext uri="{FF2B5EF4-FFF2-40B4-BE49-F238E27FC236}">
                <a16:creationId xmlns:a16="http://schemas.microsoft.com/office/drawing/2014/main" id="{58290C2E-3825-DA98-996A-84C95877B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459" y="2030138"/>
            <a:ext cx="6998645" cy="367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Database Table icon PNG and SVG Vector Free Download">
            <a:extLst>
              <a:ext uri="{FF2B5EF4-FFF2-40B4-BE49-F238E27FC236}">
                <a16:creationId xmlns:a16="http://schemas.microsoft.com/office/drawing/2014/main" id="{17A97737-7BC7-8834-CC99-470C5351B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82" y="3572887"/>
            <a:ext cx="1271240" cy="1210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Database File icon PNG and SVG Vector Free Download">
            <a:extLst>
              <a:ext uri="{FF2B5EF4-FFF2-40B4-BE49-F238E27FC236}">
                <a16:creationId xmlns:a16="http://schemas.microsoft.com/office/drawing/2014/main" id="{86E86467-0950-3107-DE1E-0520F622B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4093" y="3572887"/>
            <a:ext cx="1271239" cy="1210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313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Cloud Computing (SaaS)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AE30E05-64E1-00D9-0236-38B70AB5DEB1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NoSQL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1BE6123-3ACE-85CA-E77F-479BB22F0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252" y="6235477"/>
            <a:ext cx="1707228" cy="506381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2E4A5D5A-5CEB-6BDC-E0F7-EE29117D5ECB}"/>
              </a:ext>
            </a:extLst>
          </p:cNvPr>
          <p:cNvSpPr txBox="1"/>
          <p:nvPr/>
        </p:nvSpPr>
        <p:spPr>
          <a:xfrm>
            <a:off x="791092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01 – Introdução as Bases de Dados Não Estruturadas"                          12</a:t>
            </a:r>
          </a:p>
        </p:txBody>
      </p:sp>
      <p:pic>
        <p:nvPicPr>
          <p:cNvPr id="13" name="Picture 2" descr="ícone Mongodb, simples, a marca, logo em Devicon">
            <a:extLst>
              <a:ext uri="{FF2B5EF4-FFF2-40B4-BE49-F238E27FC236}">
                <a16:creationId xmlns:a16="http://schemas.microsoft.com/office/drawing/2014/main" id="{D4A4AEBD-1F7E-8C92-9579-3D89A4090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7482" y="365125"/>
            <a:ext cx="1514767" cy="151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A5D07E6A-E586-E9AF-A48D-76BD0807A16E}"/>
              </a:ext>
            </a:extLst>
          </p:cNvPr>
          <p:cNvSpPr txBox="1"/>
          <p:nvPr/>
        </p:nvSpPr>
        <p:spPr>
          <a:xfrm>
            <a:off x="838200" y="3087586"/>
            <a:ext cx="10515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Toda Responsabilidade é do Cloud Provider</a:t>
            </a:r>
          </a:p>
          <a:p>
            <a:pPr algn="ctr"/>
            <a:r>
              <a:rPr lang="pt-B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(Você Paga em Custo pela Funcionalidade)</a:t>
            </a:r>
          </a:p>
        </p:txBody>
      </p:sp>
      <p:pic>
        <p:nvPicPr>
          <p:cNvPr id="61442" name="Picture 2" descr="Saas - Free networking icons">
            <a:extLst>
              <a:ext uri="{FF2B5EF4-FFF2-40B4-BE49-F238E27FC236}">
                <a16:creationId xmlns:a16="http://schemas.microsoft.com/office/drawing/2014/main" id="{6FE25E82-20D1-E1A6-E88E-412495177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428791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472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Popularidade (Razão do Mongo DB)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AE30E05-64E1-00D9-0236-38B70AB5DEB1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NoSQL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1BE6123-3ACE-85CA-E77F-479BB22F0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252" y="6235477"/>
            <a:ext cx="1707228" cy="506381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2E4A5D5A-5CEB-6BDC-E0F7-EE29117D5ECB}"/>
              </a:ext>
            </a:extLst>
          </p:cNvPr>
          <p:cNvSpPr txBox="1"/>
          <p:nvPr/>
        </p:nvSpPr>
        <p:spPr>
          <a:xfrm>
            <a:off x="791092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01 – Introdução as Bases de Dados Não Estruturadas"                          13</a:t>
            </a:r>
          </a:p>
        </p:txBody>
      </p:sp>
      <p:pic>
        <p:nvPicPr>
          <p:cNvPr id="13" name="Picture 2" descr="ícone Mongodb, simples, a marca, logo em Devicon">
            <a:extLst>
              <a:ext uri="{FF2B5EF4-FFF2-40B4-BE49-F238E27FC236}">
                <a16:creationId xmlns:a16="http://schemas.microsoft.com/office/drawing/2014/main" id="{D4A4AEBD-1F7E-8C92-9579-3D89A4090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7482" y="365125"/>
            <a:ext cx="1514767" cy="151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265A015-5E2F-0CE9-6D24-943E5C21BC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2831" y="2130229"/>
            <a:ext cx="7526337" cy="386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38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Serviços de computação em nuvem - Amazon Web Services (AWS)">
            <a:extLst>
              <a:ext uri="{FF2B5EF4-FFF2-40B4-BE49-F238E27FC236}">
                <a16:creationId xmlns:a16="http://schemas.microsoft.com/office/drawing/2014/main" id="{6105AC19-36F7-1C8A-9778-42580CEC3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881" y="4622446"/>
            <a:ext cx="3078238" cy="161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Cloud Computing (SaaS)</a:t>
            </a:r>
          </a:p>
        </p:txBody>
      </p:sp>
      <p:pic>
        <p:nvPicPr>
          <p:cNvPr id="11" name="Picture 4" descr="Cloud Bigtable: serviço de banco de dados NoSQL | Google Cloud">
            <a:extLst>
              <a:ext uri="{FF2B5EF4-FFF2-40B4-BE49-F238E27FC236}">
                <a16:creationId xmlns:a16="http://schemas.microsoft.com/office/drawing/2014/main" id="{066A31F7-909F-0C5C-57AE-EF6BACAAB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673" y="4347603"/>
            <a:ext cx="3898900" cy="204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Azure has a new logo, but where do you download it? Here!">
            <a:extLst>
              <a:ext uri="{FF2B5EF4-FFF2-40B4-BE49-F238E27FC236}">
                <a16:creationId xmlns:a16="http://schemas.microsoft.com/office/drawing/2014/main" id="{EF493133-45CA-2C92-B662-FF2119550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488" y="4523943"/>
            <a:ext cx="1507203" cy="1507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3BD0DF69-E221-C4E7-9A8F-5806F1762399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NoSQL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E09CA633-07E0-1F27-8597-1FD37187EF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01252" y="6235477"/>
            <a:ext cx="1707228" cy="506381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5E9E135C-48AA-12D1-618C-00D2D7B7C517}"/>
              </a:ext>
            </a:extLst>
          </p:cNvPr>
          <p:cNvSpPr txBox="1"/>
          <p:nvPr/>
        </p:nvSpPr>
        <p:spPr>
          <a:xfrm>
            <a:off x="791092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01 – Introdução as Bases de Dados Não Estruturadas"                          14</a:t>
            </a:r>
          </a:p>
        </p:txBody>
      </p:sp>
      <p:pic>
        <p:nvPicPr>
          <p:cNvPr id="18" name="Picture 2" descr="ícone Mongodb, simples, a marca, logo em Devicon">
            <a:extLst>
              <a:ext uri="{FF2B5EF4-FFF2-40B4-BE49-F238E27FC236}">
                <a16:creationId xmlns:a16="http://schemas.microsoft.com/office/drawing/2014/main" id="{3967DA89-D3C3-A9FA-01E9-68A16D97B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7482" y="365125"/>
            <a:ext cx="1514767" cy="151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7C3696E6-2D79-D90D-90C4-DF8AD2F7AC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76450" y="2431059"/>
            <a:ext cx="803910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387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65EBF055-97EF-9A62-2825-B95682C4298C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NoSQL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9E8D36A4-4D38-40E9-B681-150D9F1FF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1266" y="3445406"/>
            <a:ext cx="8009467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7200" dirty="0">
                <a:latin typeface="Segoe UI Light" panose="020B0502040204020203" pitchFamily="34" charset="0"/>
                <a:cs typeface="Segoe UI Light" panose="020B0502040204020203" pitchFamily="34" charset="0"/>
              </a:rPr>
              <a:t>Perguntas</a:t>
            </a:r>
          </a:p>
        </p:txBody>
      </p:sp>
      <p:pic>
        <p:nvPicPr>
          <p:cNvPr id="12" name="Picture 6" descr="Ponto de interrogação - ícones de interface grátis">
            <a:extLst>
              <a:ext uri="{FF2B5EF4-FFF2-40B4-BE49-F238E27FC236}">
                <a16:creationId xmlns:a16="http://schemas.microsoft.com/office/drawing/2014/main" id="{3C0FDEE6-0A72-4619-8ED3-097030A0F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199" y="1786994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B5582D23-D140-048E-3911-0556E082B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1252" y="6235477"/>
            <a:ext cx="1707228" cy="506381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E07E3874-5F04-965B-081D-D4FF759D06B8}"/>
              </a:ext>
            </a:extLst>
          </p:cNvPr>
          <p:cNvSpPr txBox="1"/>
          <p:nvPr/>
        </p:nvSpPr>
        <p:spPr>
          <a:xfrm>
            <a:off x="791092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02 – Criando e Manipulando um Banco de Dados NoSQL"                   15</a:t>
            </a:r>
          </a:p>
        </p:txBody>
      </p:sp>
      <p:pic>
        <p:nvPicPr>
          <p:cNvPr id="4" name="Picture 2" descr="ícone Mongodb, simples, a marca, logo em Devicon">
            <a:extLst>
              <a:ext uri="{FF2B5EF4-FFF2-40B4-BE49-F238E27FC236}">
                <a16:creationId xmlns:a16="http://schemas.microsoft.com/office/drawing/2014/main" id="{6755FC52-F8D2-7A7D-A2FE-86EB66DE2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7482" y="365125"/>
            <a:ext cx="1514767" cy="151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371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build="p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94BDDC-41A0-E07F-B5FB-1AA61530F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2440"/>
            <a:ext cx="10515600" cy="4351338"/>
          </a:xfrm>
        </p:spPr>
        <p:txBody>
          <a:bodyPr/>
          <a:lstStyle/>
          <a:p>
            <a:endParaRPr lang="pt-BR" dirty="0">
              <a:solidFill>
                <a:srgbClr val="61616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pt-BR" sz="3600" dirty="0">
                <a:solidFill>
                  <a:srgbClr val="61616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Principal Banco de Dados Baseado em Documentos</a:t>
            </a:r>
          </a:p>
          <a:p>
            <a:pPr marL="0" indent="0" algn="ctr">
              <a:buNone/>
            </a:pPr>
            <a:r>
              <a:rPr lang="pt-BR" sz="3600" b="1" dirty="0">
                <a:solidFill>
                  <a:srgbClr val="61616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(Razão do Uso Neste Treinamento)</a:t>
            </a:r>
          </a:p>
          <a:p>
            <a:endParaRPr lang="pt-BR" dirty="0">
              <a:solidFill>
                <a:srgbClr val="61616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F05DFE0-683C-0FB2-6612-42B657E57404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NoSQL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7C3B8F8-5042-8846-7084-2F3C20A5F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252" y="6235477"/>
            <a:ext cx="1707228" cy="50638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0E68C02-26AD-2100-F61C-CCC93944AE8B}"/>
              </a:ext>
            </a:extLst>
          </p:cNvPr>
          <p:cNvSpPr txBox="1"/>
          <p:nvPr/>
        </p:nvSpPr>
        <p:spPr>
          <a:xfrm>
            <a:off x="791092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02 – Criando e Manipulando um Banco de Dados NoSQL"                   16</a:t>
            </a:r>
          </a:p>
        </p:txBody>
      </p:sp>
      <p:pic>
        <p:nvPicPr>
          <p:cNvPr id="7" name="Picture 2" descr="ícone Mongodb, simples, a marca, logo em Devicon">
            <a:extLst>
              <a:ext uri="{FF2B5EF4-FFF2-40B4-BE49-F238E27FC236}">
                <a16:creationId xmlns:a16="http://schemas.microsoft.com/office/drawing/2014/main" id="{A0B5FD58-6B6A-7C3C-F175-C7C63CED1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7482" y="365125"/>
            <a:ext cx="1514767" cy="151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79D04627-B3BD-4721-208C-AC1C7D9BF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Mongo DB (Conceitos)</a:t>
            </a:r>
          </a:p>
        </p:txBody>
      </p:sp>
      <p:pic>
        <p:nvPicPr>
          <p:cNvPr id="1028" name="Picture 4" descr="Mongodb, plain, logo Icon in Devicon">
            <a:extLst>
              <a:ext uri="{FF2B5EF4-FFF2-40B4-BE49-F238E27FC236}">
                <a16:creationId xmlns:a16="http://schemas.microsoft.com/office/drawing/2014/main" id="{C5BC5C40-F2E6-5CA1-C45D-5CFCBC86C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46" y="4480069"/>
            <a:ext cx="1597565" cy="1597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6460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94BDDC-41A0-E07F-B5FB-1AA61530F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2440"/>
            <a:ext cx="10515600" cy="4351338"/>
          </a:xfrm>
        </p:spPr>
        <p:txBody>
          <a:bodyPr/>
          <a:lstStyle/>
          <a:p>
            <a:endParaRPr lang="pt-BR" dirty="0">
              <a:solidFill>
                <a:srgbClr val="61616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pt-BR" sz="3600" dirty="0">
                <a:solidFill>
                  <a:srgbClr val="61616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Escrito em C++ de Forma Open Source</a:t>
            </a:r>
          </a:p>
          <a:p>
            <a:pPr marL="0" indent="0" algn="ctr">
              <a:buNone/>
            </a:pPr>
            <a:r>
              <a:rPr lang="pt-BR" sz="3600" b="1" dirty="0">
                <a:solidFill>
                  <a:srgbClr val="61616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(Você Pode Conhecer o Código Fonte)</a:t>
            </a:r>
          </a:p>
          <a:p>
            <a:endParaRPr lang="pt-BR" dirty="0">
              <a:solidFill>
                <a:srgbClr val="61616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F05DFE0-683C-0FB2-6612-42B657E57404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NoSQL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7C3B8F8-5042-8846-7084-2F3C20A5F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252" y="6235477"/>
            <a:ext cx="1707228" cy="50638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0E68C02-26AD-2100-F61C-CCC93944AE8B}"/>
              </a:ext>
            </a:extLst>
          </p:cNvPr>
          <p:cNvSpPr txBox="1"/>
          <p:nvPr/>
        </p:nvSpPr>
        <p:spPr>
          <a:xfrm>
            <a:off x="791092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02 – Criando e Manipulando um Banco de Dados NoSQL"                   17</a:t>
            </a:r>
          </a:p>
        </p:txBody>
      </p:sp>
      <p:pic>
        <p:nvPicPr>
          <p:cNvPr id="7" name="Picture 2" descr="ícone Mongodb, simples, a marca, logo em Devicon">
            <a:extLst>
              <a:ext uri="{FF2B5EF4-FFF2-40B4-BE49-F238E27FC236}">
                <a16:creationId xmlns:a16="http://schemas.microsoft.com/office/drawing/2014/main" id="{A0B5FD58-6B6A-7C3C-F175-C7C63CED1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7482" y="365125"/>
            <a:ext cx="1514767" cy="151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79D04627-B3BD-4721-208C-AC1C7D9BF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Mongo DB (Conceitos)</a:t>
            </a:r>
          </a:p>
        </p:txBody>
      </p:sp>
      <p:pic>
        <p:nvPicPr>
          <p:cNvPr id="2" name="Picture 2" descr="C++ - Free ui icons">
            <a:extLst>
              <a:ext uri="{FF2B5EF4-FFF2-40B4-BE49-F238E27FC236}">
                <a16:creationId xmlns:a16="http://schemas.microsoft.com/office/drawing/2014/main" id="{4E425371-249A-DA80-29C0-43478CC3E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68" y="4545291"/>
            <a:ext cx="1467119" cy="1467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7558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94BDDC-41A0-E07F-B5FB-1AA61530F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33764"/>
            <a:ext cx="10515600" cy="4351338"/>
          </a:xfrm>
        </p:spPr>
        <p:txBody>
          <a:bodyPr/>
          <a:lstStyle/>
          <a:p>
            <a:endParaRPr lang="pt-BR" dirty="0">
              <a:solidFill>
                <a:srgbClr val="61616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pt-BR" sz="3600" dirty="0">
                <a:solidFill>
                  <a:srgbClr val="61616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Recebe/Retorna Dados em JSON de Forma Textual</a:t>
            </a:r>
          </a:p>
          <a:p>
            <a:pPr marL="0" indent="0" algn="ctr">
              <a:buNone/>
            </a:pPr>
            <a:r>
              <a:rPr lang="pt-BR" sz="3600" b="1" dirty="0">
                <a:solidFill>
                  <a:srgbClr val="61616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(Devemos Dominar Este Formato de Dado)</a:t>
            </a:r>
          </a:p>
          <a:p>
            <a:endParaRPr lang="pt-BR" dirty="0">
              <a:solidFill>
                <a:srgbClr val="61616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F05DFE0-683C-0FB2-6612-42B657E57404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NoSQL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7C3B8F8-5042-8846-7084-2F3C20A5F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252" y="6235477"/>
            <a:ext cx="1707228" cy="50638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0E68C02-26AD-2100-F61C-CCC93944AE8B}"/>
              </a:ext>
            </a:extLst>
          </p:cNvPr>
          <p:cNvSpPr txBox="1"/>
          <p:nvPr/>
        </p:nvSpPr>
        <p:spPr>
          <a:xfrm>
            <a:off x="791092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02 – Criando e Manipulando um Banco de Dados NoSQL"                   18</a:t>
            </a:r>
          </a:p>
        </p:txBody>
      </p:sp>
      <p:pic>
        <p:nvPicPr>
          <p:cNvPr id="7" name="Picture 2" descr="ícone Mongodb, simples, a marca, logo em Devicon">
            <a:extLst>
              <a:ext uri="{FF2B5EF4-FFF2-40B4-BE49-F238E27FC236}">
                <a16:creationId xmlns:a16="http://schemas.microsoft.com/office/drawing/2014/main" id="{A0B5FD58-6B6A-7C3C-F175-C7C63CED1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7482" y="365125"/>
            <a:ext cx="1514767" cy="151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79D04627-B3BD-4721-208C-AC1C7D9BF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Mongo DB (Conceitos)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0E94BF6E-5F9B-9D08-1031-408CD39F3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77" y="4568745"/>
            <a:ext cx="1420210" cy="1420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543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94BDDC-41A0-E07F-B5FB-1AA61530F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6617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pt-BR" dirty="0">
                <a:solidFill>
                  <a:srgbClr val="61616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Recapitulação dos Conteúdos Anteriores</a:t>
            </a:r>
          </a:p>
          <a:p>
            <a:endParaRPr lang="pt-BR" dirty="0">
              <a:solidFill>
                <a:srgbClr val="61616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dirty="0">
                <a:solidFill>
                  <a:srgbClr val="61616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 MongoDB e sua Versão Atlas</a:t>
            </a:r>
          </a:p>
          <a:p>
            <a:endParaRPr lang="pt-BR" dirty="0">
              <a:solidFill>
                <a:srgbClr val="61616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dirty="0">
                <a:solidFill>
                  <a:srgbClr val="61616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Instalando e Configurando o Banco de Dados</a:t>
            </a:r>
          </a:p>
          <a:p>
            <a:endParaRPr lang="pt-BR" dirty="0">
              <a:solidFill>
                <a:srgbClr val="61616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dirty="0">
                <a:solidFill>
                  <a:srgbClr val="61616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Criando o Banco de Dados</a:t>
            </a:r>
          </a:p>
          <a:p>
            <a:endParaRPr lang="pt-BR" dirty="0">
              <a:solidFill>
                <a:srgbClr val="61616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dirty="0">
                <a:solidFill>
                  <a:srgbClr val="61616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Inserindo/Consultando Dados no Banco de Dados</a:t>
            </a:r>
          </a:p>
          <a:p>
            <a:endParaRPr lang="pt-BR" dirty="0">
              <a:solidFill>
                <a:srgbClr val="61616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F05DFE0-683C-0FB2-6612-42B657E57404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NoSQL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7C3B8F8-5042-8846-7084-2F3C20A5F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252" y="6235477"/>
            <a:ext cx="1707228" cy="50638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0E68C02-26AD-2100-F61C-CCC93944AE8B}"/>
              </a:ext>
            </a:extLst>
          </p:cNvPr>
          <p:cNvSpPr txBox="1"/>
          <p:nvPr/>
        </p:nvSpPr>
        <p:spPr>
          <a:xfrm>
            <a:off x="791092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02 – Criando e Manipulando um Banco de Dados NoSQL"                   1</a:t>
            </a:r>
          </a:p>
        </p:txBody>
      </p:sp>
      <p:pic>
        <p:nvPicPr>
          <p:cNvPr id="7" name="Picture 2" descr="ícone Mongodb, simples, a marca, logo em Devicon">
            <a:extLst>
              <a:ext uri="{FF2B5EF4-FFF2-40B4-BE49-F238E27FC236}">
                <a16:creationId xmlns:a16="http://schemas.microsoft.com/office/drawing/2014/main" id="{A0B5FD58-6B6A-7C3C-F175-C7C63CED1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7482" y="365125"/>
            <a:ext cx="1514767" cy="151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79D04627-B3BD-4721-208C-AC1C7D9BF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Agenda 11/10</a:t>
            </a:r>
          </a:p>
        </p:txBody>
      </p:sp>
    </p:spTree>
    <p:extLst>
      <p:ext uri="{BB962C8B-B14F-4D97-AF65-F5344CB8AC3E}">
        <p14:creationId xmlns:p14="http://schemas.microsoft.com/office/powerpoint/2010/main" val="4257155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94BDDC-41A0-E07F-B5FB-1AA61530F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33764"/>
            <a:ext cx="10515600" cy="4351338"/>
          </a:xfrm>
        </p:spPr>
        <p:txBody>
          <a:bodyPr/>
          <a:lstStyle/>
          <a:p>
            <a:endParaRPr lang="pt-BR" dirty="0">
              <a:solidFill>
                <a:srgbClr val="61616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pt-BR" sz="3600" dirty="0">
                <a:solidFill>
                  <a:srgbClr val="61616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Armazena os Dados em BSON de Forma Binária</a:t>
            </a:r>
          </a:p>
          <a:p>
            <a:pPr marL="0" indent="0" algn="ctr">
              <a:buNone/>
            </a:pPr>
            <a:r>
              <a:rPr lang="pt-BR" sz="3600" b="1" dirty="0">
                <a:solidFill>
                  <a:srgbClr val="61616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(Este Formato da Performance ao Mongo DB)</a:t>
            </a:r>
          </a:p>
          <a:p>
            <a:endParaRPr lang="pt-BR" dirty="0">
              <a:solidFill>
                <a:srgbClr val="61616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F05DFE0-683C-0FB2-6612-42B657E57404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NoSQL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7C3B8F8-5042-8846-7084-2F3C20A5F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252" y="6235477"/>
            <a:ext cx="1707228" cy="50638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0E68C02-26AD-2100-F61C-CCC93944AE8B}"/>
              </a:ext>
            </a:extLst>
          </p:cNvPr>
          <p:cNvSpPr txBox="1"/>
          <p:nvPr/>
        </p:nvSpPr>
        <p:spPr>
          <a:xfrm>
            <a:off x="791092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02 – Criando e Manipulando um Banco de Dados NoSQL"                   19</a:t>
            </a:r>
          </a:p>
        </p:txBody>
      </p:sp>
      <p:pic>
        <p:nvPicPr>
          <p:cNvPr id="7" name="Picture 2" descr="ícone Mongodb, simples, a marca, logo em Devicon">
            <a:extLst>
              <a:ext uri="{FF2B5EF4-FFF2-40B4-BE49-F238E27FC236}">
                <a16:creationId xmlns:a16="http://schemas.microsoft.com/office/drawing/2014/main" id="{A0B5FD58-6B6A-7C3C-F175-C7C63CED1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7482" y="365125"/>
            <a:ext cx="1514767" cy="151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79D04627-B3BD-4721-208C-AC1C7D9BF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Mongo DB (Conceitos)</a:t>
            </a:r>
          </a:p>
        </p:txBody>
      </p:sp>
      <p:pic>
        <p:nvPicPr>
          <p:cNvPr id="2" name="Picture 2" descr="Como Abrir O Arquivo BSON? Extensão Do Arquivo .BSON - File Extension .BSON">
            <a:extLst>
              <a:ext uri="{FF2B5EF4-FFF2-40B4-BE49-F238E27FC236}">
                <a16:creationId xmlns:a16="http://schemas.microsoft.com/office/drawing/2014/main" id="{A963803A-23DF-00FB-0EFC-20159DA52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82" y="466925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00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94BDDC-41A0-E07F-B5FB-1AA61530F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33764"/>
            <a:ext cx="10515600" cy="4351338"/>
          </a:xfrm>
        </p:spPr>
        <p:txBody>
          <a:bodyPr>
            <a:normAutofit/>
          </a:bodyPr>
          <a:lstStyle/>
          <a:p>
            <a:endParaRPr lang="pt-BR" sz="2400" dirty="0">
              <a:solidFill>
                <a:srgbClr val="61616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pt-BR" sz="3200" dirty="0">
                <a:solidFill>
                  <a:srgbClr val="61616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Utiliza Funções Java Script para Manipular o Banco</a:t>
            </a:r>
          </a:p>
          <a:p>
            <a:pPr marL="0" indent="0" algn="ctr">
              <a:buNone/>
            </a:pPr>
            <a:r>
              <a:rPr lang="pt-BR" sz="3200" b="1" dirty="0">
                <a:solidFill>
                  <a:srgbClr val="61616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(Devemos Aprender Estas Funções para Realizar o CRUD)</a:t>
            </a:r>
          </a:p>
          <a:p>
            <a:endParaRPr lang="pt-BR" sz="2400" dirty="0">
              <a:solidFill>
                <a:srgbClr val="61616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F05DFE0-683C-0FB2-6612-42B657E57404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NoSQL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7C3B8F8-5042-8846-7084-2F3C20A5F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252" y="6235477"/>
            <a:ext cx="1707228" cy="50638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0E68C02-26AD-2100-F61C-CCC93944AE8B}"/>
              </a:ext>
            </a:extLst>
          </p:cNvPr>
          <p:cNvSpPr txBox="1"/>
          <p:nvPr/>
        </p:nvSpPr>
        <p:spPr>
          <a:xfrm>
            <a:off x="791092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02 – Criando e Manipulando um Banco de Dados NoSQL"                   20</a:t>
            </a:r>
          </a:p>
        </p:txBody>
      </p:sp>
      <p:pic>
        <p:nvPicPr>
          <p:cNvPr id="7" name="Picture 2" descr="ícone Mongodb, simples, a marca, logo em Devicon">
            <a:extLst>
              <a:ext uri="{FF2B5EF4-FFF2-40B4-BE49-F238E27FC236}">
                <a16:creationId xmlns:a16="http://schemas.microsoft.com/office/drawing/2014/main" id="{A0B5FD58-6B6A-7C3C-F175-C7C63CED1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7482" y="365125"/>
            <a:ext cx="1514767" cy="151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79D04627-B3BD-4721-208C-AC1C7D9BF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Mongo DB (Conceitos)</a:t>
            </a:r>
          </a:p>
        </p:txBody>
      </p:sp>
      <p:pic>
        <p:nvPicPr>
          <p:cNvPr id="2" name="Picture 6" descr="Function Room Svg Png Icon Free Download (#153603) - OnlineWebFonts.COM">
            <a:extLst>
              <a:ext uri="{FF2B5EF4-FFF2-40B4-BE49-F238E27FC236}">
                <a16:creationId xmlns:a16="http://schemas.microsoft.com/office/drawing/2014/main" id="{045C77D5-E23C-9493-FB98-F7C73F48A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01" y="4451007"/>
            <a:ext cx="1869161" cy="1655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742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94BDDC-41A0-E07F-B5FB-1AA61530F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33764"/>
            <a:ext cx="10515600" cy="4351338"/>
          </a:xfrm>
        </p:spPr>
        <p:txBody>
          <a:bodyPr>
            <a:normAutofit/>
          </a:bodyPr>
          <a:lstStyle/>
          <a:p>
            <a:endParaRPr lang="pt-BR" sz="2400" dirty="0">
              <a:solidFill>
                <a:srgbClr val="61616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pt-BR" sz="3200" dirty="0">
                <a:solidFill>
                  <a:srgbClr val="61616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Possui Versões Gratuitas e Pagas</a:t>
            </a:r>
          </a:p>
          <a:p>
            <a:pPr marL="0" indent="0" algn="ctr">
              <a:buNone/>
            </a:pPr>
            <a:r>
              <a:rPr lang="pt-BR" sz="3200" b="1" dirty="0">
                <a:solidFill>
                  <a:srgbClr val="61616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(A Versão Gratuita se chama Community)</a:t>
            </a:r>
          </a:p>
          <a:p>
            <a:endParaRPr lang="pt-BR" sz="2400" dirty="0">
              <a:solidFill>
                <a:srgbClr val="61616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F05DFE0-683C-0FB2-6612-42B657E57404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NoSQL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7C3B8F8-5042-8846-7084-2F3C20A5F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252" y="6235477"/>
            <a:ext cx="1707228" cy="50638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0E68C02-26AD-2100-F61C-CCC93944AE8B}"/>
              </a:ext>
            </a:extLst>
          </p:cNvPr>
          <p:cNvSpPr txBox="1"/>
          <p:nvPr/>
        </p:nvSpPr>
        <p:spPr>
          <a:xfrm>
            <a:off x="791092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02 – Criando e Manipulando um Banco de Dados NoSQL"                   21</a:t>
            </a:r>
          </a:p>
        </p:txBody>
      </p:sp>
      <p:pic>
        <p:nvPicPr>
          <p:cNvPr id="7" name="Picture 2" descr="ícone Mongodb, simples, a marca, logo em Devicon">
            <a:extLst>
              <a:ext uri="{FF2B5EF4-FFF2-40B4-BE49-F238E27FC236}">
                <a16:creationId xmlns:a16="http://schemas.microsoft.com/office/drawing/2014/main" id="{A0B5FD58-6B6A-7C3C-F175-C7C63CED1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7482" y="365125"/>
            <a:ext cx="1514767" cy="151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AED3C1CE-5152-F453-0733-137ED9933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Mongo DB (Conceitos)</a:t>
            </a:r>
          </a:p>
        </p:txBody>
      </p:sp>
      <p:pic>
        <p:nvPicPr>
          <p:cNvPr id="7170" name="Picture 2" descr="Free Tag Svg Png Icon Free Download (#456510) - OnlineWebFonts.COM">
            <a:extLst>
              <a:ext uri="{FF2B5EF4-FFF2-40B4-BE49-F238E27FC236}">
                <a16:creationId xmlns:a16="http://schemas.microsoft.com/office/drawing/2014/main" id="{E56EBB07-F417-6A71-D1F4-8F15407C0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84" y="4530446"/>
            <a:ext cx="1799115" cy="1523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3762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94BDDC-41A0-E07F-B5FB-1AA61530F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33764"/>
            <a:ext cx="10515600" cy="4351338"/>
          </a:xfrm>
        </p:spPr>
        <p:txBody>
          <a:bodyPr>
            <a:normAutofit/>
          </a:bodyPr>
          <a:lstStyle/>
          <a:p>
            <a:endParaRPr lang="pt-BR" sz="2400" dirty="0">
              <a:solidFill>
                <a:srgbClr val="61616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pt-BR" sz="3200" dirty="0">
                <a:solidFill>
                  <a:srgbClr val="61616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Possui Versões Gratuitas e Pagas</a:t>
            </a:r>
          </a:p>
          <a:p>
            <a:pPr marL="0" indent="0" algn="ctr">
              <a:buNone/>
            </a:pPr>
            <a:r>
              <a:rPr lang="pt-BR" sz="3200" b="1" dirty="0">
                <a:solidFill>
                  <a:srgbClr val="61616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(A Versão Paga se chama Enterprise)</a:t>
            </a:r>
          </a:p>
          <a:p>
            <a:endParaRPr lang="pt-BR" sz="2400" dirty="0">
              <a:solidFill>
                <a:srgbClr val="61616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F05DFE0-683C-0FB2-6612-42B657E57404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NoSQL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7C3B8F8-5042-8846-7084-2F3C20A5F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252" y="6235477"/>
            <a:ext cx="1707228" cy="50638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0E68C02-26AD-2100-F61C-CCC93944AE8B}"/>
              </a:ext>
            </a:extLst>
          </p:cNvPr>
          <p:cNvSpPr txBox="1"/>
          <p:nvPr/>
        </p:nvSpPr>
        <p:spPr>
          <a:xfrm>
            <a:off x="791092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02 – Criando e Manipulando um Banco de Dados NoSQL"                   22</a:t>
            </a:r>
          </a:p>
        </p:txBody>
      </p:sp>
      <p:pic>
        <p:nvPicPr>
          <p:cNvPr id="7" name="Picture 2" descr="ícone Mongodb, simples, a marca, logo em Devicon">
            <a:extLst>
              <a:ext uri="{FF2B5EF4-FFF2-40B4-BE49-F238E27FC236}">
                <a16:creationId xmlns:a16="http://schemas.microsoft.com/office/drawing/2014/main" id="{A0B5FD58-6B6A-7C3C-F175-C7C63CED1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7482" y="365125"/>
            <a:ext cx="1514767" cy="151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AED3C1CE-5152-F453-0733-137ED9933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Mongo DB (Conceitos)</a:t>
            </a:r>
          </a:p>
        </p:txBody>
      </p:sp>
      <p:pic>
        <p:nvPicPr>
          <p:cNvPr id="6146" name="Picture 2" descr="Pago por clique - ícones de o negócio grátis">
            <a:extLst>
              <a:ext uri="{FF2B5EF4-FFF2-40B4-BE49-F238E27FC236}">
                <a16:creationId xmlns:a16="http://schemas.microsoft.com/office/drawing/2014/main" id="{EDDD7929-8A0D-911E-8D7B-3E2C8055F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092" y="4517961"/>
            <a:ext cx="1583184" cy="1583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622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94BDDC-41A0-E07F-B5FB-1AA61530F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33764"/>
            <a:ext cx="10515600" cy="4351338"/>
          </a:xfrm>
        </p:spPr>
        <p:txBody>
          <a:bodyPr>
            <a:normAutofit/>
          </a:bodyPr>
          <a:lstStyle/>
          <a:p>
            <a:endParaRPr lang="pt-BR" sz="2400" dirty="0">
              <a:solidFill>
                <a:srgbClr val="61616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pt-BR" sz="3200" dirty="0">
                <a:solidFill>
                  <a:srgbClr val="61616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 Versão Comunitária/Paga</a:t>
            </a:r>
          </a:p>
          <a:p>
            <a:pPr marL="0" indent="0" algn="ctr">
              <a:buNone/>
            </a:pPr>
            <a:r>
              <a:rPr lang="pt-BR" sz="3200" b="1" dirty="0">
                <a:solidFill>
                  <a:srgbClr val="61616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(O que Muda é o Suporte Técnico)</a:t>
            </a:r>
          </a:p>
          <a:p>
            <a:endParaRPr lang="pt-BR" sz="2400" dirty="0">
              <a:solidFill>
                <a:srgbClr val="61616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F05DFE0-683C-0FB2-6612-42B657E57404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NoSQL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7C3B8F8-5042-8846-7084-2F3C20A5F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252" y="6235477"/>
            <a:ext cx="1707228" cy="50638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0E68C02-26AD-2100-F61C-CCC93944AE8B}"/>
              </a:ext>
            </a:extLst>
          </p:cNvPr>
          <p:cNvSpPr txBox="1"/>
          <p:nvPr/>
        </p:nvSpPr>
        <p:spPr>
          <a:xfrm>
            <a:off x="791092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02 – Criando e Manipulando um Banco de Dados NoSQL"                   23</a:t>
            </a:r>
          </a:p>
        </p:txBody>
      </p:sp>
      <p:pic>
        <p:nvPicPr>
          <p:cNvPr id="7" name="Picture 2" descr="ícone Mongodb, simples, a marca, logo em Devicon">
            <a:extLst>
              <a:ext uri="{FF2B5EF4-FFF2-40B4-BE49-F238E27FC236}">
                <a16:creationId xmlns:a16="http://schemas.microsoft.com/office/drawing/2014/main" id="{A0B5FD58-6B6A-7C3C-F175-C7C63CED1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7482" y="365125"/>
            <a:ext cx="1514767" cy="151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AED3C1CE-5152-F453-0733-137ED9933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Mongo DB (Conceitos)</a:t>
            </a:r>
          </a:p>
        </p:txBody>
      </p:sp>
      <p:pic>
        <p:nvPicPr>
          <p:cNvPr id="6146" name="Picture 2" descr="Pago por clique - ícones de o negócio grátis">
            <a:extLst>
              <a:ext uri="{FF2B5EF4-FFF2-40B4-BE49-F238E27FC236}">
                <a16:creationId xmlns:a16="http://schemas.microsoft.com/office/drawing/2014/main" id="{EDDD7929-8A0D-911E-8D7B-3E2C8055F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092" y="4517961"/>
            <a:ext cx="1583184" cy="1583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1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94BDDC-41A0-E07F-B5FB-1AA61530F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2440"/>
            <a:ext cx="10515600" cy="4351338"/>
          </a:xfrm>
        </p:spPr>
        <p:txBody>
          <a:bodyPr>
            <a:normAutofit/>
          </a:bodyPr>
          <a:lstStyle/>
          <a:p>
            <a:endParaRPr lang="pt-BR" sz="2400" dirty="0">
              <a:solidFill>
                <a:srgbClr val="61616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pt-BR" sz="3200" dirty="0">
                <a:solidFill>
                  <a:srgbClr val="61616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Processo de Instalação no Windows é Feita via EXE</a:t>
            </a:r>
          </a:p>
          <a:p>
            <a:pPr marL="0" indent="0" algn="ctr">
              <a:buNone/>
            </a:pPr>
            <a:r>
              <a:rPr lang="pt-BR" sz="3200" b="1" dirty="0">
                <a:solidFill>
                  <a:srgbClr val="61616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(Processo de Instalação no Linux é Feita via DEB)</a:t>
            </a:r>
          </a:p>
          <a:p>
            <a:endParaRPr lang="pt-BR" sz="2400" dirty="0">
              <a:solidFill>
                <a:srgbClr val="61616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F05DFE0-683C-0FB2-6612-42B657E57404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NoSQL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7C3B8F8-5042-8846-7084-2F3C20A5F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252" y="6235477"/>
            <a:ext cx="1707228" cy="50638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0E68C02-26AD-2100-F61C-CCC93944AE8B}"/>
              </a:ext>
            </a:extLst>
          </p:cNvPr>
          <p:cNvSpPr txBox="1"/>
          <p:nvPr/>
        </p:nvSpPr>
        <p:spPr>
          <a:xfrm>
            <a:off x="791092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02 – Criando e Manipulando um Banco de Dados NoSQL"                   24</a:t>
            </a:r>
          </a:p>
        </p:txBody>
      </p:sp>
      <p:pic>
        <p:nvPicPr>
          <p:cNvPr id="7" name="Picture 2" descr="ícone Mongodb, simples, a marca, logo em Devicon">
            <a:extLst>
              <a:ext uri="{FF2B5EF4-FFF2-40B4-BE49-F238E27FC236}">
                <a16:creationId xmlns:a16="http://schemas.microsoft.com/office/drawing/2014/main" id="{A0B5FD58-6B6A-7C3C-F175-C7C63CED1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7482" y="365125"/>
            <a:ext cx="1514767" cy="151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AED3C1CE-5152-F453-0733-137ED9933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Mongo DB (Conceitos)</a:t>
            </a:r>
          </a:p>
        </p:txBody>
      </p:sp>
      <p:pic>
        <p:nvPicPr>
          <p:cNvPr id="8194" name="Picture 2" descr="ícone Exe em Windows 8 Icon">
            <a:extLst>
              <a:ext uri="{FF2B5EF4-FFF2-40B4-BE49-F238E27FC236}">
                <a16:creationId xmlns:a16="http://schemas.microsoft.com/office/drawing/2014/main" id="{0ADD3EAD-C669-A085-CFF3-8152FCD17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20" y="4599992"/>
            <a:ext cx="1477642" cy="1477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375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81206917-D8A0-730B-8062-627C7277E662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NoSQL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F179201-3AEC-1394-3861-FD3EE9C9A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252" y="6235477"/>
            <a:ext cx="1707228" cy="506381"/>
          </a:xfrm>
          <a:prstGeom prst="rect">
            <a:avLst/>
          </a:prstGeom>
        </p:spPr>
      </p:pic>
      <p:pic>
        <p:nvPicPr>
          <p:cNvPr id="7" name="Picture 2" descr="ícone Mongodb, simples, a marca, logo em Devicon">
            <a:extLst>
              <a:ext uri="{FF2B5EF4-FFF2-40B4-BE49-F238E27FC236}">
                <a16:creationId xmlns:a16="http://schemas.microsoft.com/office/drawing/2014/main" id="{84BEAD5F-A8E2-0D56-C720-D4482866C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7482" y="365125"/>
            <a:ext cx="1514767" cy="151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7220F06A-18F1-6020-4886-6184E694E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Mongo DB (Instalação Local)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3D24AB0-95C7-5AF0-5F77-850A8D0AA43E}"/>
              </a:ext>
            </a:extLst>
          </p:cNvPr>
          <p:cNvSpPr txBox="1"/>
          <p:nvPr/>
        </p:nvSpPr>
        <p:spPr>
          <a:xfrm>
            <a:off x="791092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02 – Criando e Manipulando um Banco de Dados NoSQL"                   25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DDAAFEC-A8E9-D6FE-DC78-F83121EE62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7957" y="1802018"/>
            <a:ext cx="5495148" cy="43356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2" descr="Free Tag Svg Png Icon Free Download (#456510) - OnlineWebFonts.COM">
            <a:extLst>
              <a:ext uri="{FF2B5EF4-FFF2-40B4-BE49-F238E27FC236}">
                <a16:creationId xmlns:a16="http://schemas.microsoft.com/office/drawing/2014/main" id="{8534F52E-C9E2-F975-32AA-2E5819379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7455" y="3410365"/>
            <a:ext cx="1799115" cy="1523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803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81206917-D8A0-730B-8062-627C7277E662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NoSQL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F179201-3AEC-1394-3861-FD3EE9C9A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252" y="6235477"/>
            <a:ext cx="1707228" cy="506381"/>
          </a:xfrm>
          <a:prstGeom prst="rect">
            <a:avLst/>
          </a:prstGeom>
        </p:spPr>
      </p:pic>
      <p:pic>
        <p:nvPicPr>
          <p:cNvPr id="7" name="Picture 2" descr="ícone Mongodb, simples, a marca, logo em Devicon">
            <a:extLst>
              <a:ext uri="{FF2B5EF4-FFF2-40B4-BE49-F238E27FC236}">
                <a16:creationId xmlns:a16="http://schemas.microsoft.com/office/drawing/2014/main" id="{84BEAD5F-A8E2-0D56-C720-D4482866C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7482" y="365125"/>
            <a:ext cx="1514767" cy="151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7220F06A-18F1-6020-4886-6184E694E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Mongo DB (Instalação Local)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3D24AB0-95C7-5AF0-5F77-850A8D0AA43E}"/>
              </a:ext>
            </a:extLst>
          </p:cNvPr>
          <p:cNvSpPr txBox="1"/>
          <p:nvPr/>
        </p:nvSpPr>
        <p:spPr>
          <a:xfrm>
            <a:off x="791092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02 – Criando e Manipulando um Banco de Dados NoSQL"                   26</a:t>
            </a:r>
          </a:p>
        </p:txBody>
      </p:sp>
      <p:pic>
        <p:nvPicPr>
          <p:cNvPr id="11" name="Espaço Reservado para Conteúdo 10">
            <a:extLst>
              <a:ext uri="{FF2B5EF4-FFF2-40B4-BE49-F238E27FC236}">
                <a16:creationId xmlns:a16="http://schemas.microsoft.com/office/drawing/2014/main" id="{0953B363-0AC3-921E-3746-6895A5EE69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564141" y="2370615"/>
            <a:ext cx="5642780" cy="33804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2" descr="ícone Windows em Super Flat Remix V1.08 Apps">
            <a:extLst>
              <a:ext uri="{FF2B5EF4-FFF2-40B4-BE49-F238E27FC236}">
                <a16:creationId xmlns:a16="http://schemas.microsoft.com/office/drawing/2014/main" id="{A90F8C44-33BD-D132-2C5E-EBB2FA56F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740" y="298612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485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F05DFE0-683C-0FB2-6612-42B657E57404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NoSQL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7C3B8F8-5042-8846-7084-2F3C20A5F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252" y="6235477"/>
            <a:ext cx="1707228" cy="50638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0E68C02-26AD-2100-F61C-CCC93944AE8B}"/>
              </a:ext>
            </a:extLst>
          </p:cNvPr>
          <p:cNvSpPr txBox="1"/>
          <p:nvPr/>
        </p:nvSpPr>
        <p:spPr>
          <a:xfrm>
            <a:off x="791092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02 – Criando e Manipulando um Banco de Dados NoSQL"                   27</a:t>
            </a:r>
          </a:p>
        </p:txBody>
      </p:sp>
      <p:pic>
        <p:nvPicPr>
          <p:cNvPr id="7" name="Picture 2" descr="ícone Mongodb, simples, a marca, logo em Devicon">
            <a:extLst>
              <a:ext uri="{FF2B5EF4-FFF2-40B4-BE49-F238E27FC236}">
                <a16:creationId xmlns:a16="http://schemas.microsoft.com/office/drawing/2014/main" id="{A0B5FD58-6B6A-7C3C-F175-C7C63CED1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7482" y="365125"/>
            <a:ext cx="1514767" cy="151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AED3C1CE-5152-F453-0733-137ED9933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Mongo DB (Instalação Local)</a:t>
            </a:r>
          </a:p>
        </p:txBody>
      </p:sp>
      <p:pic>
        <p:nvPicPr>
          <p:cNvPr id="17" name="Picture 2" descr="ícone Windows em Super Flat Remix V1.08 Apps">
            <a:extLst>
              <a:ext uri="{FF2B5EF4-FFF2-40B4-BE49-F238E27FC236}">
                <a16:creationId xmlns:a16="http://schemas.microsoft.com/office/drawing/2014/main" id="{A6C655D9-C6E7-A924-8378-C8B2DF7C7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740" y="298612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AD4DCEF1-81F5-53A2-83DE-69B66C3014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2381" y="2233646"/>
            <a:ext cx="4686300" cy="3648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6883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F05DFE0-683C-0FB2-6612-42B657E57404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NoSQL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7C3B8F8-5042-8846-7084-2F3C20A5F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252" y="6235477"/>
            <a:ext cx="1707228" cy="50638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0E68C02-26AD-2100-F61C-CCC93944AE8B}"/>
              </a:ext>
            </a:extLst>
          </p:cNvPr>
          <p:cNvSpPr txBox="1"/>
          <p:nvPr/>
        </p:nvSpPr>
        <p:spPr>
          <a:xfrm>
            <a:off x="791092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02 – Criando e Manipulando um Banco de Dados NoSQL"                   28</a:t>
            </a:r>
          </a:p>
        </p:txBody>
      </p:sp>
      <p:pic>
        <p:nvPicPr>
          <p:cNvPr id="7" name="Picture 2" descr="ícone Mongodb, simples, a marca, logo em Devicon">
            <a:extLst>
              <a:ext uri="{FF2B5EF4-FFF2-40B4-BE49-F238E27FC236}">
                <a16:creationId xmlns:a16="http://schemas.microsoft.com/office/drawing/2014/main" id="{A0B5FD58-6B6A-7C3C-F175-C7C63CED1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7482" y="365125"/>
            <a:ext cx="1514767" cy="151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AED3C1CE-5152-F453-0733-137ED9933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Mongo DB (Instalação Local)</a:t>
            </a:r>
          </a:p>
        </p:txBody>
      </p:sp>
      <p:pic>
        <p:nvPicPr>
          <p:cNvPr id="8" name="Picture 2" descr="ícone Windows em Super Flat Remix V1.08 Apps">
            <a:extLst>
              <a:ext uri="{FF2B5EF4-FFF2-40B4-BE49-F238E27FC236}">
                <a16:creationId xmlns:a16="http://schemas.microsoft.com/office/drawing/2014/main" id="{4F91F083-FF61-0206-7ED9-6D4A0C85D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740" y="298612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02DDC1C-24BB-8C45-5F7D-93A663E526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2381" y="2224121"/>
            <a:ext cx="4676775" cy="3657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9036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F05DFE0-683C-0FB2-6612-42B657E57404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NoSQL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7C3B8F8-5042-8846-7084-2F3C20A5F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252" y="6235477"/>
            <a:ext cx="1707228" cy="50638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0E68C02-26AD-2100-F61C-CCC93944AE8B}"/>
              </a:ext>
            </a:extLst>
          </p:cNvPr>
          <p:cNvSpPr txBox="1"/>
          <p:nvPr/>
        </p:nvSpPr>
        <p:spPr>
          <a:xfrm>
            <a:off x="791092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02 – Criando e Manipulando um Banco de Dados NoSQL"                   2</a:t>
            </a:r>
          </a:p>
        </p:txBody>
      </p:sp>
      <p:pic>
        <p:nvPicPr>
          <p:cNvPr id="7" name="Picture 2" descr="ícone Mongodb, simples, a marca, logo em Devicon">
            <a:extLst>
              <a:ext uri="{FF2B5EF4-FFF2-40B4-BE49-F238E27FC236}">
                <a16:creationId xmlns:a16="http://schemas.microsoft.com/office/drawing/2014/main" id="{A0B5FD58-6B6A-7C3C-F175-C7C63CED1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7482" y="365125"/>
            <a:ext cx="1514767" cy="151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79D04627-B3BD-4721-208C-AC1C7D9BF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Kahoot! (Aula Passada)</a:t>
            </a:r>
          </a:p>
        </p:txBody>
      </p:sp>
      <p:pic>
        <p:nvPicPr>
          <p:cNvPr id="1026" name="Picture 2" descr="Kahoot! – Wikipédia, a enciclopédia livre">
            <a:extLst>
              <a:ext uri="{FF2B5EF4-FFF2-40B4-BE49-F238E27FC236}">
                <a16:creationId xmlns:a16="http://schemas.microsoft.com/office/drawing/2014/main" id="{2FC5D962-07E4-1D27-0FC7-2B08E9B4B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263" y="2464388"/>
            <a:ext cx="7567474" cy="2579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1623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F05DFE0-683C-0FB2-6612-42B657E57404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NoSQL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7C3B8F8-5042-8846-7084-2F3C20A5F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252" y="6235477"/>
            <a:ext cx="1707228" cy="50638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0E68C02-26AD-2100-F61C-CCC93944AE8B}"/>
              </a:ext>
            </a:extLst>
          </p:cNvPr>
          <p:cNvSpPr txBox="1"/>
          <p:nvPr/>
        </p:nvSpPr>
        <p:spPr>
          <a:xfrm>
            <a:off x="791092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02 – Criando e Manipulando um Banco de Dados NoSQL"                   29</a:t>
            </a:r>
          </a:p>
        </p:txBody>
      </p:sp>
      <p:pic>
        <p:nvPicPr>
          <p:cNvPr id="7" name="Picture 2" descr="ícone Mongodb, simples, a marca, logo em Devicon">
            <a:extLst>
              <a:ext uri="{FF2B5EF4-FFF2-40B4-BE49-F238E27FC236}">
                <a16:creationId xmlns:a16="http://schemas.microsoft.com/office/drawing/2014/main" id="{A0B5FD58-6B6A-7C3C-F175-C7C63CED1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7482" y="365125"/>
            <a:ext cx="1514767" cy="151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AED3C1CE-5152-F453-0733-137ED9933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Mongo DB (Instalação Local)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BA116CD-053B-1ECD-A5AF-5BEBDA8AFE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7143" y="2246351"/>
            <a:ext cx="4676775" cy="3629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2" descr="ícone Windows em Super Flat Remix V1.08 Apps">
            <a:extLst>
              <a:ext uri="{FF2B5EF4-FFF2-40B4-BE49-F238E27FC236}">
                <a16:creationId xmlns:a16="http://schemas.microsoft.com/office/drawing/2014/main" id="{65E18FF3-BB13-055B-B6CE-314DF642C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740" y="298612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164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94BDDC-41A0-E07F-B5FB-1AA61530F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2440"/>
            <a:ext cx="10515600" cy="4351338"/>
          </a:xfrm>
        </p:spPr>
        <p:txBody>
          <a:bodyPr/>
          <a:lstStyle/>
          <a:p>
            <a:endParaRPr lang="pt-BR" dirty="0">
              <a:solidFill>
                <a:srgbClr val="61616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pt-BR" sz="3600" dirty="0">
                <a:solidFill>
                  <a:srgbClr val="61616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Ferramenta Gráfica para Interagir com o Banco</a:t>
            </a:r>
          </a:p>
          <a:p>
            <a:pPr marL="0" indent="0" algn="ctr">
              <a:buNone/>
            </a:pPr>
            <a:r>
              <a:rPr lang="pt-BR" sz="3600" b="1" dirty="0">
                <a:solidFill>
                  <a:srgbClr val="61616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(Razão do Uso Neste Treinamento)</a:t>
            </a:r>
          </a:p>
          <a:p>
            <a:endParaRPr lang="pt-BR" dirty="0">
              <a:solidFill>
                <a:srgbClr val="61616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F05DFE0-683C-0FB2-6612-42B657E57404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NoSQL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7C3B8F8-5042-8846-7084-2F3C20A5F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252" y="6235477"/>
            <a:ext cx="1707228" cy="50638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0E68C02-26AD-2100-F61C-CCC93944AE8B}"/>
              </a:ext>
            </a:extLst>
          </p:cNvPr>
          <p:cNvSpPr txBox="1"/>
          <p:nvPr/>
        </p:nvSpPr>
        <p:spPr>
          <a:xfrm>
            <a:off x="791092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02 – Criando e Manipulando um Banco de Dados NoSQL"                   30</a:t>
            </a:r>
          </a:p>
        </p:txBody>
      </p:sp>
      <p:pic>
        <p:nvPicPr>
          <p:cNvPr id="7" name="Picture 2" descr="ícone Mongodb, simples, a marca, logo em Devicon">
            <a:extLst>
              <a:ext uri="{FF2B5EF4-FFF2-40B4-BE49-F238E27FC236}">
                <a16:creationId xmlns:a16="http://schemas.microsoft.com/office/drawing/2014/main" id="{A0B5FD58-6B6A-7C3C-F175-C7C63CED1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7482" y="365125"/>
            <a:ext cx="1514767" cy="151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79D04627-B3BD-4721-208C-AC1C7D9BF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Mongo DB Compass (GUI/Shell)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30225B7-6D5F-A4F5-2199-DDECCE9DA2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828" y="4449437"/>
            <a:ext cx="1784070" cy="175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35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F05DFE0-683C-0FB2-6612-42B657E57404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NoSQL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7C3B8F8-5042-8846-7084-2F3C20A5F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252" y="6235477"/>
            <a:ext cx="1707228" cy="50638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0E68C02-26AD-2100-F61C-CCC93944AE8B}"/>
              </a:ext>
            </a:extLst>
          </p:cNvPr>
          <p:cNvSpPr txBox="1"/>
          <p:nvPr/>
        </p:nvSpPr>
        <p:spPr>
          <a:xfrm>
            <a:off x="791092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02 – Criando e Manipulando um Banco de Dados NoSQL"                   31</a:t>
            </a:r>
          </a:p>
        </p:txBody>
      </p:sp>
      <p:pic>
        <p:nvPicPr>
          <p:cNvPr id="7" name="Picture 2" descr="ícone Mongodb, simples, a marca, logo em Devicon">
            <a:extLst>
              <a:ext uri="{FF2B5EF4-FFF2-40B4-BE49-F238E27FC236}">
                <a16:creationId xmlns:a16="http://schemas.microsoft.com/office/drawing/2014/main" id="{A0B5FD58-6B6A-7C3C-F175-C7C63CED1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7482" y="365125"/>
            <a:ext cx="1514767" cy="151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79D04627-B3BD-4721-208C-AC1C7D9BF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Mongo DB Compass (GUI/Shell)</a:t>
            </a:r>
          </a:p>
        </p:txBody>
      </p:sp>
      <p:pic>
        <p:nvPicPr>
          <p:cNvPr id="9" name="Picture 4" descr="Compass alternative - Mingo - MongoDB GUI Admin for 21st century">
            <a:extLst>
              <a:ext uri="{FF2B5EF4-FFF2-40B4-BE49-F238E27FC236}">
                <a16:creationId xmlns:a16="http://schemas.microsoft.com/office/drawing/2014/main" id="{7C92F596-3775-CD81-C388-2ACE51556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8433" y="2971544"/>
            <a:ext cx="1983073" cy="1983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6FCEEE9-11C7-0EC0-12F5-EDA17C9331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092" y="2266913"/>
            <a:ext cx="7963294" cy="33923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6042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F05DFE0-683C-0FB2-6612-42B657E57404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NoSQL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7C3B8F8-5042-8846-7084-2F3C20A5F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252" y="6235477"/>
            <a:ext cx="1707228" cy="50638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0E68C02-26AD-2100-F61C-CCC93944AE8B}"/>
              </a:ext>
            </a:extLst>
          </p:cNvPr>
          <p:cNvSpPr txBox="1"/>
          <p:nvPr/>
        </p:nvSpPr>
        <p:spPr>
          <a:xfrm>
            <a:off x="791092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02 – Criando e Manipulando um Banco de Dados NoSQL"                   32</a:t>
            </a:r>
          </a:p>
        </p:txBody>
      </p:sp>
      <p:pic>
        <p:nvPicPr>
          <p:cNvPr id="7" name="Picture 2" descr="ícone Mongodb, simples, a marca, logo em Devicon">
            <a:extLst>
              <a:ext uri="{FF2B5EF4-FFF2-40B4-BE49-F238E27FC236}">
                <a16:creationId xmlns:a16="http://schemas.microsoft.com/office/drawing/2014/main" id="{A0B5FD58-6B6A-7C3C-F175-C7C63CED1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7482" y="365125"/>
            <a:ext cx="1514767" cy="151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79D04627-B3BD-4721-208C-AC1C7D9BF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Mongo DB Compass (GUI/Shell)</a:t>
            </a:r>
          </a:p>
        </p:txBody>
      </p:sp>
      <p:pic>
        <p:nvPicPr>
          <p:cNvPr id="9" name="Picture 4" descr="Compass alternative - Mingo - MongoDB GUI Admin for 21st century">
            <a:extLst>
              <a:ext uri="{FF2B5EF4-FFF2-40B4-BE49-F238E27FC236}">
                <a16:creationId xmlns:a16="http://schemas.microsoft.com/office/drawing/2014/main" id="{7C92F596-3775-CD81-C388-2ACE51556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8433" y="2971544"/>
            <a:ext cx="1983073" cy="1983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314CBD2-A409-BE71-C787-1CFE5F89E1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6054" y="1886251"/>
            <a:ext cx="7013369" cy="42443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594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94BDDC-41A0-E07F-B5FB-1AA61530F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2440"/>
            <a:ext cx="10515600" cy="4351338"/>
          </a:xfrm>
        </p:spPr>
        <p:txBody>
          <a:bodyPr>
            <a:normAutofit/>
          </a:bodyPr>
          <a:lstStyle/>
          <a:p>
            <a:endParaRPr lang="pt-BR" sz="2400" dirty="0">
              <a:solidFill>
                <a:srgbClr val="61616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pt-BR" sz="3200" dirty="0">
                <a:solidFill>
                  <a:srgbClr val="61616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Neste Treinamento Nós Utilizaremos o Mongo DB Atlas</a:t>
            </a:r>
          </a:p>
          <a:p>
            <a:pPr marL="0" indent="0" algn="ctr">
              <a:buNone/>
            </a:pPr>
            <a:r>
              <a:rPr lang="pt-BR" sz="3200" b="1" dirty="0">
                <a:solidFill>
                  <a:srgbClr val="61616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(Trata-se de uma Versão Cloud SaaS do Mongo DB)</a:t>
            </a:r>
          </a:p>
          <a:p>
            <a:endParaRPr lang="pt-BR" sz="2400" dirty="0">
              <a:solidFill>
                <a:srgbClr val="61616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F05DFE0-683C-0FB2-6612-42B657E57404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NoSQL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7C3B8F8-5042-8846-7084-2F3C20A5F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252" y="6235477"/>
            <a:ext cx="1707228" cy="50638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0E68C02-26AD-2100-F61C-CCC93944AE8B}"/>
              </a:ext>
            </a:extLst>
          </p:cNvPr>
          <p:cNvSpPr txBox="1"/>
          <p:nvPr/>
        </p:nvSpPr>
        <p:spPr>
          <a:xfrm>
            <a:off x="791092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02 – Criando e Manipulando um Banco de Dados NoSQL"                   33</a:t>
            </a:r>
          </a:p>
        </p:txBody>
      </p:sp>
      <p:pic>
        <p:nvPicPr>
          <p:cNvPr id="7" name="Picture 2" descr="ícone Mongodb, simples, a marca, logo em Devicon">
            <a:extLst>
              <a:ext uri="{FF2B5EF4-FFF2-40B4-BE49-F238E27FC236}">
                <a16:creationId xmlns:a16="http://schemas.microsoft.com/office/drawing/2014/main" id="{A0B5FD58-6B6A-7C3C-F175-C7C63CED1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7482" y="365125"/>
            <a:ext cx="1514767" cy="151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AED3C1CE-5152-F453-0733-137ED9933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Mongo DB Atlas (Cloud Computing)</a:t>
            </a:r>
          </a:p>
        </p:txBody>
      </p:sp>
      <p:pic>
        <p:nvPicPr>
          <p:cNvPr id="15362" name="Picture 2" descr="Saas - Free seo and web icons">
            <a:extLst>
              <a:ext uri="{FF2B5EF4-FFF2-40B4-BE49-F238E27FC236}">
                <a16:creationId xmlns:a16="http://schemas.microsoft.com/office/drawing/2014/main" id="{A0AB9211-CCD4-2304-6110-21A63027C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39" y="4479577"/>
            <a:ext cx="1853682" cy="185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289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94BDDC-41A0-E07F-B5FB-1AA61530F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2440"/>
            <a:ext cx="10515600" cy="4351338"/>
          </a:xfrm>
        </p:spPr>
        <p:txBody>
          <a:bodyPr>
            <a:normAutofit/>
          </a:bodyPr>
          <a:lstStyle/>
          <a:p>
            <a:endParaRPr lang="pt-BR" sz="2400" dirty="0">
              <a:solidFill>
                <a:srgbClr val="61616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pt-BR" sz="3200" dirty="0">
                <a:solidFill>
                  <a:srgbClr val="61616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Possui Versão FREE com nó de Computação Shared</a:t>
            </a:r>
          </a:p>
          <a:p>
            <a:pPr marL="0" indent="0" algn="ctr">
              <a:buNone/>
            </a:pPr>
            <a:r>
              <a:rPr lang="pt-BR" sz="3200" b="1" dirty="0">
                <a:solidFill>
                  <a:srgbClr val="61616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(Permite Fácil Escalabilidade para Projetos Complexos)</a:t>
            </a:r>
          </a:p>
          <a:p>
            <a:endParaRPr lang="pt-BR" sz="2400" dirty="0">
              <a:solidFill>
                <a:srgbClr val="61616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F05DFE0-683C-0FB2-6612-42B657E57404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NoSQL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7C3B8F8-5042-8846-7084-2F3C20A5F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252" y="6235477"/>
            <a:ext cx="1707228" cy="50638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0E68C02-26AD-2100-F61C-CCC93944AE8B}"/>
              </a:ext>
            </a:extLst>
          </p:cNvPr>
          <p:cNvSpPr txBox="1"/>
          <p:nvPr/>
        </p:nvSpPr>
        <p:spPr>
          <a:xfrm>
            <a:off x="791092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02 – Criando e Manipulando um Banco de Dados NoSQL"                   34</a:t>
            </a:r>
          </a:p>
        </p:txBody>
      </p:sp>
      <p:pic>
        <p:nvPicPr>
          <p:cNvPr id="7" name="Picture 2" descr="ícone Mongodb, simples, a marca, logo em Devicon">
            <a:extLst>
              <a:ext uri="{FF2B5EF4-FFF2-40B4-BE49-F238E27FC236}">
                <a16:creationId xmlns:a16="http://schemas.microsoft.com/office/drawing/2014/main" id="{A0B5FD58-6B6A-7C3C-F175-C7C63CED1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7482" y="365125"/>
            <a:ext cx="1514767" cy="151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AED3C1CE-5152-F453-0733-137ED9933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Mongo DB Atlas (Cloud Computing)</a:t>
            </a:r>
          </a:p>
        </p:txBody>
      </p:sp>
      <p:pic>
        <p:nvPicPr>
          <p:cNvPr id="2" name="Picture 4" descr="Cloud Bigtable: serviço de banco de dados NoSQL | Google Cloud">
            <a:extLst>
              <a:ext uri="{FF2B5EF4-FFF2-40B4-BE49-F238E27FC236}">
                <a16:creationId xmlns:a16="http://schemas.microsoft.com/office/drawing/2014/main" id="{CD82A37F-B501-3887-45D5-8959ACCD1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8624" y="4384117"/>
            <a:ext cx="3898900" cy="204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17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94BDDC-41A0-E07F-B5FB-1AA61530F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2440"/>
            <a:ext cx="10515600" cy="4351338"/>
          </a:xfrm>
        </p:spPr>
        <p:txBody>
          <a:bodyPr>
            <a:normAutofit/>
          </a:bodyPr>
          <a:lstStyle/>
          <a:p>
            <a:endParaRPr lang="pt-BR" dirty="0">
              <a:solidFill>
                <a:srgbClr val="61616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pt-BR" sz="3600" dirty="0">
                <a:solidFill>
                  <a:srgbClr val="61616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 Extrema Facilidade de Configuração e Uso</a:t>
            </a:r>
          </a:p>
          <a:p>
            <a:pPr marL="0" indent="0" algn="ctr">
              <a:buNone/>
            </a:pPr>
            <a:endParaRPr lang="pt-BR" sz="3600" b="1" dirty="0">
              <a:solidFill>
                <a:srgbClr val="61616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pt-BR" dirty="0">
              <a:solidFill>
                <a:srgbClr val="61616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F05DFE0-683C-0FB2-6612-42B657E57404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NoSQL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7C3B8F8-5042-8846-7084-2F3C20A5F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252" y="6235477"/>
            <a:ext cx="1707228" cy="50638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0E68C02-26AD-2100-F61C-CCC93944AE8B}"/>
              </a:ext>
            </a:extLst>
          </p:cNvPr>
          <p:cNvSpPr txBox="1"/>
          <p:nvPr/>
        </p:nvSpPr>
        <p:spPr>
          <a:xfrm>
            <a:off x="791092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02 – Criando e Manipulando um Banco de Dados NoSQL"                   35</a:t>
            </a:r>
          </a:p>
        </p:txBody>
      </p:sp>
      <p:pic>
        <p:nvPicPr>
          <p:cNvPr id="7" name="Picture 2" descr="ícone Mongodb, simples, a marca, logo em Devicon">
            <a:extLst>
              <a:ext uri="{FF2B5EF4-FFF2-40B4-BE49-F238E27FC236}">
                <a16:creationId xmlns:a16="http://schemas.microsoft.com/office/drawing/2014/main" id="{A0B5FD58-6B6A-7C3C-F175-C7C63CED1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7482" y="365125"/>
            <a:ext cx="1514767" cy="151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AED3C1CE-5152-F453-0733-137ED9933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Mongo DB Atlas (Cloud Computing)</a:t>
            </a:r>
          </a:p>
        </p:txBody>
      </p:sp>
      <p:pic>
        <p:nvPicPr>
          <p:cNvPr id="2" name="Picture 6" descr="Azure has a new logo, but where do you download it? Here!">
            <a:extLst>
              <a:ext uri="{FF2B5EF4-FFF2-40B4-BE49-F238E27FC236}">
                <a16:creationId xmlns:a16="http://schemas.microsoft.com/office/drawing/2014/main" id="{751BDE06-7D0F-1764-1967-D27EE4386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90" y="4462563"/>
            <a:ext cx="1507203" cy="1507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522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81206917-D8A0-730B-8062-627C7277E662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NoSQL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F179201-3AEC-1394-3861-FD3EE9C9A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252" y="6235477"/>
            <a:ext cx="1707228" cy="506381"/>
          </a:xfrm>
          <a:prstGeom prst="rect">
            <a:avLst/>
          </a:prstGeom>
        </p:spPr>
      </p:pic>
      <p:pic>
        <p:nvPicPr>
          <p:cNvPr id="7" name="Picture 2" descr="ícone Mongodb, simples, a marca, logo em Devicon">
            <a:extLst>
              <a:ext uri="{FF2B5EF4-FFF2-40B4-BE49-F238E27FC236}">
                <a16:creationId xmlns:a16="http://schemas.microsoft.com/office/drawing/2014/main" id="{84BEAD5F-A8E2-0D56-C720-D4482866C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7482" y="365125"/>
            <a:ext cx="1514767" cy="151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7220F06A-18F1-6020-4886-6184E694E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Mongo DB Atlas (Cloud Computing)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FB160D1-CF03-A7E2-8D8B-DFAAFF982E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1844" y="2626993"/>
            <a:ext cx="3324225" cy="9144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7412841-61FD-9607-3411-907193E17D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4243" y="3541393"/>
            <a:ext cx="3019425" cy="1323975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93D24AB0-95C7-5AF0-5F77-850A8D0AA43E}"/>
              </a:ext>
            </a:extLst>
          </p:cNvPr>
          <p:cNvSpPr txBox="1"/>
          <p:nvPr/>
        </p:nvSpPr>
        <p:spPr>
          <a:xfrm>
            <a:off x="791092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02 – Criando e Manipulando um Banco de Dados NoSQL"                   36</a:t>
            </a:r>
          </a:p>
        </p:txBody>
      </p:sp>
      <p:pic>
        <p:nvPicPr>
          <p:cNvPr id="13316" name="Picture 4" descr="Profile icon. Login Head icon 7033146 Vector Art at Vecteezy">
            <a:extLst>
              <a:ext uri="{FF2B5EF4-FFF2-40B4-BE49-F238E27FC236}">
                <a16:creationId xmlns:a16="http://schemas.microsoft.com/office/drawing/2014/main" id="{987568A3-43C1-B5F1-24B3-5CDD6DAF0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78" y="4180113"/>
            <a:ext cx="1830295" cy="1830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0151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  <p:bldP spid="1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Mongo DB Atlas (Cloud Computing)</a:t>
            </a:r>
            <a:endParaRPr lang="pt-BR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BE0974B-8E6C-CEEF-C009-1B8607B1F642}"/>
              </a:ext>
            </a:extLst>
          </p:cNvPr>
          <p:cNvSpPr txBox="1"/>
          <p:nvPr/>
        </p:nvSpPr>
        <p:spPr>
          <a:xfrm>
            <a:off x="838200" y="3093871"/>
            <a:ext cx="105156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500" dirty="0">
                <a:solidFill>
                  <a:srgbClr val="61616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Você Pode Usar uma Conta Google</a:t>
            </a:r>
          </a:p>
          <a:p>
            <a:pPr algn="ctr"/>
            <a:r>
              <a:rPr lang="pt-BR" sz="3500" b="1" dirty="0">
                <a:solidFill>
                  <a:srgbClr val="61616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(Fazer Acesso ao Banco de Dados)</a:t>
            </a:r>
            <a:endParaRPr lang="pt-BR" sz="35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A935DAC-5012-2370-7F3F-DB676D76FCFE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NoSQL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F16D84E-831F-603B-1030-BCF9011D9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252" y="6235477"/>
            <a:ext cx="1707228" cy="50638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3CDF084-588D-1FC9-C2DA-5C5F5616F3A8}"/>
              </a:ext>
            </a:extLst>
          </p:cNvPr>
          <p:cNvSpPr txBox="1"/>
          <p:nvPr/>
        </p:nvSpPr>
        <p:spPr>
          <a:xfrm>
            <a:off x="791092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02 – Criando e Manipulando um Banco de Dados NoSQL</a:t>
            </a:r>
            <a:r>
              <a:rPr lang="pt-BR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"                   37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6" name="Picture 2" descr="ícone Mongodb, simples, a marca, logo em Devicon">
            <a:extLst>
              <a:ext uri="{FF2B5EF4-FFF2-40B4-BE49-F238E27FC236}">
                <a16:creationId xmlns:a16="http://schemas.microsoft.com/office/drawing/2014/main" id="{3FA1447F-0CB8-3EB5-0D16-4C1159AD4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7482" y="365125"/>
            <a:ext cx="1514767" cy="151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Google - ícones de marcas e logotipos grátis">
            <a:extLst>
              <a:ext uri="{FF2B5EF4-FFF2-40B4-BE49-F238E27FC236}">
                <a16:creationId xmlns:a16="http://schemas.microsoft.com/office/drawing/2014/main" id="{7C1E0CB9-F61B-C484-7DF8-60CFDA7E5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64" y="4458985"/>
            <a:ext cx="1536441" cy="1536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091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>
            <a:extLst>
              <a:ext uri="{FF2B5EF4-FFF2-40B4-BE49-F238E27FC236}">
                <a16:creationId xmlns:a16="http://schemas.microsoft.com/office/drawing/2014/main" id="{7220F06A-18F1-6020-4886-6184E694E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Mongo DB Atlas (Cloud Computing)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C4307F1-2F7C-07D9-A6B3-78B1BB3F6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902" y="2325341"/>
            <a:ext cx="5897877" cy="30252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6C9F5E8-3A3F-7044-DADA-47D5B5112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334" y="3571243"/>
            <a:ext cx="1181100" cy="533400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9907C062-3178-6C83-3EBA-3D96EE00AF39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NoSQL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CBCC7DAD-5B12-724C-ED87-21932A68B9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1252" y="6235477"/>
            <a:ext cx="1707228" cy="506381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74EBAD97-05CE-BFE5-A752-8C71BCD16114}"/>
              </a:ext>
            </a:extLst>
          </p:cNvPr>
          <p:cNvSpPr txBox="1"/>
          <p:nvPr/>
        </p:nvSpPr>
        <p:spPr>
          <a:xfrm>
            <a:off x="791092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02 – Criando e Manipulando um Banco de Dados NoSQL</a:t>
            </a:r>
            <a:r>
              <a:rPr lang="pt-BR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"                   38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17" name="Picture 2" descr="ícone Mongodb, simples, a marca, logo em Devicon">
            <a:extLst>
              <a:ext uri="{FF2B5EF4-FFF2-40B4-BE49-F238E27FC236}">
                <a16:creationId xmlns:a16="http://schemas.microsoft.com/office/drawing/2014/main" id="{0301C54C-9B81-4FBE-A529-BBD8979FA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7482" y="365125"/>
            <a:ext cx="1514767" cy="151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2624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3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94BDDC-41A0-E07F-B5FB-1AA61530F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2440"/>
            <a:ext cx="10515600" cy="4351338"/>
          </a:xfrm>
        </p:spPr>
        <p:txBody>
          <a:bodyPr/>
          <a:lstStyle/>
          <a:p>
            <a:endParaRPr lang="pt-BR" dirty="0">
              <a:solidFill>
                <a:srgbClr val="61616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pt-BR" sz="3600" dirty="0">
                <a:solidFill>
                  <a:srgbClr val="61616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Quando Utilizar SQL e NoSQL?</a:t>
            </a:r>
          </a:p>
          <a:p>
            <a:pPr marL="0" indent="0" algn="ctr">
              <a:buNone/>
            </a:pPr>
            <a:r>
              <a:rPr lang="pt-BR" sz="3600" b="1" dirty="0">
                <a:solidFill>
                  <a:srgbClr val="61616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(Exemplo de Aplicação Real)</a:t>
            </a:r>
          </a:p>
          <a:p>
            <a:endParaRPr lang="pt-BR" dirty="0">
              <a:solidFill>
                <a:srgbClr val="61616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F05DFE0-683C-0FB2-6612-42B657E57404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NoSQL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7C3B8F8-5042-8846-7084-2F3C20A5F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252" y="6235477"/>
            <a:ext cx="1707228" cy="50638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0E68C02-26AD-2100-F61C-CCC93944AE8B}"/>
              </a:ext>
            </a:extLst>
          </p:cNvPr>
          <p:cNvSpPr txBox="1"/>
          <p:nvPr/>
        </p:nvSpPr>
        <p:spPr>
          <a:xfrm>
            <a:off x="791092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02 – Criando e Manipulando um Banco de Dados NoSQL"                   3</a:t>
            </a:r>
          </a:p>
        </p:txBody>
      </p:sp>
      <p:pic>
        <p:nvPicPr>
          <p:cNvPr id="7" name="Picture 2" descr="ícone Mongodb, simples, a marca, logo em Devicon">
            <a:extLst>
              <a:ext uri="{FF2B5EF4-FFF2-40B4-BE49-F238E27FC236}">
                <a16:creationId xmlns:a16="http://schemas.microsoft.com/office/drawing/2014/main" id="{A0B5FD58-6B6A-7C3C-F175-C7C63CED1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7482" y="365125"/>
            <a:ext cx="1514767" cy="151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79D04627-B3BD-4721-208C-AC1C7D9BF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Avançando Atividade</a:t>
            </a:r>
          </a:p>
        </p:txBody>
      </p:sp>
    </p:spTree>
    <p:extLst>
      <p:ext uri="{BB962C8B-B14F-4D97-AF65-F5344CB8AC3E}">
        <p14:creationId xmlns:p14="http://schemas.microsoft.com/office/powerpoint/2010/main" val="39459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Mongo DB Atlas (Cloud Computing)</a:t>
            </a:r>
            <a:endParaRPr lang="pt-BR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BE0974B-8E6C-CEEF-C009-1B8607B1F642}"/>
              </a:ext>
            </a:extLst>
          </p:cNvPr>
          <p:cNvSpPr txBox="1"/>
          <p:nvPr/>
        </p:nvSpPr>
        <p:spPr>
          <a:xfrm>
            <a:off x="838200" y="3093871"/>
            <a:ext cx="105156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500" dirty="0">
                <a:solidFill>
                  <a:srgbClr val="61616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Todos os Bancos de Dados</a:t>
            </a:r>
          </a:p>
          <a:p>
            <a:pPr algn="ctr"/>
            <a:r>
              <a:rPr lang="pt-BR" sz="3500" b="1" dirty="0">
                <a:solidFill>
                  <a:srgbClr val="61616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(Ficam Associados a um Projeto)</a:t>
            </a:r>
            <a:endParaRPr lang="pt-BR" sz="35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C552F39-1CC2-F4FE-934A-B3EF33564FDC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NoSQL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5B276B0-246A-3A7D-F752-0A96F0CDD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252" y="6235477"/>
            <a:ext cx="1707228" cy="50638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8F42FBF-BAD8-41AB-78FB-0ED1D8B78831}"/>
              </a:ext>
            </a:extLst>
          </p:cNvPr>
          <p:cNvSpPr txBox="1"/>
          <p:nvPr/>
        </p:nvSpPr>
        <p:spPr>
          <a:xfrm>
            <a:off x="791092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02 – Criando e Manipulando um Banco de Dados NoSQL</a:t>
            </a:r>
            <a:r>
              <a:rPr lang="pt-BR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"                   39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6" name="Picture 2" descr="ícone Mongodb, simples, a marca, logo em Devicon">
            <a:extLst>
              <a:ext uri="{FF2B5EF4-FFF2-40B4-BE49-F238E27FC236}">
                <a16:creationId xmlns:a16="http://schemas.microsoft.com/office/drawing/2014/main" id="{FF5E498D-FC4A-C7A5-C401-803B3BF31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7482" y="365125"/>
            <a:ext cx="1514767" cy="151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>
            <a:extLst>
              <a:ext uri="{FF2B5EF4-FFF2-40B4-BE49-F238E27FC236}">
                <a16:creationId xmlns:a16="http://schemas.microsoft.com/office/drawing/2014/main" id="{642B87FE-A1FC-DFE0-19E6-FEB7ADC33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74" y="4352248"/>
            <a:ext cx="1883229" cy="1883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726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>
            <a:extLst>
              <a:ext uri="{FF2B5EF4-FFF2-40B4-BE49-F238E27FC236}">
                <a16:creationId xmlns:a16="http://schemas.microsoft.com/office/drawing/2014/main" id="{7220F06A-18F1-6020-4886-6184E694E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Mongo DB Atlas (Cloud Computing)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A7B710E-19C0-EEED-4636-4728D7B61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334" y="3571243"/>
            <a:ext cx="1181100" cy="5334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E3354742-EAD0-FE2A-DB8F-0B351BEF7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8902" y="2325341"/>
            <a:ext cx="5486122" cy="36916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49294078-049B-9B33-262D-D1279133DF33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NoSQL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5B4800D0-76DC-B33A-7734-A52EFD9EB4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1252" y="6235477"/>
            <a:ext cx="1707228" cy="506381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5889617A-C767-E0CA-EC5C-726C6A8AC509}"/>
              </a:ext>
            </a:extLst>
          </p:cNvPr>
          <p:cNvSpPr txBox="1"/>
          <p:nvPr/>
        </p:nvSpPr>
        <p:spPr>
          <a:xfrm>
            <a:off x="791092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02 – Criando e Manipulando um Banco de Dados NoSQL"                   40</a:t>
            </a:r>
          </a:p>
        </p:txBody>
      </p:sp>
      <p:pic>
        <p:nvPicPr>
          <p:cNvPr id="20" name="Picture 2" descr="ícone Mongodb, simples, a marca, logo em Devicon">
            <a:extLst>
              <a:ext uri="{FF2B5EF4-FFF2-40B4-BE49-F238E27FC236}">
                <a16:creationId xmlns:a16="http://schemas.microsoft.com/office/drawing/2014/main" id="{63B18B4C-1B93-1F4B-643C-AEA925E65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7482" y="365125"/>
            <a:ext cx="1514767" cy="151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2619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Mongo DB Atlas (Cloud Computing)</a:t>
            </a:r>
            <a:endParaRPr lang="pt-BR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BE0974B-8E6C-CEEF-C009-1B8607B1F642}"/>
              </a:ext>
            </a:extLst>
          </p:cNvPr>
          <p:cNvSpPr txBox="1"/>
          <p:nvPr/>
        </p:nvSpPr>
        <p:spPr>
          <a:xfrm>
            <a:off x="838200" y="3093871"/>
            <a:ext cx="105156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500" dirty="0">
                <a:solidFill>
                  <a:srgbClr val="61616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Você Pode Liberar Acesso ao Projeto</a:t>
            </a:r>
          </a:p>
          <a:p>
            <a:pPr algn="ctr"/>
            <a:r>
              <a:rPr lang="pt-BR" sz="3500" b="1" dirty="0">
                <a:solidFill>
                  <a:srgbClr val="61616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(Mais de Um Usuário/E-Mail Pode Ter Acesso)</a:t>
            </a:r>
            <a:endParaRPr lang="pt-BR" sz="35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BCAE268-216F-BCEA-5907-9A39A2E08B10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NoSQL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DBBEE4D-99E1-0507-7319-6E83D2915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252" y="6235477"/>
            <a:ext cx="1707228" cy="50638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964E5DA-3658-EB3C-5429-C37318CF67D7}"/>
              </a:ext>
            </a:extLst>
          </p:cNvPr>
          <p:cNvSpPr txBox="1"/>
          <p:nvPr/>
        </p:nvSpPr>
        <p:spPr>
          <a:xfrm>
            <a:off x="791092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02 – Criando e Manipulando um Banco de Dados NoSQL"                   41</a:t>
            </a:r>
          </a:p>
        </p:txBody>
      </p:sp>
      <p:pic>
        <p:nvPicPr>
          <p:cNvPr id="6" name="Picture 2" descr="ícone Mongodb, simples, a marca, logo em Devicon">
            <a:extLst>
              <a:ext uri="{FF2B5EF4-FFF2-40B4-BE49-F238E27FC236}">
                <a16:creationId xmlns:a16="http://schemas.microsoft.com/office/drawing/2014/main" id="{9FC1DA5C-BB73-C1F3-037A-3BE62186E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7482" y="365125"/>
            <a:ext cx="1514767" cy="151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Security Access Icon - Download in Line Style">
            <a:extLst>
              <a:ext uri="{FF2B5EF4-FFF2-40B4-BE49-F238E27FC236}">
                <a16:creationId xmlns:a16="http://schemas.microsoft.com/office/drawing/2014/main" id="{E1B0A852-7926-EB01-DD60-659F3ADD2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06" y="4452261"/>
            <a:ext cx="1558212" cy="155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54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>
            <a:extLst>
              <a:ext uri="{FF2B5EF4-FFF2-40B4-BE49-F238E27FC236}">
                <a16:creationId xmlns:a16="http://schemas.microsoft.com/office/drawing/2014/main" id="{7220F06A-18F1-6020-4886-6184E694E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Mongo DB Atlas (Cloud Computing)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7B6481C-28B9-5E0B-5C66-FAF917901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225" y="3124964"/>
            <a:ext cx="5543550" cy="1285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1FAE331F-C65C-F6B9-28D7-E8F5AD80A3CD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NoSQL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9DBDCBF9-B4FD-8CBB-5CCB-920EB9F76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1252" y="6235477"/>
            <a:ext cx="1707228" cy="506381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F83C3B6B-031D-F982-1044-6C61C916B257}"/>
              </a:ext>
            </a:extLst>
          </p:cNvPr>
          <p:cNvSpPr txBox="1"/>
          <p:nvPr/>
        </p:nvSpPr>
        <p:spPr>
          <a:xfrm>
            <a:off x="791092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02 – Criando e Manipulando um Banco de Dados NoSQL"                   42</a:t>
            </a:r>
          </a:p>
        </p:txBody>
      </p:sp>
      <p:pic>
        <p:nvPicPr>
          <p:cNvPr id="13" name="Picture 2" descr="ícone Mongodb, simples, a marca, logo em Devicon">
            <a:extLst>
              <a:ext uri="{FF2B5EF4-FFF2-40B4-BE49-F238E27FC236}">
                <a16:creationId xmlns:a16="http://schemas.microsoft.com/office/drawing/2014/main" id="{262012FF-5098-1822-B5BF-F5832F0E8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7482" y="365125"/>
            <a:ext cx="1514767" cy="151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ícone Lixo, apagar, remover em 25 Free UI icons">
            <a:extLst>
              <a:ext uri="{FF2B5EF4-FFF2-40B4-BE49-F238E27FC236}">
                <a16:creationId xmlns:a16="http://schemas.microsoft.com/office/drawing/2014/main" id="{55D35628-82B8-E8C0-2A26-6426C7107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723" y="4601547"/>
            <a:ext cx="1270616" cy="1270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757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9" grpId="0"/>
      <p:bldP spid="1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Mongo DB Atlas (Cloud Computing)</a:t>
            </a:r>
            <a:endParaRPr lang="pt-BR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BE0974B-8E6C-CEEF-C009-1B8607B1F642}"/>
              </a:ext>
            </a:extLst>
          </p:cNvPr>
          <p:cNvSpPr txBox="1"/>
          <p:nvPr/>
        </p:nvSpPr>
        <p:spPr>
          <a:xfrm>
            <a:off x="838200" y="3093871"/>
            <a:ext cx="105156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500" dirty="0">
                <a:solidFill>
                  <a:srgbClr val="61616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Você Pode Apagar o Projeto</a:t>
            </a:r>
          </a:p>
          <a:p>
            <a:pPr algn="ctr"/>
            <a:r>
              <a:rPr lang="pt-BR" sz="3500" b="1" dirty="0">
                <a:solidFill>
                  <a:srgbClr val="61616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(Todos os Bancos São Perdidos)</a:t>
            </a:r>
            <a:endParaRPr lang="pt-BR" sz="35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00EAF0F-D74A-C419-436F-7ACC6C324840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NoSQL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DDF97E6-D091-FD92-D964-C6B19E19A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252" y="6235477"/>
            <a:ext cx="1707228" cy="50638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6D9B148-B2F9-2F36-5494-14AD4F12CC56}"/>
              </a:ext>
            </a:extLst>
          </p:cNvPr>
          <p:cNvSpPr txBox="1"/>
          <p:nvPr/>
        </p:nvSpPr>
        <p:spPr>
          <a:xfrm>
            <a:off x="791092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02 – Criando e Manipulando um Banco de Dados NoSQL"                   43</a:t>
            </a:r>
          </a:p>
        </p:txBody>
      </p:sp>
      <p:pic>
        <p:nvPicPr>
          <p:cNvPr id="6" name="Picture 2" descr="ícone Mongodb, simples, a marca, logo em Devicon">
            <a:extLst>
              <a:ext uri="{FF2B5EF4-FFF2-40B4-BE49-F238E27FC236}">
                <a16:creationId xmlns:a16="http://schemas.microsoft.com/office/drawing/2014/main" id="{84F58B09-EE71-C532-F21C-F9C825D5F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7482" y="365125"/>
            <a:ext cx="1514767" cy="151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ícone Lixo, apagar, remover em 25 Free UI icons">
            <a:extLst>
              <a:ext uri="{FF2B5EF4-FFF2-40B4-BE49-F238E27FC236}">
                <a16:creationId xmlns:a16="http://schemas.microsoft.com/office/drawing/2014/main" id="{AC475BA5-1D0B-BFA0-C57C-BED3CAB7D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723" y="4601547"/>
            <a:ext cx="1270616" cy="1270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0672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1BCAE268-216F-BCEA-5907-9A39A2E08B10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NoSQL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DBBEE4D-99E1-0507-7319-6E83D2915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252" y="6235477"/>
            <a:ext cx="1707228" cy="50638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964E5DA-3658-EB3C-5429-C37318CF67D7}"/>
              </a:ext>
            </a:extLst>
          </p:cNvPr>
          <p:cNvSpPr txBox="1"/>
          <p:nvPr/>
        </p:nvSpPr>
        <p:spPr>
          <a:xfrm>
            <a:off x="791092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02 – Criando e Manipulando um Banco de Dados NoSQL"                   44</a:t>
            </a:r>
          </a:p>
        </p:txBody>
      </p:sp>
      <p:pic>
        <p:nvPicPr>
          <p:cNvPr id="6" name="Picture 2" descr="ícone Mongodb, simples, a marca, logo em Devicon">
            <a:extLst>
              <a:ext uri="{FF2B5EF4-FFF2-40B4-BE49-F238E27FC236}">
                <a16:creationId xmlns:a16="http://schemas.microsoft.com/office/drawing/2014/main" id="{9FC1DA5C-BB73-C1F3-037A-3BE62186E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7482" y="365125"/>
            <a:ext cx="1514767" cy="151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5680B86-B80B-6DAC-8149-FE8E10F1E7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9980" y="1789189"/>
            <a:ext cx="6912040" cy="44048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338" name="Picture 2" descr="add icon, create icon, plus icon, new icon">
            <a:extLst>
              <a:ext uri="{FF2B5EF4-FFF2-40B4-BE49-F238E27FC236}">
                <a16:creationId xmlns:a16="http://schemas.microsoft.com/office/drawing/2014/main" id="{BB9DC65F-C968-223A-C462-2E4EFE0B8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47" y="4860669"/>
            <a:ext cx="1374808" cy="1374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ítulo 9">
            <a:extLst>
              <a:ext uri="{FF2B5EF4-FFF2-40B4-BE49-F238E27FC236}">
                <a16:creationId xmlns:a16="http://schemas.microsoft.com/office/drawing/2014/main" id="{DF00ECF5-B6DC-EAF3-D26D-F8FC21975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Mongo DB Atlas (Cloud Computing)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0736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6377757B-5404-DCB9-70D5-61C25F63E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583" y="2262479"/>
            <a:ext cx="9336833" cy="34413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Mongo DB Atlas (Cloud Computing)</a:t>
            </a:r>
            <a:endParaRPr lang="pt-BR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00EAF0F-D74A-C419-436F-7ACC6C324840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NoSQL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DDF97E6-D091-FD92-D964-C6B19E19A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1252" y="6235477"/>
            <a:ext cx="1707228" cy="50638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6D9B148-B2F9-2F36-5494-14AD4F12CC56}"/>
              </a:ext>
            </a:extLst>
          </p:cNvPr>
          <p:cNvSpPr txBox="1"/>
          <p:nvPr/>
        </p:nvSpPr>
        <p:spPr>
          <a:xfrm>
            <a:off x="791092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02 – Criando e Manipulando um Banco de Dados NoSQL"                   45</a:t>
            </a:r>
          </a:p>
        </p:txBody>
      </p:sp>
      <p:pic>
        <p:nvPicPr>
          <p:cNvPr id="6" name="Picture 2" descr="ícone Mongodb, simples, a marca, logo em Devicon">
            <a:extLst>
              <a:ext uri="{FF2B5EF4-FFF2-40B4-BE49-F238E27FC236}">
                <a16:creationId xmlns:a16="http://schemas.microsoft.com/office/drawing/2014/main" id="{84F58B09-EE71-C532-F21C-F9C825D5F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7482" y="365125"/>
            <a:ext cx="1514767" cy="151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958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Mongo DB Atlas (Cloud Computing)</a:t>
            </a:r>
            <a:endParaRPr lang="pt-BR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00EAF0F-D74A-C419-436F-7ACC6C324840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NoSQL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DDF97E6-D091-FD92-D964-C6B19E19A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252" y="6235477"/>
            <a:ext cx="1707228" cy="50638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6D9B148-B2F9-2F36-5494-14AD4F12CC56}"/>
              </a:ext>
            </a:extLst>
          </p:cNvPr>
          <p:cNvSpPr txBox="1"/>
          <p:nvPr/>
        </p:nvSpPr>
        <p:spPr>
          <a:xfrm>
            <a:off x="791092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02 – Criando e Manipulando um Banco de Dados NoSQL</a:t>
            </a:r>
            <a:r>
              <a:rPr lang="pt-BR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"                   46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6" name="Picture 2" descr="ícone Mongodb, simples, a marca, logo em Devicon">
            <a:extLst>
              <a:ext uri="{FF2B5EF4-FFF2-40B4-BE49-F238E27FC236}">
                <a16:creationId xmlns:a16="http://schemas.microsoft.com/office/drawing/2014/main" id="{84F58B09-EE71-C532-F21C-F9C825D5F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7482" y="365125"/>
            <a:ext cx="1514767" cy="151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AC4B828-2829-D0F1-ED9E-2F15756885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6287" y="1924343"/>
            <a:ext cx="4799425" cy="40774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8988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F05DFE0-683C-0FB2-6612-42B657E57404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NoSQL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7C3B8F8-5042-8846-7084-2F3C20A5F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252" y="6235477"/>
            <a:ext cx="1707228" cy="50638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0E68C02-26AD-2100-F61C-CCC93944AE8B}"/>
              </a:ext>
            </a:extLst>
          </p:cNvPr>
          <p:cNvSpPr txBox="1"/>
          <p:nvPr/>
        </p:nvSpPr>
        <p:spPr>
          <a:xfrm>
            <a:off x="791092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02 – Criando e Manipulando um Banco de Dados NoSQL</a:t>
            </a:r>
            <a:r>
              <a:rPr lang="pt-BR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"                   47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7" name="Picture 2" descr="ícone Mongodb, simples, a marca, logo em Devicon">
            <a:extLst>
              <a:ext uri="{FF2B5EF4-FFF2-40B4-BE49-F238E27FC236}">
                <a16:creationId xmlns:a16="http://schemas.microsoft.com/office/drawing/2014/main" id="{A0B5FD58-6B6A-7C3C-F175-C7C63CED1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7482" y="365125"/>
            <a:ext cx="1514767" cy="151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79D04627-B3BD-4721-208C-AC1C7D9BF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Conectando o Compass ao Atlas</a:t>
            </a:r>
          </a:p>
        </p:txBody>
      </p:sp>
      <p:pic>
        <p:nvPicPr>
          <p:cNvPr id="9" name="Picture 4" descr="Compass alternative - Mingo - MongoDB GUI Admin for 21st century">
            <a:extLst>
              <a:ext uri="{FF2B5EF4-FFF2-40B4-BE49-F238E27FC236}">
                <a16:creationId xmlns:a16="http://schemas.microsoft.com/office/drawing/2014/main" id="{7C92F596-3775-CD81-C388-2ACE51556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8433" y="2971544"/>
            <a:ext cx="1983073" cy="1983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757A673-50B6-0405-7EDC-E9B3987391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092" y="2358251"/>
            <a:ext cx="7963294" cy="32096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999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F05DFE0-683C-0FB2-6612-42B657E57404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NoSQL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7C3B8F8-5042-8846-7084-2F3C20A5F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252" y="6235477"/>
            <a:ext cx="1707228" cy="50638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0E68C02-26AD-2100-F61C-CCC93944AE8B}"/>
              </a:ext>
            </a:extLst>
          </p:cNvPr>
          <p:cNvSpPr txBox="1"/>
          <p:nvPr/>
        </p:nvSpPr>
        <p:spPr>
          <a:xfrm>
            <a:off x="791092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02 – Criando e Manipulando um Banco de Dados NoSQL</a:t>
            </a:r>
            <a:r>
              <a:rPr lang="pt-BR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"                   48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7" name="Picture 2" descr="ícone Mongodb, simples, a marca, logo em Devicon">
            <a:extLst>
              <a:ext uri="{FF2B5EF4-FFF2-40B4-BE49-F238E27FC236}">
                <a16:creationId xmlns:a16="http://schemas.microsoft.com/office/drawing/2014/main" id="{A0B5FD58-6B6A-7C3C-F175-C7C63CED1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7482" y="365125"/>
            <a:ext cx="1514767" cy="151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79D04627-B3BD-4721-208C-AC1C7D9BF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Mongo DB Compass + Mongo Shell</a:t>
            </a:r>
          </a:p>
        </p:txBody>
      </p:sp>
      <p:pic>
        <p:nvPicPr>
          <p:cNvPr id="9" name="Picture 4" descr="Compass alternative - Mingo - MongoDB GUI Admin for 21st century">
            <a:extLst>
              <a:ext uri="{FF2B5EF4-FFF2-40B4-BE49-F238E27FC236}">
                <a16:creationId xmlns:a16="http://schemas.microsoft.com/office/drawing/2014/main" id="{7C92F596-3775-CD81-C388-2ACE51556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8433" y="2971544"/>
            <a:ext cx="1983073" cy="1983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314CBD2-A409-BE71-C787-1CFE5F89E1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6054" y="1886251"/>
            <a:ext cx="7013369" cy="42443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108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Recapitulação de Conteúdos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9E86FC5-6B99-D713-C067-BF1B34CCDE6A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NoSQL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396AA9A-5E3E-B769-E023-2166865C9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252" y="6235477"/>
            <a:ext cx="1707228" cy="50638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B1AE357-9ECE-12B1-C0D0-68440F1B3F9A}"/>
              </a:ext>
            </a:extLst>
          </p:cNvPr>
          <p:cNvSpPr txBox="1"/>
          <p:nvPr/>
        </p:nvSpPr>
        <p:spPr>
          <a:xfrm>
            <a:off x="791092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01 – Introdução as Bases de Dados Não Estruturadas"                          4</a:t>
            </a:r>
          </a:p>
        </p:txBody>
      </p:sp>
      <p:pic>
        <p:nvPicPr>
          <p:cNvPr id="7" name="Picture 2" descr="ícone Mongodb, simples, a marca, logo em Devicon">
            <a:extLst>
              <a:ext uri="{FF2B5EF4-FFF2-40B4-BE49-F238E27FC236}">
                <a16:creationId xmlns:a16="http://schemas.microsoft.com/office/drawing/2014/main" id="{B55F839E-11BD-97BE-7CBB-3005B6A8F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7482" y="365125"/>
            <a:ext cx="1514767" cy="151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atabase Table icon PNG and SVG Vector Free Download">
            <a:extLst>
              <a:ext uri="{FF2B5EF4-FFF2-40B4-BE49-F238E27FC236}">
                <a16:creationId xmlns:a16="http://schemas.microsoft.com/office/drawing/2014/main" id="{192E39E8-0C7A-AC60-A481-0203D974C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312" y="4281757"/>
            <a:ext cx="1788946" cy="170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2A21617D-99DB-02E4-F997-54C98EFF14E6}"/>
              </a:ext>
            </a:extLst>
          </p:cNvPr>
          <p:cNvSpPr txBox="1"/>
          <p:nvPr/>
        </p:nvSpPr>
        <p:spPr>
          <a:xfrm>
            <a:off x="838200" y="2885864"/>
            <a:ext cx="1070117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Estrutura que Muda Pouco com Atributos Conhecidos e Tipados</a:t>
            </a:r>
          </a:p>
          <a:p>
            <a:pPr algn="ctr"/>
            <a:r>
              <a:rPr lang="pt-B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(Opte Pelo Uso do SQL)</a:t>
            </a:r>
          </a:p>
        </p:txBody>
      </p:sp>
    </p:spTree>
    <p:extLst>
      <p:ext uri="{BB962C8B-B14F-4D97-AF65-F5344CB8AC3E}">
        <p14:creationId xmlns:p14="http://schemas.microsoft.com/office/powerpoint/2010/main" val="2705226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Atividade</a:t>
            </a:r>
            <a:endParaRPr lang="pt-BR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BE0974B-8E6C-CEEF-C009-1B8607B1F642}"/>
              </a:ext>
            </a:extLst>
          </p:cNvPr>
          <p:cNvSpPr txBox="1"/>
          <p:nvPr/>
        </p:nvSpPr>
        <p:spPr>
          <a:xfrm>
            <a:off x="838200" y="3093871"/>
            <a:ext cx="105156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500" dirty="0">
                <a:solidFill>
                  <a:srgbClr val="61616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Criar Projeto/Banco no Mongo DB Atlas </a:t>
            </a:r>
          </a:p>
          <a:p>
            <a:pPr algn="ctr"/>
            <a:r>
              <a:rPr lang="pt-BR" sz="3500" b="1" dirty="0">
                <a:solidFill>
                  <a:srgbClr val="61616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(Realizar a Conexão do Atlas com o Compass)</a:t>
            </a:r>
            <a:endParaRPr lang="pt-BR" sz="35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00EAF0F-D74A-C419-436F-7ACC6C324840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NoSQL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DDF97E6-D091-FD92-D964-C6B19E19A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252" y="6235477"/>
            <a:ext cx="1707228" cy="50638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6D9B148-B2F9-2F36-5494-14AD4F12CC56}"/>
              </a:ext>
            </a:extLst>
          </p:cNvPr>
          <p:cNvSpPr txBox="1"/>
          <p:nvPr/>
        </p:nvSpPr>
        <p:spPr>
          <a:xfrm>
            <a:off x="791092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02 – Criando e Manipulando um Banco de Dados NoSQL</a:t>
            </a:r>
            <a:r>
              <a:rPr lang="pt-BR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"                   49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6" name="Picture 2" descr="ícone Mongodb, simples, a marca, logo em Devicon">
            <a:extLst>
              <a:ext uri="{FF2B5EF4-FFF2-40B4-BE49-F238E27FC236}">
                <a16:creationId xmlns:a16="http://schemas.microsoft.com/office/drawing/2014/main" id="{84F58B09-EE71-C532-F21C-F9C825D5F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7482" y="365125"/>
            <a:ext cx="1514767" cy="151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585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65EBF055-97EF-9A62-2825-B95682C4298C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NoSQL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9E8D36A4-4D38-40E9-B681-150D9F1FF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1266" y="3445406"/>
            <a:ext cx="8009467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7200" dirty="0">
                <a:latin typeface="Segoe UI Light" panose="020B0502040204020203" pitchFamily="34" charset="0"/>
                <a:cs typeface="Segoe UI Light" panose="020B0502040204020203" pitchFamily="34" charset="0"/>
              </a:rPr>
              <a:t>Perguntas</a:t>
            </a:r>
          </a:p>
        </p:txBody>
      </p:sp>
      <p:pic>
        <p:nvPicPr>
          <p:cNvPr id="12" name="Picture 6" descr="Ponto de interrogação - ícones de interface grátis">
            <a:extLst>
              <a:ext uri="{FF2B5EF4-FFF2-40B4-BE49-F238E27FC236}">
                <a16:creationId xmlns:a16="http://schemas.microsoft.com/office/drawing/2014/main" id="{3C0FDEE6-0A72-4619-8ED3-097030A0F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199" y="1786994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B5582D23-D140-048E-3911-0556E082B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1252" y="6235477"/>
            <a:ext cx="1707228" cy="506381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E07E3874-5F04-965B-081D-D4FF759D06B8}"/>
              </a:ext>
            </a:extLst>
          </p:cNvPr>
          <p:cNvSpPr txBox="1"/>
          <p:nvPr/>
        </p:nvSpPr>
        <p:spPr>
          <a:xfrm>
            <a:off x="791092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02 – Criando e Manipulando um Banco de Dados NoSQL"                   50</a:t>
            </a:r>
          </a:p>
        </p:txBody>
      </p:sp>
      <p:pic>
        <p:nvPicPr>
          <p:cNvPr id="4" name="Picture 2" descr="ícone Mongodb, simples, a marca, logo em Devicon">
            <a:extLst>
              <a:ext uri="{FF2B5EF4-FFF2-40B4-BE49-F238E27FC236}">
                <a16:creationId xmlns:a16="http://schemas.microsoft.com/office/drawing/2014/main" id="{6755FC52-F8D2-7A7D-A2FE-86EB66DE2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7482" y="365125"/>
            <a:ext cx="1514767" cy="151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372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build="p"/>
      <p:bldP spid="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63F5610-0D83-8990-876C-17EEF4C7EC97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NoSQL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C16DBD9-7B49-F8C4-B353-2D542D285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252" y="6235477"/>
            <a:ext cx="1707228" cy="506381"/>
          </a:xfrm>
          <a:prstGeom prst="rect">
            <a:avLst/>
          </a:prstGeom>
        </p:spPr>
      </p:pic>
      <p:pic>
        <p:nvPicPr>
          <p:cNvPr id="6" name="Picture 2" descr="ícone Mongodb, simples, a marca, logo em Devicon">
            <a:extLst>
              <a:ext uri="{FF2B5EF4-FFF2-40B4-BE49-F238E27FC236}">
                <a16:creationId xmlns:a16="http://schemas.microsoft.com/office/drawing/2014/main" id="{F3509187-40B8-5D2F-1DDA-BC78F1981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7482" y="365125"/>
            <a:ext cx="1514767" cy="151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B23FB4F-A5B9-7A71-491C-0AE9C1A454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353" y="1279825"/>
            <a:ext cx="9563100" cy="46482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984B47A-F416-20B6-C48B-DE17F6ED0CA3}"/>
              </a:ext>
            </a:extLst>
          </p:cNvPr>
          <p:cNvSpPr txBox="1"/>
          <p:nvPr/>
        </p:nvSpPr>
        <p:spPr>
          <a:xfrm>
            <a:off x="791092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02 – Criando e Manipulando um Banco de Dados </a:t>
            </a:r>
            <a:r>
              <a:rPr lang="pt-BR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NoSQL"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94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ixaDeTexto 12">
            <a:extLst>
              <a:ext uri="{FF2B5EF4-FFF2-40B4-BE49-F238E27FC236}">
                <a16:creationId xmlns:a16="http://schemas.microsoft.com/office/drawing/2014/main" id="{BBE0974B-8E6C-CEEF-C009-1B8607B1F642}"/>
              </a:ext>
            </a:extLst>
          </p:cNvPr>
          <p:cNvSpPr txBox="1"/>
          <p:nvPr/>
        </p:nvSpPr>
        <p:spPr>
          <a:xfrm>
            <a:off x="838200" y="3093871"/>
            <a:ext cx="105156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500" dirty="0">
                <a:solidFill>
                  <a:srgbClr val="61616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Utilize o TAB para Auto Completar</a:t>
            </a:r>
          </a:p>
          <a:p>
            <a:pPr algn="ctr"/>
            <a:r>
              <a:rPr lang="pt-BR" sz="3500" b="1" dirty="0">
                <a:solidFill>
                  <a:srgbClr val="61616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(Isso Facilitará o Uso da Linha de Comando)</a:t>
            </a:r>
            <a:endParaRPr lang="pt-BR" sz="35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00EAF0F-D74A-C419-436F-7ACC6C324840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NoSQL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DDF97E6-D091-FD92-D964-C6B19E19A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252" y="6235477"/>
            <a:ext cx="1707228" cy="50638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6D9B148-B2F9-2F36-5494-14AD4F12CC56}"/>
              </a:ext>
            </a:extLst>
          </p:cNvPr>
          <p:cNvSpPr txBox="1"/>
          <p:nvPr/>
        </p:nvSpPr>
        <p:spPr>
          <a:xfrm>
            <a:off x="791092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02 – Criando e Manipulando um Banco de Dados NoSQL</a:t>
            </a:r>
            <a:r>
              <a:rPr lang="pt-BR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"                   51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6" name="Picture 2" descr="ícone Mongodb, simples, a marca, logo em Devicon">
            <a:extLst>
              <a:ext uri="{FF2B5EF4-FFF2-40B4-BE49-F238E27FC236}">
                <a16:creationId xmlns:a16="http://schemas.microsoft.com/office/drawing/2014/main" id="{84F58B09-EE71-C532-F21C-F9C825D5F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7482" y="365125"/>
            <a:ext cx="1514767" cy="151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autofill Icon - Free PNG &amp; SVG 3548011 - Noun Project">
            <a:extLst>
              <a:ext uri="{FF2B5EF4-FFF2-40B4-BE49-F238E27FC236}">
                <a16:creationId xmlns:a16="http://schemas.microsoft.com/office/drawing/2014/main" id="{E97A4039-F76D-D1BA-7DF9-FE8914816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64" y="4330477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D66917AC-D6DB-E4D9-44CA-F28F8526B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Mongo DB Compass + Mongo SH</a:t>
            </a:r>
          </a:p>
        </p:txBody>
      </p:sp>
    </p:spTree>
    <p:extLst>
      <p:ext uri="{BB962C8B-B14F-4D97-AF65-F5344CB8AC3E}">
        <p14:creationId xmlns:p14="http://schemas.microsoft.com/office/powerpoint/2010/main" val="3657129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ixaDeTexto 12">
            <a:extLst>
              <a:ext uri="{FF2B5EF4-FFF2-40B4-BE49-F238E27FC236}">
                <a16:creationId xmlns:a16="http://schemas.microsoft.com/office/drawing/2014/main" id="{BBE0974B-8E6C-CEEF-C009-1B8607B1F642}"/>
              </a:ext>
            </a:extLst>
          </p:cNvPr>
          <p:cNvSpPr txBox="1"/>
          <p:nvPr/>
        </p:nvSpPr>
        <p:spPr>
          <a:xfrm>
            <a:off x="838200" y="3093871"/>
            <a:ext cx="105156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500" dirty="0">
                <a:solidFill>
                  <a:srgbClr val="61616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Nós Aprenderemos a Sintaxe do Mongo DB</a:t>
            </a:r>
          </a:p>
          <a:p>
            <a:pPr algn="ctr"/>
            <a:r>
              <a:rPr lang="pt-BR" sz="3500" b="1" dirty="0">
                <a:solidFill>
                  <a:srgbClr val="61616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(Tanto no CLI quanto na GUI)</a:t>
            </a:r>
            <a:endParaRPr lang="pt-BR" sz="35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00EAF0F-D74A-C419-436F-7ACC6C324840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NoSQL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DDF97E6-D091-FD92-D964-C6B19E19A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252" y="6235477"/>
            <a:ext cx="1707228" cy="50638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6D9B148-B2F9-2F36-5494-14AD4F12CC56}"/>
              </a:ext>
            </a:extLst>
          </p:cNvPr>
          <p:cNvSpPr txBox="1"/>
          <p:nvPr/>
        </p:nvSpPr>
        <p:spPr>
          <a:xfrm>
            <a:off x="791092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02 – Criando e Manipulando um Banco de Dados NoSQL</a:t>
            </a:r>
            <a:r>
              <a:rPr lang="pt-BR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"                   52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6" name="Picture 2" descr="ícone Mongodb, simples, a marca, logo em Devicon">
            <a:extLst>
              <a:ext uri="{FF2B5EF4-FFF2-40B4-BE49-F238E27FC236}">
                <a16:creationId xmlns:a16="http://schemas.microsoft.com/office/drawing/2014/main" id="{84F58B09-EE71-C532-F21C-F9C825D5F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7482" y="365125"/>
            <a:ext cx="1514767" cy="151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06C7388-2659-7114-D5A6-2FD12E6393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473" y="4263422"/>
            <a:ext cx="1784070" cy="1758363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CBC826DD-7731-C431-EA11-C1E8B934C70F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Mongo DB Compass + Mongo SH</a:t>
            </a:r>
            <a:endParaRPr lang="pt-BR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539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11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F05DFE0-683C-0FB2-6612-42B657E57404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NoSQL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7C3B8F8-5042-8846-7084-2F3C20A5F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252" y="6235477"/>
            <a:ext cx="1707228" cy="50638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0E68C02-26AD-2100-F61C-CCC93944AE8B}"/>
              </a:ext>
            </a:extLst>
          </p:cNvPr>
          <p:cNvSpPr txBox="1"/>
          <p:nvPr/>
        </p:nvSpPr>
        <p:spPr>
          <a:xfrm>
            <a:off x="791092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02 – Criando e Manipulando um Banco de Dados NoSQL"                   53</a:t>
            </a:r>
          </a:p>
        </p:txBody>
      </p:sp>
      <p:pic>
        <p:nvPicPr>
          <p:cNvPr id="7" name="Picture 2" descr="ícone Mongodb, simples, a marca, logo em Devicon">
            <a:extLst>
              <a:ext uri="{FF2B5EF4-FFF2-40B4-BE49-F238E27FC236}">
                <a16:creationId xmlns:a16="http://schemas.microsoft.com/office/drawing/2014/main" id="{A0B5FD58-6B6A-7C3C-F175-C7C63CED1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7482" y="365125"/>
            <a:ext cx="1514767" cy="151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79D04627-B3BD-4721-208C-AC1C7D9BF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Consultando as Bases de Dados</a:t>
            </a:r>
          </a:p>
        </p:txBody>
      </p:sp>
      <p:pic>
        <p:nvPicPr>
          <p:cNvPr id="9" name="Picture 4" descr="Compass alternative - Mingo - MongoDB GUI Admin for 21st century">
            <a:extLst>
              <a:ext uri="{FF2B5EF4-FFF2-40B4-BE49-F238E27FC236}">
                <a16:creationId xmlns:a16="http://schemas.microsoft.com/office/drawing/2014/main" id="{7C92F596-3775-CD81-C388-2ACE51556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8433" y="2971544"/>
            <a:ext cx="1983073" cy="1983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6982891B-F38D-7794-A3C4-70B4FBCFC6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7817" y="1938673"/>
            <a:ext cx="6985835" cy="424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997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F05DFE0-683C-0FB2-6612-42B657E57404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NoSQL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7C3B8F8-5042-8846-7084-2F3C20A5F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252" y="6235477"/>
            <a:ext cx="1707228" cy="50638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0E68C02-26AD-2100-F61C-CCC93944AE8B}"/>
              </a:ext>
            </a:extLst>
          </p:cNvPr>
          <p:cNvSpPr txBox="1"/>
          <p:nvPr/>
        </p:nvSpPr>
        <p:spPr>
          <a:xfrm>
            <a:off x="791092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02 – Criando e Manipulando um Banco de Dados NoSQL"                   54</a:t>
            </a:r>
          </a:p>
        </p:txBody>
      </p:sp>
      <p:pic>
        <p:nvPicPr>
          <p:cNvPr id="7" name="Picture 2" descr="ícone Mongodb, simples, a marca, logo em Devicon">
            <a:extLst>
              <a:ext uri="{FF2B5EF4-FFF2-40B4-BE49-F238E27FC236}">
                <a16:creationId xmlns:a16="http://schemas.microsoft.com/office/drawing/2014/main" id="{A0B5FD58-6B6A-7C3C-F175-C7C63CED1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7482" y="365125"/>
            <a:ext cx="1514767" cy="151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79D04627-B3BD-4721-208C-AC1C7D9BF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Criando um Banco de Dados</a:t>
            </a:r>
          </a:p>
        </p:txBody>
      </p:sp>
      <p:pic>
        <p:nvPicPr>
          <p:cNvPr id="9" name="Picture 4" descr="Compass alternative - Mingo - MongoDB GUI Admin for 21st century">
            <a:extLst>
              <a:ext uri="{FF2B5EF4-FFF2-40B4-BE49-F238E27FC236}">
                <a16:creationId xmlns:a16="http://schemas.microsoft.com/office/drawing/2014/main" id="{7C92F596-3775-CD81-C388-2ACE51556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8433" y="2971544"/>
            <a:ext cx="1983073" cy="1983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1487A889-0F0F-387A-AF3D-F3351042EC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7817" y="1950559"/>
            <a:ext cx="6985835" cy="423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152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ixaDeTexto 12">
            <a:extLst>
              <a:ext uri="{FF2B5EF4-FFF2-40B4-BE49-F238E27FC236}">
                <a16:creationId xmlns:a16="http://schemas.microsoft.com/office/drawing/2014/main" id="{BBE0974B-8E6C-CEEF-C009-1B8607B1F642}"/>
              </a:ext>
            </a:extLst>
          </p:cNvPr>
          <p:cNvSpPr txBox="1"/>
          <p:nvPr/>
        </p:nvSpPr>
        <p:spPr>
          <a:xfrm>
            <a:off x="838200" y="3093871"/>
            <a:ext cx="105156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500" dirty="0">
                <a:solidFill>
                  <a:srgbClr val="61616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Não Utilize \ / . " e $ no Nome do Banco de Dados </a:t>
            </a:r>
          </a:p>
          <a:p>
            <a:pPr algn="ctr"/>
            <a:r>
              <a:rPr lang="pt-BR" sz="3500" b="1" dirty="0">
                <a:solidFill>
                  <a:srgbClr val="61616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(O Mongo DB não Aceita Estes Caracteres)</a:t>
            </a:r>
            <a:endParaRPr lang="pt-BR" sz="35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00EAF0F-D74A-C419-436F-7ACC6C324840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NoSQL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DDF97E6-D091-FD92-D964-C6B19E19A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252" y="6235477"/>
            <a:ext cx="1707228" cy="50638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6D9B148-B2F9-2F36-5494-14AD4F12CC56}"/>
              </a:ext>
            </a:extLst>
          </p:cNvPr>
          <p:cNvSpPr txBox="1"/>
          <p:nvPr/>
        </p:nvSpPr>
        <p:spPr>
          <a:xfrm>
            <a:off x="791092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02 – Criando e Manipulando um Banco de Dados NoSQL"                   55</a:t>
            </a:r>
          </a:p>
        </p:txBody>
      </p:sp>
      <p:pic>
        <p:nvPicPr>
          <p:cNvPr id="6" name="Picture 2" descr="ícone Mongodb, simples, a marca, logo em Devicon">
            <a:extLst>
              <a:ext uri="{FF2B5EF4-FFF2-40B4-BE49-F238E27FC236}">
                <a16:creationId xmlns:a16="http://schemas.microsoft.com/office/drawing/2014/main" id="{84F58B09-EE71-C532-F21C-F9C825D5F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7482" y="365125"/>
            <a:ext cx="1514767" cy="151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atabase - Free technology icons">
            <a:extLst>
              <a:ext uri="{FF2B5EF4-FFF2-40B4-BE49-F238E27FC236}">
                <a16:creationId xmlns:a16="http://schemas.microsoft.com/office/drawing/2014/main" id="{75C4E547-C968-A1CD-C62A-77C47C40E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04" y="4704974"/>
            <a:ext cx="1284514" cy="1284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A274A344-03BD-0765-2473-04D185A0D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Criando um Banco de Dados</a:t>
            </a:r>
          </a:p>
        </p:txBody>
      </p:sp>
    </p:spTree>
    <p:extLst>
      <p:ext uri="{BB962C8B-B14F-4D97-AF65-F5344CB8AC3E}">
        <p14:creationId xmlns:p14="http://schemas.microsoft.com/office/powerpoint/2010/main" val="8215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ixaDeTexto 12">
            <a:extLst>
              <a:ext uri="{FF2B5EF4-FFF2-40B4-BE49-F238E27FC236}">
                <a16:creationId xmlns:a16="http://schemas.microsoft.com/office/drawing/2014/main" id="{BBE0974B-8E6C-CEEF-C009-1B8607B1F642}"/>
              </a:ext>
            </a:extLst>
          </p:cNvPr>
          <p:cNvSpPr txBox="1"/>
          <p:nvPr/>
        </p:nvSpPr>
        <p:spPr>
          <a:xfrm>
            <a:off x="838200" y="3093871"/>
            <a:ext cx="105156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200" dirty="0">
                <a:solidFill>
                  <a:srgbClr val="61616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Por Padrão Utilize Letra Minúscula</a:t>
            </a:r>
          </a:p>
          <a:p>
            <a:pPr algn="ctr"/>
            <a:r>
              <a:rPr lang="pt-BR" sz="3200" b="1" dirty="0">
                <a:solidFill>
                  <a:srgbClr val="61616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(Tanto para o Banco de Dados Quanto para as Coleções)</a:t>
            </a:r>
            <a:endParaRPr lang="pt-BR" sz="32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00EAF0F-D74A-C419-436F-7ACC6C324840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NoSQL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DDF97E6-D091-FD92-D964-C6B19E19A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252" y="6235477"/>
            <a:ext cx="1707228" cy="50638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6D9B148-B2F9-2F36-5494-14AD4F12CC56}"/>
              </a:ext>
            </a:extLst>
          </p:cNvPr>
          <p:cNvSpPr txBox="1"/>
          <p:nvPr/>
        </p:nvSpPr>
        <p:spPr>
          <a:xfrm>
            <a:off x="791092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02 – Criando e Manipulando um Banco de Dados NoSQL"                   56</a:t>
            </a:r>
          </a:p>
        </p:txBody>
      </p:sp>
      <p:pic>
        <p:nvPicPr>
          <p:cNvPr id="6" name="Picture 2" descr="ícone Mongodb, simples, a marca, logo em Devicon">
            <a:extLst>
              <a:ext uri="{FF2B5EF4-FFF2-40B4-BE49-F238E27FC236}">
                <a16:creationId xmlns:a16="http://schemas.microsoft.com/office/drawing/2014/main" id="{84F58B09-EE71-C532-F21C-F9C825D5F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7482" y="365125"/>
            <a:ext cx="1514767" cy="151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atabase - Free technology icons">
            <a:extLst>
              <a:ext uri="{FF2B5EF4-FFF2-40B4-BE49-F238E27FC236}">
                <a16:creationId xmlns:a16="http://schemas.microsoft.com/office/drawing/2014/main" id="{93EC019B-7C15-F6CA-AD16-B13C8A0CE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04" y="4704974"/>
            <a:ext cx="1284514" cy="1284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4BEFC640-ACB3-051B-64D5-B6C6AE7AB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Criando um Banco de Dados</a:t>
            </a:r>
          </a:p>
        </p:txBody>
      </p:sp>
    </p:spTree>
    <p:extLst>
      <p:ext uri="{BB962C8B-B14F-4D97-AF65-F5344CB8AC3E}">
        <p14:creationId xmlns:p14="http://schemas.microsoft.com/office/powerpoint/2010/main" val="1101344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10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F05DFE0-683C-0FB2-6612-42B657E57404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NoSQL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7C3B8F8-5042-8846-7084-2F3C20A5F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252" y="6235477"/>
            <a:ext cx="1707228" cy="50638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0E68C02-26AD-2100-F61C-CCC93944AE8B}"/>
              </a:ext>
            </a:extLst>
          </p:cNvPr>
          <p:cNvSpPr txBox="1"/>
          <p:nvPr/>
        </p:nvSpPr>
        <p:spPr>
          <a:xfrm>
            <a:off x="791092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02 – Criando e Manipulando um Banco de Dados NoSQL"                   57</a:t>
            </a:r>
          </a:p>
        </p:txBody>
      </p:sp>
      <p:pic>
        <p:nvPicPr>
          <p:cNvPr id="7" name="Picture 2" descr="ícone Mongodb, simples, a marca, logo em Devicon">
            <a:extLst>
              <a:ext uri="{FF2B5EF4-FFF2-40B4-BE49-F238E27FC236}">
                <a16:creationId xmlns:a16="http://schemas.microsoft.com/office/drawing/2014/main" id="{A0B5FD58-6B6A-7C3C-F175-C7C63CED1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7482" y="365125"/>
            <a:ext cx="1514767" cy="151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79D04627-B3BD-4721-208C-AC1C7D9BF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Selecionando um Banco de Dados</a:t>
            </a:r>
          </a:p>
        </p:txBody>
      </p:sp>
      <p:pic>
        <p:nvPicPr>
          <p:cNvPr id="9" name="Picture 4" descr="Compass alternative - Mingo - MongoDB GUI Admin for 21st century">
            <a:extLst>
              <a:ext uri="{FF2B5EF4-FFF2-40B4-BE49-F238E27FC236}">
                <a16:creationId xmlns:a16="http://schemas.microsoft.com/office/drawing/2014/main" id="{7C92F596-3775-CD81-C388-2ACE51556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8433" y="2971544"/>
            <a:ext cx="1983073" cy="1983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9F0437E-6B46-E97B-389E-D64DF06DCD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400" y="2191557"/>
            <a:ext cx="6845423" cy="414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00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Recapitulação de Conteúdos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9E86FC5-6B99-D713-C067-BF1B34CCDE6A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NoSQL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396AA9A-5E3E-B769-E023-2166865C9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252" y="6235477"/>
            <a:ext cx="1707228" cy="50638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B1AE357-9ECE-12B1-C0D0-68440F1B3F9A}"/>
              </a:ext>
            </a:extLst>
          </p:cNvPr>
          <p:cNvSpPr txBox="1"/>
          <p:nvPr/>
        </p:nvSpPr>
        <p:spPr>
          <a:xfrm>
            <a:off x="791092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01 – Introdução as Bases de Dados Não Estruturadas"                          5</a:t>
            </a:r>
          </a:p>
        </p:txBody>
      </p:sp>
      <p:pic>
        <p:nvPicPr>
          <p:cNvPr id="7" name="Picture 2" descr="ícone Mongodb, simples, a marca, logo em Devicon">
            <a:extLst>
              <a:ext uri="{FF2B5EF4-FFF2-40B4-BE49-F238E27FC236}">
                <a16:creationId xmlns:a16="http://schemas.microsoft.com/office/drawing/2014/main" id="{B55F839E-11BD-97BE-7CBB-3005B6A8F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7482" y="365125"/>
            <a:ext cx="1514767" cy="151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atabase File icon PNG and SVG Vector Free Download">
            <a:extLst>
              <a:ext uri="{FF2B5EF4-FFF2-40B4-BE49-F238E27FC236}">
                <a16:creationId xmlns:a16="http://schemas.microsoft.com/office/drawing/2014/main" id="{CD25F8F8-224A-36F2-659F-6E5C5C38D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987" y="4314719"/>
            <a:ext cx="1724025" cy="1641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2A21617D-99DB-02E4-F997-54C98EFF14E6}"/>
              </a:ext>
            </a:extLst>
          </p:cNvPr>
          <p:cNvSpPr txBox="1"/>
          <p:nvPr/>
        </p:nvSpPr>
        <p:spPr>
          <a:xfrm>
            <a:off x="838200" y="2885864"/>
            <a:ext cx="1070117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Estrutura que Muda Muito com Atributos Pouco Conhecidos e Tipados</a:t>
            </a:r>
          </a:p>
          <a:p>
            <a:pPr algn="ctr"/>
            <a:r>
              <a:rPr lang="pt-B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(Opte Pelo Uso do NoSQL)</a:t>
            </a:r>
          </a:p>
        </p:txBody>
      </p:sp>
    </p:spTree>
    <p:extLst>
      <p:ext uri="{BB962C8B-B14F-4D97-AF65-F5344CB8AC3E}">
        <p14:creationId xmlns:p14="http://schemas.microsoft.com/office/powerpoint/2010/main" val="352055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F05DFE0-683C-0FB2-6612-42B657E57404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NoSQL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7C3B8F8-5042-8846-7084-2F3C20A5F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252" y="6235477"/>
            <a:ext cx="1707228" cy="50638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0E68C02-26AD-2100-F61C-CCC93944AE8B}"/>
              </a:ext>
            </a:extLst>
          </p:cNvPr>
          <p:cNvSpPr txBox="1"/>
          <p:nvPr/>
        </p:nvSpPr>
        <p:spPr>
          <a:xfrm>
            <a:off x="791092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02 – Criando e Manipulando um Banco de Dados NoSQL"                   58</a:t>
            </a:r>
          </a:p>
        </p:txBody>
      </p:sp>
      <p:pic>
        <p:nvPicPr>
          <p:cNvPr id="7" name="Picture 2" descr="ícone Mongodb, simples, a marca, logo em Devicon">
            <a:extLst>
              <a:ext uri="{FF2B5EF4-FFF2-40B4-BE49-F238E27FC236}">
                <a16:creationId xmlns:a16="http://schemas.microsoft.com/office/drawing/2014/main" id="{A0B5FD58-6B6A-7C3C-F175-C7C63CED1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7482" y="365125"/>
            <a:ext cx="1514767" cy="151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79D04627-B3BD-4721-208C-AC1C7D9BF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Selecionando um Banco de Dados</a:t>
            </a:r>
          </a:p>
        </p:txBody>
      </p:sp>
      <p:pic>
        <p:nvPicPr>
          <p:cNvPr id="9" name="Picture 4" descr="Compass alternative - Mingo - MongoDB GUI Admin for 21st century">
            <a:extLst>
              <a:ext uri="{FF2B5EF4-FFF2-40B4-BE49-F238E27FC236}">
                <a16:creationId xmlns:a16="http://schemas.microsoft.com/office/drawing/2014/main" id="{7C92F596-3775-CD81-C388-2ACE51556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8433" y="2971544"/>
            <a:ext cx="1983073" cy="1983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9331AEB-811D-BCA9-3EC6-CB6319D24F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400" y="2196930"/>
            <a:ext cx="6845423" cy="413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18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5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F05DFE0-683C-0FB2-6612-42B657E57404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NoSQL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7C3B8F8-5042-8846-7084-2F3C20A5F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252" y="6235477"/>
            <a:ext cx="1707228" cy="50638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0E68C02-26AD-2100-F61C-CCC93944AE8B}"/>
              </a:ext>
            </a:extLst>
          </p:cNvPr>
          <p:cNvSpPr txBox="1"/>
          <p:nvPr/>
        </p:nvSpPr>
        <p:spPr>
          <a:xfrm>
            <a:off x="791092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02 – Criando e Manipulando um Banco de Dados NoSQL"                   59</a:t>
            </a:r>
          </a:p>
        </p:txBody>
      </p:sp>
      <p:pic>
        <p:nvPicPr>
          <p:cNvPr id="7" name="Picture 2" descr="ícone Mongodb, simples, a marca, logo em Devicon">
            <a:extLst>
              <a:ext uri="{FF2B5EF4-FFF2-40B4-BE49-F238E27FC236}">
                <a16:creationId xmlns:a16="http://schemas.microsoft.com/office/drawing/2014/main" id="{A0B5FD58-6B6A-7C3C-F175-C7C63CED1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7482" y="365125"/>
            <a:ext cx="1514767" cy="151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79D04627-B3BD-4721-208C-AC1C7D9BF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Criando uma Nova Coleção</a:t>
            </a:r>
          </a:p>
        </p:txBody>
      </p:sp>
      <p:pic>
        <p:nvPicPr>
          <p:cNvPr id="9" name="Picture 4" descr="Compass alternative - Mingo - MongoDB GUI Admin for 21st century">
            <a:extLst>
              <a:ext uri="{FF2B5EF4-FFF2-40B4-BE49-F238E27FC236}">
                <a16:creationId xmlns:a16="http://schemas.microsoft.com/office/drawing/2014/main" id="{7C92F596-3775-CD81-C388-2ACE51556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8433" y="2971544"/>
            <a:ext cx="1983073" cy="1983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161F0A5-268C-12F5-60B7-41B43EBB69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4450" y="2190700"/>
            <a:ext cx="6826373" cy="413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44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5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400EAF0F-D74A-C419-436F-7ACC6C324840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NoSQL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DDF97E6-D091-FD92-D964-C6B19E19A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252" y="6235477"/>
            <a:ext cx="1707228" cy="50638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6D9B148-B2F9-2F36-5494-14AD4F12CC56}"/>
              </a:ext>
            </a:extLst>
          </p:cNvPr>
          <p:cNvSpPr txBox="1"/>
          <p:nvPr/>
        </p:nvSpPr>
        <p:spPr>
          <a:xfrm>
            <a:off x="791092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02 – Criando e Manipulando um Banco de Dados NoSQL"                   60</a:t>
            </a:r>
          </a:p>
        </p:txBody>
      </p:sp>
      <p:pic>
        <p:nvPicPr>
          <p:cNvPr id="6" name="Picture 2" descr="ícone Mongodb, simples, a marca, logo em Devicon">
            <a:extLst>
              <a:ext uri="{FF2B5EF4-FFF2-40B4-BE49-F238E27FC236}">
                <a16:creationId xmlns:a16="http://schemas.microsoft.com/office/drawing/2014/main" id="{84F58B09-EE71-C532-F21C-F9C825D5F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7482" y="365125"/>
            <a:ext cx="1514767" cy="151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767A125-EBC9-F9F8-9C6C-B8EB1B1DB4DE}"/>
              </a:ext>
            </a:extLst>
          </p:cNvPr>
          <p:cNvSpPr txBox="1"/>
          <p:nvPr/>
        </p:nvSpPr>
        <p:spPr>
          <a:xfrm>
            <a:off x="838200" y="3093871"/>
            <a:ext cx="105156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500" dirty="0">
                <a:solidFill>
                  <a:srgbClr val="61616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Coleções Devem Iniciar com _</a:t>
            </a:r>
          </a:p>
          <a:p>
            <a:pPr algn="ctr"/>
            <a:r>
              <a:rPr lang="pt-BR" sz="3500" b="1" dirty="0">
                <a:solidFill>
                  <a:srgbClr val="61616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(Por Padrão ao Inserir uma Coleção um _id é Criado)</a:t>
            </a:r>
            <a:endParaRPr lang="pt-BR" sz="35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2" descr="Id card - Free business icons">
            <a:extLst>
              <a:ext uri="{FF2B5EF4-FFF2-40B4-BE49-F238E27FC236}">
                <a16:creationId xmlns:a16="http://schemas.microsoft.com/office/drawing/2014/main" id="{D95E434D-B9D2-084A-1823-A69AA6836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61" y="4458985"/>
            <a:ext cx="1894114" cy="1894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2C1845AD-3F9F-9535-7D66-97F169B3C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Criando uma Nova Coleção</a:t>
            </a:r>
          </a:p>
        </p:txBody>
      </p:sp>
    </p:spTree>
    <p:extLst>
      <p:ext uri="{BB962C8B-B14F-4D97-AF65-F5344CB8AC3E}">
        <p14:creationId xmlns:p14="http://schemas.microsoft.com/office/powerpoint/2010/main" val="330196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11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400EAF0F-D74A-C419-436F-7ACC6C324840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NoSQL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DDF97E6-D091-FD92-D964-C6B19E19A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252" y="6235477"/>
            <a:ext cx="1707228" cy="50638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6D9B148-B2F9-2F36-5494-14AD4F12CC56}"/>
              </a:ext>
            </a:extLst>
          </p:cNvPr>
          <p:cNvSpPr txBox="1"/>
          <p:nvPr/>
        </p:nvSpPr>
        <p:spPr>
          <a:xfrm>
            <a:off x="791092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02 – Criando e Manipulando um Banco de Dados NoSQL"                   61</a:t>
            </a:r>
          </a:p>
        </p:txBody>
      </p:sp>
      <p:pic>
        <p:nvPicPr>
          <p:cNvPr id="6" name="Picture 2" descr="ícone Mongodb, simples, a marca, logo em Devicon">
            <a:extLst>
              <a:ext uri="{FF2B5EF4-FFF2-40B4-BE49-F238E27FC236}">
                <a16:creationId xmlns:a16="http://schemas.microsoft.com/office/drawing/2014/main" id="{84F58B09-EE71-C532-F21C-F9C825D5F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7482" y="365125"/>
            <a:ext cx="1514767" cy="151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767A125-EBC9-F9F8-9C6C-B8EB1B1DB4DE}"/>
              </a:ext>
            </a:extLst>
          </p:cNvPr>
          <p:cNvSpPr txBox="1"/>
          <p:nvPr/>
        </p:nvSpPr>
        <p:spPr>
          <a:xfrm>
            <a:off x="838200" y="3093871"/>
            <a:ext cx="105156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500" dirty="0">
                <a:solidFill>
                  <a:srgbClr val="61616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 _id é um Identificador Único de Cada Documento</a:t>
            </a:r>
          </a:p>
          <a:p>
            <a:pPr algn="ctr"/>
            <a:r>
              <a:rPr lang="pt-BR" sz="3500" b="1" dirty="0">
                <a:solidFill>
                  <a:srgbClr val="61616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(Todo Documento Será Criado com um _id Único)</a:t>
            </a:r>
            <a:endParaRPr lang="pt-BR" sz="35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26" name="Picture 2" descr="Id card - Free business icons">
            <a:extLst>
              <a:ext uri="{FF2B5EF4-FFF2-40B4-BE49-F238E27FC236}">
                <a16:creationId xmlns:a16="http://schemas.microsoft.com/office/drawing/2014/main" id="{C59DFC0A-448F-50BA-73F8-785F48193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61" y="4458985"/>
            <a:ext cx="1894114" cy="1894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F17B7F40-8180-2A33-BA8F-5707FB364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Criando uma Nova Coleção</a:t>
            </a:r>
          </a:p>
        </p:txBody>
      </p:sp>
    </p:spTree>
    <p:extLst>
      <p:ext uri="{BB962C8B-B14F-4D97-AF65-F5344CB8AC3E}">
        <p14:creationId xmlns:p14="http://schemas.microsoft.com/office/powerpoint/2010/main" val="239500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10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ixaDeTexto 12">
            <a:extLst>
              <a:ext uri="{FF2B5EF4-FFF2-40B4-BE49-F238E27FC236}">
                <a16:creationId xmlns:a16="http://schemas.microsoft.com/office/drawing/2014/main" id="{BBE0974B-8E6C-CEEF-C009-1B8607B1F642}"/>
              </a:ext>
            </a:extLst>
          </p:cNvPr>
          <p:cNvSpPr txBox="1"/>
          <p:nvPr/>
        </p:nvSpPr>
        <p:spPr>
          <a:xfrm>
            <a:off x="838200" y="3093871"/>
            <a:ext cx="105156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500" dirty="0">
                <a:solidFill>
                  <a:srgbClr val="61616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 Mongo DB Cria por Padrão a Coleção</a:t>
            </a:r>
          </a:p>
          <a:p>
            <a:pPr algn="ctr"/>
            <a:r>
              <a:rPr lang="pt-BR" sz="3500" b="1" dirty="0">
                <a:solidFill>
                  <a:srgbClr val="61616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(Caso Um Documento Seja Inserido em uma Coleção)</a:t>
            </a:r>
            <a:endParaRPr lang="pt-BR" sz="35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00EAF0F-D74A-C419-436F-7ACC6C324840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NoSQL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DDF97E6-D091-FD92-D964-C6B19E19A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252" y="6235477"/>
            <a:ext cx="1707228" cy="50638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6D9B148-B2F9-2F36-5494-14AD4F12CC56}"/>
              </a:ext>
            </a:extLst>
          </p:cNvPr>
          <p:cNvSpPr txBox="1"/>
          <p:nvPr/>
        </p:nvSpPr>
        <p:spPr>
          <a:xfrm>
            <a:off x="791092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02 – Criando e Manipulando um Banco de Dados NoSQL"                   62</a:t>
            </a:r>
          </a:p>
        </p:txBody>
      </p:sp>
      <p:pic>
        <p:nvPicPr>
          <p:cNvPr id="6" name="Picture 2" descr="ícone Mongodb, simples, a marca, logo em Devicon">
            <a:extLst>
              <a:ext uri="{FF2B5EF4-FFF2-40B4-BE49-F238E27FC236}">
                <a16:creationId xmlns:a16="http://schemas.microsoft.com/office/drawing/2014/main" id="{84F58B09-EE71-C532-F21C-F9C825D5F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7482" y="365125"/>
            <a:ext cx="1514767" cy="151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F88C45CD-BFE6-C180-2C81-C6D6A521A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Criando uma Nova Coleção</a:t>
            </a:r>
          </a:p>
        </p:txBody>
      </p:sp>
    </p:spTree>
    <p:extLst>
      <p:ext uri="{BB962C8B-B14F-4D97-AF65-F5344CB8AC3E}">
        <p14:creationId xmlns:p14="http://schemas.microsoft.com/office/powerpoint/2010/main" val="204476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9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F05DFE0-683C-0FB2-6612-42B657E57404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NoSQL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7C3B8F8-5042-8846-7084-2F3C20A5F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252" y="6235477"/>
            <a:ext cx="1707228" cy="50638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0E68C02-26AD-2100-F61C-CCC93944AE8B}"/>
              </a:ext>
            </a:extLst>
          </p:cNvPr>
          <p:cNvSpPr txBox="1"/>
          <p:nvPr/>
        </p:nvSpPr>
        <p:spPr>
          <a:xfrm>
            <a:off x="791092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02 – Criando e Manipulando um Banco de Dados NoSQL"                   63</a:t>
            </a:r>
          </a:p>
        </p:txBody>
      </p:sp>
      <p:pic>
        <p:nvPicPr>
          <p:cNvPr id="7" name="Picture 2" descr="ícone Mongodb, simples, a marca, logo em Devicon">
            <a:extLst>
              <a:ext uri="{FF2B5EF4-FFF2-40B4-BE49-F238E27FC236}">
                <a16:creationId xmlns:a16="http://schemas.microsoft.com/office/drawing/2014/main" id="{A0B5FD58-6B6A-7C3C-F175-C7C63CED1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7482" y="365125"/>
            <a:ext cx="1514767" cy="151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79D04627-B3BD-4721-208C-AC1C7D9BF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Visualizando uma Coleção</a:t>
            </a:r>
          </a:p>
        </p:txBody>
      </p:sp>
      <p:pic>
        <p:nvPicPr>
          <p:cNvPr id="9" name="Picture 4" descr="Compass alternative - Mingo - MongoDB GUI Admin for 21st century">
            <a:extLst>
              <a:ext uri="{FF2B5EF4-FFF2-40B4-BE49-F238E27FC236}">
                <a16:creationId xmlns:a16="http://schemas.microsoft.com/office/drawing/2014/main" id="{7C92F596-3775-CD81-C388-2ACE51556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8433" y="2971544"/>
            <a:ext cx="1983073" cy="1983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9BEAEEB9-A2BA-03A4-9AB2-7961D7FF7C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4925" y="2194873"/>
            <a:ext cx="6826373" cy="413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335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5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F05DFE0-683C-0FB2-6612-42B657E57404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NoSQL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7C3B8F8-5042-8846-7084-2F3C20A5F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252" y="6235477"/>
            <a:ext cx="1707228" cy="50638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0E68C02-26AD-2100-F61C-CCC93944AE8B}"/>
              </a:ext>
            </a:extLst>
          </p:cNvPr>
          <p:cNvSpPr txBox="1"/>
          <p:nvPr/>
        </p:nvSpPr>
        <p:spPr>
          <a:xfrm>
            <a:off x="791092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02 – Criando e Manipulando um Banco de Dados NoSQL"                   64</a:t>
            </a:r>
          </a:p>
        </p:txBody>
      </p:sp>
      <p:pic>
        <p:nvPicPr>
          <p:cNvPr id="7" name="Picture 2" descr="ícone Mongodb, simples, a marca, logo em Devicon">
            <a:extLst>
              <a:ext uri="{FF2B5EF4-FFF2-40B4-BE49-F238E27FC236}">
                <a16:creationId xmlns:a16="http://schemas.microsoft.com/office/drawing/2014/main" id="{A0B5FD58-6B6A-7C3C-F175-C7C63CED1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7482" y="365125"/>
            <a:ext cx="1514767" cy="151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79D04627-B3BD-4721-208C-AC1C7D9BF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Visualizando uma Coleção</a:t>
            </a:r>
          </a:p>
        </p:txBody>
      </p:sp>
      <p:pic>
        <p:nvPicPr>
          <p:cNvPr id="9" name="Picture 4" descr="Compass alternative - Mingo - MongoDB GUI Admin for 21st century">
            <a:extLst>
              <a:ext uri="{FF2B5EF4-FFF2-40B4-BE49-F238E27FC236}">
                <a16:creationId xmlns:a16="http://schemas.microsoft.com/office/drawing/2014/main" id="{7C92F596-3775-CD81-C388-2ACE51556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8433" y="2971544"/>
            <a:ext cx="1983073" cy="1983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0797A7A3-6E95-6328-56B8-5B65212690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5875" y="2204396"/>
            <a:ext cx="6831120" cy="413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54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5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F05DFE0-683C-0FB2-6612-42B657E57404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NoSQL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7C3B8F8-5042-8846-7084-2F3C20A5F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252" y="6235477"/>
            <a:ext cx="1707228" cy="50638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0E68C02-26AD-2100-F61C-CCC93944AE8B}"/>
              </a:ext>
            </a:extLst>
          </p:cNvPr>
          <p:cNvSpPr txBox="1"/>
          <p:nvPr/>
        </p:nvSpPr>
        <p:spPr>
          <a:xfrm>
            <a:off x="791092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02 – Criando e Manipulando um Banco de Dados NoSQL"                   65</a:t>
            </a:r>
          </a:p>
        </p:txBody>
      </p:sp>
      <p:pic>
        <p:nvPicPr>
          <p:cNvPr id="7" name="Picture 2" descr="ícone Mongodb, simples, a marca, logo em Devicon">
            <a:extLst>
              <a:ext uri="{FF2B5EF4-FFF2-40B4-BE49-F238E27FC236}">
                <a16:creationId xmlns:a16="http://schemas.microsoft.com/office/drawing/2014/main" id="{A0B5FD58-6B6A-7C3C-F175-C7C63CED1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7482" y="365125"/>
            <a:ext cx="1514767" cy="151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79D04627-B3BD-4721-208C-AC1C7D9BF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Inserindo Documento</a:t>
            </a:r>
          </a:p>
        </p:txBody>
      </p:sp>
      <p:pic>
        <p:nvPicPr>
          <p:cNvPr id="9" name="Picture 4" descr="Compass alternative - Mingo - MongoDB GUI Admin for 21st century">
            <a:extLst>
              <a:ext uri="{FF2B5EF4-FFF2-40B4-BE49-F238E27FC236}">
                <a16:creationId xmlns:a16="http://schemas.microsoft.com/office/drawing/2014/main" id="{7C92F596-3775-CD81-C388-2ACE51556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8433" y="2971544"/>
            <a:ext cx="1983073" cy="1983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D921E54-73B7-0599-5B9B-66F3DA2FF8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5876" y="1906165"/>
            <a:ext cx="6526474" cy="443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907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5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F05DFE0-683C-0FB2-6612-42B657E57404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NoSQL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7C3B8F8-5042-8846-7084-2F3C20A5F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252" y="6235477"/>
            <a:ext cx="1707228" cy="50638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0E68C02-26AD-2100-F61C-CCC93944AE8B}"/>
              </a:ext>
            </a:extLst>
          </p:cNvPr>
          <p:cNvSpPr txBox="1"/>
          <p:nvPr/>
        </p:nvSpPr>
        <p:spPr>
          <a:xfrm>
            <a:off x="791092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02 – Criando e Manipulando um Banco de Dados NoSQL"                   66</a:t>
            </a:r>
          </a:p>
        </p:txBody>
      </p:sp>
      <p:pic>
        <p:nvPicPr>
          <p:cNvPr id="7" name="Picture 2" descr="ícone Mongodb, simples, a marca, logo em Devicon">
            <a:extLst>
              <a:ext uri="{FF2B5EF4-FFF2-40B4-BE49-F238E27FC236}">
                <a16:creationId xmlns:a16="http://schemas.microsoft.com/office/drawing/2014/main" id="{A0B5FD58-6B6A-7C3C-F175-C7C63CED1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7482" y="365125"/>
            <a:ext cx="1514767" cy="151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79D04627-B3BD-4721-208C-AC1C7D9BF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Inserindo Documento</a:t>
            </a:r>
          </a:p>
        </p:txBody>
      </p:sp>
      <p:pic>
        <p:nvPicPr>
          <p:cNvPr id="9" name="Picture 4" descr="Compass alternative - Mingo - MongoDB GUI Admin for 21st century">
            <a:extLst>
              <a:ext uri="{FF2B5EF4-FFF2-40B4-BE49-F238E27FC236}">
                <a16:creationId xmlns:a16="http://schemas.microsoft.com/office/drawing/2014/main" id="{7C92F596-3775-CD81-C388-2ACE51556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8433" y="2971544"/>
            <a:ext cx="1983073" cy="1983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4A6ED07-EDF0-98D2-54AA-F1E5821102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5876" y="1925489"/>
            <a:ext cx="6526474" cy="444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16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5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F05DFE0-683C-0FB2-6612-42B657E57404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NoSQL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7C3B8F8-5042-8846-7084-2F3C20A5F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252" y="6235477"/>
            <a:ext cx="1707228" cy="50638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0E68C02-26AD-2100-F61C-CCC93944AE8B}"/>
              </a:ext>
            </a:extLst>
          </p:cNvPr>
          <p:cNvSpPr txBox="1"/>
          <p:nvPr/>
        </p:nvSpPr>
        <p:spPr>
          <a:xfrm>
            <a:off x="791092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02 – Criando e Manipulando um Banco de Dados NoSQL"                   67</a:t>
            </a:r>
          </a:p>
        </p:txBody>
      </p:sp>
      <p:pic>
        <p:nvPicPr>
          <p:cNvPr id="7" name="Picture 2" descr="ícone Mongodb, simples, a marca, logo em Devicon">
            <a:extLst>
              <a:ext uri="{FF2B5EF4-FFF2-40B4-BE49-F238E27FC236}">
                <a16:creationId xmlns:a16="http://schemas.microsoft.com/office/drawing/2014/main" id="{A0B5FD58-6B6A-7C3C-F175-C7C63CED1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7482" y="365125"/>
            <a:ext cx="1514767" cy="151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79D04627-B3BD-4721-208C-AC1C7D9BF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Inserindo Documento</a:t>
            </a:r>
          </a:p>
        </p:txBody>
      </p:sp>
      <p:pic>
        <p:nvPicPr>
          <p:cNvPr id="9" name="Picture 4" descr="Compass alternative - Mingo - MongoDB GUI Admin for 21st century">
            <a:extLst>
              <a:ext uri="{FF2B5EF4-FFF2-40B4-BE49-F238E27FC236}">
                <a16:creationId xmlns:a16="http://schemas.microsoft.com/office/drawing/2014/main" id="{7C92F596-3775-CD81-C388-2ACE51556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8433" y="2971544"/>
            <a:ext cx="1983073" cy="1983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5DD14AE-AAB6-B061-3886-EE23DF2989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2074" y="1955825"/>
            <a:ext cx="6450276" cy="437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05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Recapitulação de Conteúdos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9E86FC5-6B99-D713-C067-BF1B34CCDE6A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NoSQL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396AA9A-5E3E-B769-E023-2166865C9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252" y="6235477"/>
            <a:ext cx="1707228" cy="50638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B1AE357-9ECE-12B1-C0D0-68440F1B3F9A}"/>
              </a:ext>
            </a:extLst>
          </p:cNvPr>
          <p:cNvSpPr txBox="1"/>
          <p:nvPr/>
        </p:nvSpPr>
        <p:spPr>
          <a:xfrm>
            <a:off x="791092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01 – Introdução as Bases de Dados Não Estruturadas"                          6</a:t>
            </a:r>
          </a:p>
        </p:txBody>
      </p:sp>
      <p:pic>
        <p:nvPicPr>
          <p:cNvPr id="7" name="Picture 2" descr="ícone Mongodb, simples, a marca, logo em Devicon">
            <a:extLst>
              <a:ext uri="{FF2B5EF4-FFF2-40B4-BE49-F238E27FC236}">
                <a16:creationId xmlns:a16="http://schemas.microsoft.com/office/drawing/2014/main" id="{B55F839E-11BD-97BE-7CBB-3005B6A8F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7482" y="365125"/>
            <a:ext cx="1514767" cy="151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atabase Table icon PNG and SVG Vector Free Download">
            <a:extLst>
              <a:ext uri="{FF2B5EF4-FFF2-40B4-BE49-F238E27FC236}">
                <a16:creationId xmlns:a16="http://schemas.microsoft.com/office/drawing/2014/main" id="{192E39E8-0C7A-AC60-A481-0203D974C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585" y="4308647"/>
            <a:ext cx="1788946" cy="170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atabase File icon PNG and SVG Vector Free Download">
            <a:extLst>
              <a:ext uri="{FF2B5EF4-FFF2-40B4-BE49-F238E27FC236}">
                <a16:creationId xmlns:a16="http://schemas.microsoft.com/office/drawing/2014/main" id="{CD25F8F8-224A-36F2-659F-6E5C5C38D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608" y="4308647"/>
            <a:ext cx="1724025" cy="1641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2A21617D-99DB-02E4-F997-54C98EFF14E6}"/>
              </a:ext>
            </a:extLst>
          </p:cNvPr>
          <p:cNvSpPr txBox="1"/>
          <p:nvPr/>
        </p:nvSpPr>
        <p:spPr>
          <a:xfrm>
            <a:off x="838200" y="2885864"/>
            <a:ext cx="1070117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Você Encontrará Ambos os Padrões em Aplicações Modernas</a:t>
            </a:r>
          </a:p>
          <a:p>
            <a:pPr algn="ctr"/>
            <a:r>
              <a:rPr lang="pt-B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(Isso Significa que Você Terá Sempre Dois Bancos de Dados)</a:t>
            </a:r>
          </a:p>
        </p:txBody>
      </p:sp>
    </p:spTree>
    <p:extLst>
      <p:ext uri="{BB962C8B-B14F-4D97-AF65-F5344CB8AC3E}">
        <p14:creationId xmlns:p14="http://schemas.microsoft.com/office/powerpoint/2010/main" val="206017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F05DFE0-683C-0FB2-6612-42B657E57404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NoSQL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7C3B8F8-5042-8846-7084-2F3C20A5F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252" y="6235477"/>
            <a:ext cx="1707228" cy="50638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0E68C02-26AD-2100-F61C-CCC93944AE8B}"/>
              </a:ext>
            </a:extLst>
          </p:cNvPr>
          <p:cNvSpPr txBox="1"/>
          <p:nvPr/>
        </p:nvSpPr>
        <p:spPr>
          <a:xfrm>
            <a:off x="791092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02 – Criando e Manipulando um Banco de Dados NoSQL"                   68</a:t>
            </a:r>
          </a:p>
        </p:txBody>
      </p:sp>
      <p:pic>
        <p:nvPicPr>
          <p:cNvPr id="7" name="Picture 2" descr="ícone Mongodb, simples, a marca, logo em Devicon">
            <a:extLst>
              <a:ext uri="{FF2B5EF4-FFF2-40B4-BE49-F238E27FC236}">
                <a16:creationId xmlns:a16="http://schemas.microsoft.com/office/drawing/2014/main" id="{A0B5FD58-6B6A-7C3C-F175-C7C63CED1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7482" y="365125"/>
            <a:ext cx="1514767" cy="151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79D04627-B3BD-4721-208C-AC1C7D9BF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Visualizando Documento</a:t>
            </a:r>
          </a:p>
        </p:txBody>
      </p:sp>
      <p:pic>
        <p:nvPicPr>
          <p:cNvPr id="9" name="Picture 4" descr="Compass alternative - Mingo - MongoDB GUI Admin for 21st century">
            <a:extLst>
              <a:ext uri="{FF2B5EF4-FFF2-40B4-BE49-F238E27FC236}">
                <a16:creationId xmlns:a16="http://schemas.microsoft.com/office/drawing/2014/main" id="{7C92F596-3775-CD81-C388-2ACE51556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8433" y="2971544"/>
            <a:ext cx="1983073" cy="1983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37C98CBD-6B2D-5DAB-8000-1B1D41DEFF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3952" y="1963537"/>
            <a:ext cx="640080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603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5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Inserindo Documento</a:t>
            </a:r>
            <a:endParaRPr lang="pt-BR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00EAF0F-D74A-C419-436F-7ACC6C324840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NoSQL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DDF97E6-D091-FD92-D964-C6B19E19A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252" y="6235477"/>
            <a:ext cx="1707228" cy="50638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6D9B148-B2F9-2F36-5494-14AD4F12CC56}"/>
              </a:ext>
            </a:extLst>
          </p:cNvPr>
          <p:cNvSpPr txBox="1"/>
          <p:nvPr/>
        </p:nvSpPr>
        <p:spPr>
          <a:xfrm>
            <a:off x="791092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02 – Criando e Manipulando um Banco de Dados NoSQL"                   69</a:t>
            </a:r>
          </a:p>
        </p:txBody>
      </p:sp>
      <p:pic>
        <p:nvPicPr>
          <p:cNvPr id="6" name="Picture 2" descr="ícone Mongodb, simples, a marca, logo em Devicon">
            <a:extLst>
              <a:ext uri="{FF2B5EF4-FFF2-40B4-BE49-F238E27FC236}">
                <a16:creationId xmlns:a16="http://schemas.microsoft.com/office/drawing/2014/main" id="{84F58B09-EE71-C532-F21C-F9C825D5F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7482" y="365125"/>
            <a:ext cx="1514767" cy="151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83E5698-C540-3995-8472-01FB2BC252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9237" y="2584189"/>
            <a:ext cx="915352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314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Inserindo Documento</a:t>
            </a:r>
            <a:endParaRPr lang="pt-BR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00EAF0F-D74A-C419-436F-7ACC6C324840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NoSQL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DDF97E6-D091-FD92-D964-C6B19E19A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252" y="6235477"/>
            <a:ext cx="1707228" cy="50638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6D9B148-B2F9-2F36-5494-14AD4F12CC56}"/>
              </a:ext>
            </a:extLst>
          </p:cNvPr>
          <p:cNvSpPr txBox="1"/>
          <p:nvPr/>
        </p:nvSpPr>
        <p:spPr>
          <a:xfrm>
            <a:off x="791092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02 – Criando e Manipulando um Banco de Dados NoSQL"                   70</a:t>
            </a:r>
          </a:p>
        </p:txBody>
      </p:sp>
      <p:pic>
        <p:nvPicPr>
          <p:cNvPr id="6" name="Picture 2" descr="ícone Mongodb, simples, a marca, logo em Devicon">
            <a:extLst>
              <a:ext uri="{FF2B5EF4-FFF2-40B4-BE49-F238E27FC236}">
                <a16:creationId xmlns:a16="http://schemas.microsoft.com/office/drawing/2014/main" id="{84F58B09-EE71-C532-F21C-F9C825D5F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7482" y="365125"/>
            <a:ext cx="1514767" cy="151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0A0A92D-D554-CD24-E09E-7F82BF48B1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6374" y="2831839"/>
            <a:ext cx="923925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75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F05DFE0-683C-0FB2-6612-42B657E57404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NoSQL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7C3B8F8-5042-8846-7084-2F3C20A5F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252" y="6235477"/>
            <a:ext cx="1707228" cy="50638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0E68C02-26AD-2100-F61C-CCC93944AE8B}"/>
              </a:ext>
            </a:extLst>
          </p:cNvPr>
          <p:cNvSpPr txBox="1"/>
          <p:nvPr/>
        </p:nvSpPr>
        <p:spPr>
          <a:xfrm>
            <a:off x="791092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02 – Criando e Manipulando um Banco de Dados NoSQL"                   71</a:t>
            </a:r>
          </a:p>
        </p:txBody>
      </p:sp>
      <p:pic>
        <p:nvPicPr>
          <p:cNvPr id="7" name="Picture 2" descr="ícone Mongodb, simples, a marca, logo em Devicon">
            <a:extLst>
              <a:ext uri="{FF2B5EF4-FFF2-40B4-BE49-F238E27FC236}">
                <a16:creationId xmlns:a16="http://schemas.microsoft.com/office/drawing/2014/main" id="{A0B5FD58-6B6A-7C3C-F175-C7C63CED1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7482" y="365125"/>
            <a:ext cx="1514767" cy="151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79D04627-B3BD-4721-208C-AC1C7D9BF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Visualizando Documento</a:t>
            </a:r>
          </a:p>
        </p:txBody>
      </p:sp>
      <p:pic>
        <p:nvPicPr>
          <p:cNvPr id="9" name="Picture 4" descr="Compass alternative - Mingo - MongoDB GUI Admin for 21st century">
            <a:extLst>
              <a:ext uri="{FF2B5EF4-FFF2-40B4-BE49-F238E27FC236}">
                <a16:creationId xmlns:a16="http://schemas.microsoft.com/office/drawing/2014/main" id="{7C92F596-3775-CD81-C388-2ACE51556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8433" y="2971544"/>
            <a:ext cx="1983073" cy="1983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77FD89BF-D919-82C1-078B-B7B6EA4835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5876" y="2191942"/>
            <a:ext cx="6831120" cy="413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49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5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Visualizando Documento</a:t>
            </a:r>
            <a:endParaRPr lang="pt-BR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BE0974B-8E6C-CEEF-C009-1B8607B1F642}"/>
              </a:ext>
            </a:extLst>
          </p:cNvPr>
          <p:cNvSpPr txBox="1"/>
          <p:nvPr/>
        </p:nvSpPr>
        <p:spPr>
          <a:xfrm>
            <a:off x="838200" y="3234359"/>
            <a:ext cx="105156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500" dirty="0">
                <a:solidFill>
                  <a:srgbClr val="61616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Aula de 12/10 Será Dedicada para Consultas</a:t>
            </a:r>
          </a:p>
          <a:p>
            <a:pPr algn="ctr"/>
            <a:r>
              <a:rPr lang="pt-BR" sz="3500" b="1" dirty="0">
                <a:solidFill>
                  <a:srgbClr val="61616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(Nesta Aula Aprenderemos a Criar/Inserir)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00EAF0F-D74A-C419-436F-7ACC6C324840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NoSQL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DDF97E6-D091-FD92-D964-C6B19E19A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252" y="6235477"/>
            <a:ext cx="1707228" cy="50638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6D9B148-B2F9-2F36-5494-14AD4F12CC56}"/>
              </a:ext>
            </a:extLst>
          </p:cNvPr>
          <p:cNvSpPr txBox="1"/>
          <p:nvPr/>
        </p:nvSpPr>
        <p:spPr>
          <a:xfrm>
            <a:off x="791092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02 – Criando e Manipulando um Banco de Dados NoSQL"                   72</a:t>
            </a:r>
          </a:p>
        </p:txBody>
      </p:sp>
      <p:pic>
        <p:nvPicPr>
          <p:cNvPr id="6" name="Picture 2" descr="ícone Mongodb, simples, a marca, logo em Devicon">
            <a:extLst>
              <a:ext uri="{FF2B5EF4-FFF2-40B4-BE49-F238E27FC236}">
                <a16:creationId xmlns:a16="http://schemas.microsoft.com/office/drawing/2014/main" id="{84F58B09-EE71-C532-F21C-F9C825D5F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7482" y="365125"/>
            <a:ext cx="1514767" cy="151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C801D935-8FF6-3F47-A79C-FFC9424AA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2440"/>
            <a:ext cx="10515600" cy="4351338"/>
          </a:xfrm>
        </p:spPr>
        <p:txBody>
          <a:bodyPr>
            <a:normAutofit/>
          </a:bodyPr>
          <a:lstStyle/>
          <a:p>
            <a:endParaRPr lang="pt-BR" sz="2000" dirty="0">
              <a:solidFill>
                <a:srgbClr val="61616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pt-BR" dirty="0">
                <a:solidFill>
                  <a:srgbClr val="61616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Trata-se de um Formato de Representação de Dados</a:t>
            </a:r>
          </a:p>
          <a:p>
            <a:pPr marL="0" indent="0" algn="ctr">
              <a:buNone/>
            </a:pPr>
            <a:r>
              <a:rPr lang="pt-BR" b="1" dirty="0">
                <a:solidFill>
                  <a:srgbClr val="61616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(Que Vide Seu Crescimento Vem Substituindo o Uso do XML)</a:t>
            </a:r>
          </a:p>
          <a:p>
            <a:endParaRPr lang="pt-BR" sz="2000" dirty="0">
              <a:solidFill>
                <a:srgbClr val="61616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F05DFE0-683C-0FB2-6612-42B657E57404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NoSQL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7C3B8F8-5042-8846-7084-2F3C20A5F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252" y="6235477"/>
            <a:ext cx="1707228" cy="50638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0E68C02-26AD-2100-F61C-CCC93944AE8B}"/>
              </a:ext>
            </a:extLst>
          </p:cNvPr>
          <p:cNvSpPr txBox="1"/>
          <p:nvPr/>
        </p:nvSpPr>
        <p:spPr>
          <a:xfrm>
            <a:off x="791092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02 – Criando e Manipulando um Banco de Dados NoSQL"                   73</a:t>
            </a:r>
          </a:p>
        </p:txBody>
      </p:sp>
      <p:pic>
        <p:nvPicPr>
          <p:cNvPr id="7" name="Picture 2" descr="ícone Mongodb, simples, a marca, logo em Devicon">
            <a:extLst>
              <a:ext uri="{FF2B5EF4-FFF2-40B4-BE49-F238E27FC236}">
                <a16:creationId xmlns:a16="http://schemas.microsoft.com/office/drawing/2014/main" id="{A0B5FD58-6B6A-7C3C-F175-C7C63CED1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7482" y="365125"/>
            <a:ext cx="1514767" cy="151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79D04627-B3BD-4721-208C-AC1C7D9BF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Um Pouco Sobre JSON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B71ECCE8-5A68-988E-0DAA-D1463D48A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77" y="4568745"/>
            <a:ext cx="1420210" cy="1420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276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5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C801D935-8FF6-3F47-A79C-FFC9424AA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2440"/>
            <a:ext cx="10515600" cy="4351338"/>
          </a:xfrm>
        </p:spPr>
        <p:txBody>
          <a:bodyPr>
            <a:normAutofit/>
          </a:bodyPr>
          <a:lstStyle/>
          <a:p>
            <a:endParaRPr lang="pt-BR" sz="2000" dirty="0">
              <a:solidFill>
                <a:srgbClr val="61616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pt-BR" dirty="0">
                <a:solidFill>
                  <a:srgbClr val="61616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Todas as Linguagens de Programação Suportam JSON</a:t>
            </a:r>
          </a:p>
          <a:p>
            <a:pPr marL="0" indent="0" algn="ctr">
              <a:buNone/>
            </a:pPr>
            <a:r>
              <a:rPr lang="pt-BR" b="1" dirty="0">
                <a:solidFill>
                  <a:srgbClr val="61616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(Tal Popularidade se Justifica Pela Simplicidade do Formato)</a:t>
            </a:r>
          </a:p>
          <a:p>
            <a:endParaRPr lang="pt-BR" sz="2000" dirty="0">
              <a:solidFill>
                <a:srgbClr val="61616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F05DFE0-683C-0FB2-6612-42B657E57404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NoSQL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7C3B8F8-5042-8846-7084-2F3C20A5F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252" y="6235477"/>
            <a:ext cx="1707228" cy="50638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0E68C02-26AD-2100-F61C-CCC93944AE8B}"/>
              </a:ext>
            </a:extLst>
          </p:cNvPr>
          <p:cNvSpPr txBox="1"/>
          <p:nvPr/>
        </p:nvSpPr>
        <p:spPr>
          <a:xfrm>
            <a:off x="791092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02 – Criando e Manipulando um Banco de Dados NoSQL"                   74</a:t>
            </a:r>
          </a:p>
        </p:txBody>
      </p:sp>
      <p:pic>
        <p:nvPicPr>
          <p:cNvPr id="7" name="Picture 2" descr="ícone Mongodb, simples, a marca, logo em Devicon">
            <a:extLst>
              <a:ext uri="{FF2B5EF4-FFF2-40B4-BE49-F238E27FC236}">
                <a16:creationId xmlns:a16="http://schemas.microsoft.com/office/drawing/2014/main" id="{A0B5FD58-6B6A-7C3C-F175-C7C63CED1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7482" y="365125"/>
            <a:ext cx="1514767" cy="151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79D04627-B3BD-4721-208C-AC1C7D9BF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Um Pouco Sobre JSON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B71ECCE8-5A68-988E-0DAA-D1463D48A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77" y="4568745"/>
            <a:ext cx="1420210" cy="1420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300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5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C801D935-8FF6-3F47-A79C-FFC9424AA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2440"/>
            <a:ext cx="10515600" cy="4351338"/>
          </a:xfrm>
        </p:spPr>
        <p:txBody>
          <a:bodyPr>
            <a:normAutofit/>
          </a:bodyPr>
          <a:lstStyle/>
          <a:p>
            <a:endParaRPr lang="pt-BR" sz="2000" dirty="0">
              <a:solidFill>
                <a:srgbClr val="61616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pt-BR" dirty="0">
                <a:solidFill>
                  <a:srgbClr val="61616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Os Elementos de um JSON são Formados por Pares de Informação</a:t>
            </a:r>
          </a:p>
          <a:p>
            <a:pPr marL="0" indent="0" algn="ctr">
              <a:buNone/>
            </a:pPr>
            <a:r>
              <a:rPr lang="pt-BR" b="1" dirty="0">
                <a:solidFill>
                  <a:srgbClr val="61616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(Cada par Possui um String Identificador e um Valor Associado)</a:t>
            </a:r>
          </a:p>
          <a:p>
            <a:pPr marL="0" indent="0">
              <a:buNone/>
            </a:pPr>
            <a:endParaRPr lang="pt-BR" sz="2000" dirty="0">
              <a:solidFill>
                <a:srgbClr val="61616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F05DFE0-683C-0FB2-6612-42B657E57404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NoSQL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7C3B8F8-5042-8846-7084-2F3C20A5F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252" y="6235477"/>
            <a:ext cx="1707228" cy="50638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0E68C02-26AD-2100-F61C-CCC93944AE8B}"/>
              </a:ext>
            </a:extLst>
          </p:cNvPr>
          <p:cNvSpPr txBox="1"/>
          <p:nvPr/>
        </p:nvSpPr>
        <p:spPr>
          <a:xfrm>
            <a:off x="791092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02 – Criando e Manipulando um Banco de Dados NoSQL"                   75</a:t>
            </a:r>
          </a:p>
        </p:txBody>
      </p:sp>
      <p:pic>
        <p:nvPicPr>
          <p:cNvPr id="7" name="Picture 2" descr="ícone Mongodb, simples, a marca, logo em Devicon">
            <a:extLst>
              <a:ext uri="{FF2B5EF4-FFF2-40B4-BE49-F238E27FC236}">
                <a16:creationId xmlns:a16="http://schemas.microsoft.com/office/drawing/2014/main" id="{A0B5FD58-6B6A-7C3C-F175-C7C63CED1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7482" y="365125"/>
            <a:ext cx="1514767" cy="151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79D04627-B3BD-4721-208C-AC1C7D9BF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Um Pouco Sobre JSON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B71ECCE8-5A68-988E-0DAA-D1463D48A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77" y="4568745"/>
            <a:ext cx="1420210" cy="1420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897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5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F05DFE0-683C-0FB2-6612-42B657E57404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NoSQL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7C3B8F8-5042-8846-7084-2F3C20A5F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252" y="6235477"/>
            <a:ext cx="1707228" cy="50638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0E68C02-26AD-2100-F61C-CCC93944AE8B}"/>
              </a:ext>
            </a:extLst>
          </p:cNvPr>
          <p:cNvSpPr txBox="1"/>
          <p:nvPr/>
        </p:nvSpPr>
        <p:spPr>
          <a:xfrm>
            <a:off x="791092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02 – Criando e Manipulando um Banco de Dados NoSQL"                   76</a:t>
            </a:r>
          </a:p>
        </p:txBody>
      </p:sp>
      <p:pic>
        <p:nvPicPr>
          <p:cNvPr id="7" name="Picture 2" descr="ícone Mongodb, simples, a marca, logo em Devicon">
            <a:extLst>
              <a:ext uri="{FF2B5EF4-FFF2-40B4-BE49-F238E27FC236}">
                <a16:creationId xmlns:a16="http://schemas.microsoft.com/office/drawing/2014/main" id="{A0B5FD58-6B6A-7C3C-F175-C7C63CED1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7482" y="365125"/>
            <a:ext cx="1514767" cy="151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79D04627-B3BD-4721-208C-AC1C7D9BF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Um Pouco Sobre JSON</a:t>
            </a: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C801D935-8FF6-3F47-A79C-FFC9424AA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2440"/>
            <a:ext cx="10515600" cy="4351338"/>
          </a:xfrm>
        </p:spPr>
        <p:txBody>
          <a:bodyPr>
            <a:normAutofit/>
          </a:bodyPr>
          <a:lstStyle/>
          <a:p>
            <a:endParaRPr lang="pt-BR" sz="2000" dirty="0">
              <a:solidFill>
                <a:srgbClr val="61616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pt-BR" dirty="0">
                <a:solidFill>
                  <a:srgbClr val="61616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Os Tipos de Dados Mais Comuns dos Valores São</a:t>
            </a:r>
          </a:p>
          <a:p>
            <a:pPr marL="0" indent="0" algn="ctr">
              <a:buNone/>
            </a:pPr>
            <a:r>
              <a:rPr lang="pt-BR" b="1" dirty="0">
                <a:solidFill>
                  <a:srgbClr val="61616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(String, Numeric, Boolean, Array e Object)</a:t>
            </a:r>
          </a:p>
          <a:p>
            <a:endParaRPr lang="pt-BR" sz="2000" dirty="0">
              <a:solidFill>
                <a:srgbClr val="61616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B71ECCE8-5A68-988E-0DAA-D1463D48A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77" y="4568745"/>
            <a:ext cx="1420210" cy="1420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881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5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F05DFE0-683C-0FB2-6612-42B657E57404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NoSQL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7C3B8F8-5042-8846-7084-2F3C20A5F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252" y="6235477"/>
            <a:ext cx="1707228" cy="50638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0E68C02-26AD-2100-F61C-CCC93944AE8B}"/>
              </a:ext>
            </a:extLst>
          </p:cNvPr>
          <p:cNvSpPr txBox="1"/>
          <p:nvPr/>
        </p:nvSpPr>
        <p:spPr>
          <a:xfrm>
            <a:off x="791092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02 – Criando e Manipulando um Banco de Dados NoSQL"                   77</a:t>
            </a:r>
          </a:p>
        </p:txBody>
      </p:sp>
      <p:pic>
        <p:nvPicPr>
          <p:cNvPr id="7" name="Picture 2" descr="ícone Mongodb, simples, a marca, logo em Devicon">
            <a:extLst>
              <a:ext uri="{FF2B5EF4-FFF2-40B4-BE49-F238E27FC236}">
                <a16:creationId xmlns:a16="http://schemas.microsoft.com/office/drawing/2014/main" id="{A0B5FD58-6B6A-7C3C-F175-C7C63CED1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7482" y="365125"/>
            <a:ext cx="1514767" cy="151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79D04627-B3BD-4721-208C-AC1C7D9BF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Um Pouco Sobre JSON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1B610BAB-FAB3-A628-68CF-403823E392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6812" y="2710570"/>
            <a:ext cx="9858375" cy="2038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740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Recapitulação de Conteúdos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9E86FC5-6B99-D713-C067-BF1B34CCDE6A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NoSQL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396AA9A-5E3E-B769-E023-2166865C9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252" y="6235477"/>
            <a:ext cx="1707228" cy="50638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B1AE357-9ECE-12B1-C0D0-68440F1B3F9A}"/>
              </a:ext>
            </a:extLst>
          </p:cNvPr>
          <p:cNvSpPr txBox="1"/>
          <p:nvPr/>
        </p:nvSpPr>
        <p:spPr>
          <a:xfrm>
            <a:off x="791092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01 – Introdução as Bases de Dados Não Estruturadas"                          7</a:t>
            </a:r>
          </a:p>
        </p:txBody>
      </p:sp>
      <p:pic>
        <p:nvPicPr>
          <p:cNvPr id="7" name="Picture 2" descr="ícone Mongodb, simples, a marca, logo em Devicon">
            <a:extLst>
              <a:ext uri="{FF2B5EF4-FFF2-40B4-BE49-F238E27FC236}">
                <a16:creationId xmlns:a16="http://schemas.microsoft.com/office/drawing/2014/main" id="{B55F839E-11BD-97BE-7CBB-3005B6A8F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7482" y="365125"/>
            <a:ext cx="1514767" cy="151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atabase Table icon PNG and SVG Vector Free Download">
            <a:extLst>
              <a:ext uri="{FF2B5EF4-FFF2-40B4-BE49-F238E27FC236}">
                <a16:creationId xmlns:a16="http://schemas.microsoft.com/office/drawing/2014/main" id="{192E39E8-0C7A-AC60-A481-0203D974C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1527" y="4281757"/>
            <a:ext cx="1788946" cy="170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2A21617D-99DB-02E4-F997-54C98EFF14E6}"/>
              </a:ext>
            </a:extLst>
          </p:cNvPr>
          <p:cNvSpPr txBox="1"/>
          <p:nvPr/>
        </p:nvSpPr>
        <p:spPr>
          <a:xfrm>
            <a:off x="838200" y="2885864"/>
            <a:ext cx="1070117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Opte Pelo Uso do SQL Quando Você Precisar de Estrutura</a:t>
            </a:r>
          </a:p>
          <a:p>
            <a:pPr algn="ctr"/>
            <a:r>
              <a:rPr lang="pt-B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(Suas Tabelas Possuem Ordens de Giga Byte de Tamanho)</a:t>
            </a:r>
          </a:p>
        </p:txBody>
      </p:sp>
    </p:spTree>
    <p:extLst>
      <p:ext uri="{BB962C8B-B14F-4D97-AF65-F5344CB8AC3E}">
        <p14:creationId xmlns:p14="http://schemas.microsoft.com/office/powerpoint/2010/main" val="1574087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F05DFE0-683C-0FB2-6612-42B657E57404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NoSQL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7C3B8F8-5042-8846-7084-2F3C20A5F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252" y="6235477"/>
            <a:ext cx="1707228" cy="50638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0E68C02-26AD-2100-F61C-CCC93944AE8B}"/>
              </a:ext>
            </a:extLst>
          </p:cNvPr>
          <p:cNvSpPr txBox="1"/>
          <p:nvPr/>
        </p:nvSpPr>
        <p:spPr>
          <a:xfrm>
            <a:off x="791092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02 – Criando e Manipulando um Banco de Dados NoSQL</a:t>
            </a:r>
            <a:r>
              <a:rPr lang="pt-BR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"                   78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7" name="Picture 2" descr="ícone Mongodb, simples, a marca, logo em Devicon">
            <a:extLst>
              <a:ext uri="{FF2B5EF4-FFF2-40B4-BE49-F238E27FC236}">
                <a16:creationId xmlns:a16="http://schemas.microsoft.com/office/drawing/2014/main" id="{A0B5FD58-6B6A-7C3C-F175-C7C63CED1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7482" y="365125"/>
            <a:ext cx="1514767" cy="151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79D04627-B3BD-4721-208C-AC1C7D9BF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Inserindo Documento</a:t>
            </a:r>
          </a:p>
        </p:txBody>
      </p:sp>
      <p:pic>
        <p:nvPicPr>
          <p:cNvPr id="9" name="Picture 4" descr="Compass alternative - Mingo - MongoDB GUI Admin for 21st century">
            <a:extLst>
              <a:ext uri="{FF2B5EF4-FFF2-40B4-BE49-F238E27FC236}">
                <a16:creationId xmlns:a16="http://schemas.microsoft.com/office/drawing/2014/main" id="{7C92F596-3775-CD81-C388-2ACE51556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8433" y="2971544"/>
            <a:ext cx="1983073" cy="1983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D1374561-7B1A-049A-B0B0-DCD33B4D9F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6477" y="2072624"/>
            <a:ext cx="6932093" cy="426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9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5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Inserindo Vários Documentos</a:t>
            </a:r>
            <a:endParaRPr lang="pt-BR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730C04D-8286-0396-0103-6650F009BCAE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NoSQL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EFF2AA0-5F12-FAF8-733B-DF27A1717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252" y="6235477"/>
            <a:ext cx="1707228" cy="50638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6B1385A-678A-C5B0-4003-6031C8908A81}"/>
              </a:ext>
            </a:extLst>
          </p:cNvPr>
          <p:cNvSpPr txBox="1"/>
          <p:nvPr/>
        </p:nvSpPr>
        <p:spPr>
          <a:xfrm>
            <a:off x="791092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02 – Criando e Manipulando um Banco de Dados NoSQL"                   79</a:t>
            </a:r>
          </a:p>
        </p:txBody>
      </p:sp>
      <p:pic>
        <p:nvPicPr>
          <p:cNvPr id="6" name="Picture 2" descr="ícone Mongodb, simples, a marca, logo em Devicon">
            <a:extLst>
              <a:ext uri="{FF2B5EF4-FFF2-40B4-BE49-F238E27FC236}">
                <a16:creationId xmlns:a16="http://schemas.microsoft.com/office/drawing/2014/main" id="{AA375002-E674-A5C2-F29A-2996CF51C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7482" y="365125"/>
            <a:ext cx="1514767" cy="151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ompass alternative - Mingo - MongoDB GUI Admin for 21st century">
            <a:extLst>
              <a:ext uri="{FF2B5EF4-FFF2-40B4-BE49-F238E27FC236}">
                <a16:creationId xmlns:a16="http://schemas.microsoft.com/office/drawing/2014/main" id="{2D6FA950-8726-F824-B8B7-DE730F7F2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20" y="4363389"/>
            <a:ext cx="1983073" cy="1983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370DDBD-2492-055E-30B8-792C25910C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4737" y="2335500"/>
            <a:ext cx="4962525" cy="3019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382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F05DFE0-683C-0FB2-6612-42B657E57404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NoSQL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7C3B8F8-5042-8846-7084-2F3C20A5F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252" y="6235477"/>
            <a:ext cx="1707228" cy="50638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0E68C02-26AD-2100-F61C-CCC93944AE8B}"/>
              </a:ext>
            </a:extLst>
          </p:cNvPr>
          <p:cNvSpPr txBox="1"/>
          <p:nvPr/>
        </p:nvSpPr>
        <p:spPr>
          <a:xfrm>
            <a:off x="791092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02 – Criando e Manipulando um Banco de Dados NoSQL"                   80</a:t>
            </a:r>
          </a:p>
        </p:txBody>
      </p:sp>
      <p:pic>
        <p:nvPicPr>
          <p:cNvPr id="7" name="Picture 2" descr="ícone Mongodb, simples, a marca, logo em Devicon">
            <a:extLst>
              <a:ext uri="{FF2B5EF4-FFF2-40B4-BE49-F238E27FC236}">
                <a16:creationId xmlns:a16="http://schemas.microsoft.com/office/drawing/2014/main" id="{A0B5FD58-6B6A-7C3C-F175-C7C63CED1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7482" y="365125"/>
            <a:ext cx="1514767" cy="151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79D04627-B3BD-4721-208C-AC1C7D9BF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Inserindo Documento</a:t>
            </a:r>
          </a:p>
        </p:txBody>
      </p:sp>
      <p:pic>
        <p:nvPicPr>
          <p:cNvPr id="9" name="Picture 4" descr="Compass alternative - Mingo - MongoDB GUI Admin for 21st century">
            <a:extLst>
              <a:ext uri="{FF2B5EF4-FFF2-40B4-BE49-F238E27FC236}">
                <a16:creationId xmlns:a16="http://schemas.microsoft.com/office/drawing/2014/main" id="{7C92F596-3775-CD81-C388-2ACE51556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8433" y="2971544"/>
            <a:ext cx="1983073" cy="1983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EB4785A9-39F1-6FE8-997B-E38BB3D2FD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9852" y="2419118"/>
            <a:ext cx="6435873" cy="391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54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5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F05DFE0-683C-0FB2-6612-42B657E57404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NoSQL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7C3B8F8-5042-8846-7084-2F3C20A5F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252" y="6235477"/>
            <a:ext cx="1707228" cy="50638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0E68C02-26AD-2100-F61C-CCC93944AE8B}"/>
              </a:ext>
            </a:extLst>
          </p:cNvPr>
          <p:cNvSpPr txBox="1"/>
          <p:nvPr/>
        </p:nvSpPr>
        <p:spPr>
          <a:xfrm>
            <a:off x="791092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02 – Criando e Manipulando um Banco de Dados NoSQL"                   81</a:t>
            </a:r>
          </a:p>
        </p:txBody>
      </p:sp>
      <p:pic>
        <p:nvPicPr>
          <p:cNvPr id="7" name="Picture 2" descr="ícone Mongodb, simples, a marca, logo em Devicon">
            <a:extLst>
              <a:ext uri="{FF2B5EF4-FFF2-40B4-BE49-F238E27FC236}">
                <a16:creationId xmlns:a16="http://schemas.microsoft.com/office/drawing/2014/main" id="{A0B5FD58-6B6A-7C3C-F175-C7C63CED1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7482" y="365125"/>
            <a:ext cx="1514767" cy="151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79D04627-B3BD-4721-208C-AC1C7D9BF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Inserindo Documento</a:t>
            </a:r>
          </a:p>
        </p:txBody>
      </p:sp>
      <p:pic>
        <p:nvPicPr>
          <p:cNvPr id="9" name="Picture 4" descr="Compass alternative - Mingo - MongoDB GUI Admin for 21st century">
            <a:extLst>
              <a:ext uri="{FF2B5EF4-FFF2-40B4-BE49-F238E27FC236}">
                <a16:creationId xmlns:a16="http://schemas.microsoft.com/office/drawing/2014/main" id="{7C92F596-3775-CD81-C388-2ACE51556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8433" y="2971544"/>
            <a:ext cx="1983073" cy="1983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EB4785A9-39F1-6FE8-997B-E38BB3D2FD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9852" y="2419118"/>
            <a:ext cx="6435873" cy="391414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0F995A4F-44DE-0A17-AEFD-49A10024E3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9852" y="2419118"/>
            <a:ext cx="6435873" cy="389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333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5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F05DFE0-683C-0FB2-6612-42B657E57404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NoSQL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7C3B8F8-5042-8846-7084-2F3C20A5F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252" y="6235477"/>
            <a:ext cx="1707228" cy="50638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0E68C02-26AD-2100-F61C-CCC93944AE8B}"/>
              </a:ext>
            </a:extLst>
          </p:cNvPr>
          <p:cNvSpPr txBox="1"/>
          <p:nvPr/>
        </p:nvSpPr>
        <p:spPr>
          <a:xfrm>
            <a:off x="791092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02 – Criando e Manipulando um Banco de Dados NoSQL"                   82</a:t>
            </a:r>
          </a:p>
        </p:txBody>
      </p:sp>
      <p:pic>
        <p:nvPicPr>
          <p:cNvPr id="7" name="Picture 2" descr="ícone Mongodb, simples, a marca, logo em Devicon">
            <a:extLst>
              <a:ext uri="{FF2B5EF4-FFF2-40B4-BE49-F238E27FC236}">
                <a16:creationId xmlns:a16="http://schemas.microsoft.com/office/drawing/2014/main" id="{A0B5FD58-6B6A-7C3C-F175-C7C63CED1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7482" y="365125"/>
            <a:ext cx="1514767" cy="151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79D04627-B3BD-4721-208C-AC1C7D9BF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Inserindo Documento</a:t>
            </a:r>
          </a:p>
        </p:txBody>
      </p:sp>
      <p:pic>
        <p:nvPicPr>
          <p:cNvPr id="9" name="Picture 4" descr="Compass alternative - Mingo - MongoDB GUI Admin for 21st century">
            <a:extLst>
              <a:ext uri="{FF2B5EF4-FFF2-40B4-BE49-F238E27FC236}">
                <a16:creationId xmlns:a16="http://schemas.microsoft.com/office/drawing/2014/main" id="{7C92F596-3775-CD81-C388-2ACE51556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8433" y="2971544"/>
            <a:ext cx="1983073" cy="1983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61DB81E-31DD-F7AB-4C25-7516D48804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0306" y="2411381"/>
            <a:ext cx="6435873" cy="390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935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5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F05DFE0-683C-0FB2-6612-42B657E57404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NoSQL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7C3B8F8-5042-8846-7084-2F3C20A5F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252" y="6235477"/>
            <a:ext cx="1707228" cy="50638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0E68C02-26AD-2100-F61C-CCC93944AE8B}"/>
              </a:ext>
            </a:extLst>
          </p:cNvPr>
          <p:cNvSpPr txBox="1"/>
          <p:nvPr/>
        </p:nvSpPr>
        <p:spPr>
          <a:xfrm>
            <a:off x="791092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02 – Criando e Manipulando um Banco de Dados NoSQL"                   83</a:t>
            </a:r>
          </a:p>
        </p:txBody>
      </p:sp>
      <p:pic>
        <p:nvPicPr>
          <p:cNvPr id="7" name="Picture 2" descr="ícone Mongodb, simples, a marca, logo em Devicon">
            <a:extLst>
              <a:ext uri="{FF2B5EF4-FFF2-40B4-BE49-F238E27FC236}">
                <a16:creationId xmlns:a16="http://schemas.microsoft.com/office/drawing/2014/main" id="{A0B5FD58-6B6A-7C3C-F175-C7C63CED1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7482" y="365125"/>
            <a:ext cx="1514767" cy="151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79D04627-B3BD-4721-208C-AC1C7D9BF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Inserindo Documento</a:t>
            </a:r>
          </a:p>
        </p:txBody>
      </p:sp>
      <p:pic>
        <p:nvPicPr>
          <p:cNvPr id="9" name="Picture 4" descr="Compass alternative - Mingo - MongoDB GUI Admin for 21st century">
            <a:extLst>
              <a:ext uri="{FF2B5EF4-FFF2-40B4-BE49-F238E27FC236}">
                <a16:creationId xmlns:a16="http://schemas.microsoft.com/office/drawing/2014/main" id="{7C92F596-3775-CD81-C388-2ACE51556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8433" y="2971544"/>
            <a:ext cx="1983073" cy="1983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A5F7EED-A7A2-BA74-AA8B-C763800CCB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6477" y="1927801"/>
            <a:ext cx="6435873" cy="430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13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5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Resumindo o Aprendizado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BE0974B-8E6C-CEEF-C009-1B8607B1F642}"/>
              </a:ext>
            </a:extLst>
          </p:cNvPr>
          <p:cNvSpPr txBox="1"/>
          <p:nvPr/>
        </p:nvSpPr>
        <p:spPr>
          <a:xfrm>
            <a:off x="838200" y="3093871"/>
            <a:ext cx="10515600" cy="1184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500" dirty="0">
                <a:solidFill>
                  <a:srgbClr val="61616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Usem o Mongo DB Atlas Como Server/Instalação</a:t>
            </a:r>
          </a:p>
          <a:p>
            <a:pPr marL="0" indent="0" algn="ctr">
              <a:buNone/>
            </a:pPr>
            <a:r>
              <a:rPr lang="pt-BR" sz="3600" b="1" dirty="0">
                <a:solidFill>
                  <a:srgbClr val="61616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(Usem o Mongo DB Compass como GUI/Shell)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730C04D-8286-0396-0103-6650F009BCAE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NoSQL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EFF2AA0-5F12-FAF8-733B-DF27A1717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252" y="6235477"/>
            <a:ext cx="1707228" cy="50638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6B1385A-678A-C5B0-4003-6031C8908A81}"/>
              </a:ext>
            </a:extLst>
          </p:cNvPr>
          <p:cNvSpPr txBox="1"/>
          <p:nvPr/>
        </p:nvSpPr>
        <p:spPr>
          <a:xfrm>
            <a:off x="791092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02 – Criando e Manipulando um Banco de Dados NoSQL"                   84</a:t>
            </a:r>
          </a:p>
        </p:txBody>
      </p:sp>
      <p:pic>
        <p:nvPicPr>
          <p:cNvPr id="6" name="Picture 2" descr="ícone Mongodb, simples, a marca, logo em Devicon">
            <a:extLst>
              <a:ext uri="{FF2B5EF4-FFF2-40B4-BE49-F238E27FC236}">
                <a16:creationId xmlns:a16="http://schemas.microsoft.com/office/drawing/2014/main" id="{AA375002-E674-A5C2-F29A-2996CF51C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7482" y="365125"/>
            <a:ext cx="1514767" cy="151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ompass alternative - Mingo - MongoDB GUI Admin for 21st century">
            <a:extLst>
              <a:ext uri="{FF2B5EF4-FFF2-40B4-BE49-F238E27FC236}">
                <a16:creationId xmlns:a16="http://schemas.microsoft.com/office/drawing/2014/main" id="{2D6FA950-8726-F824-B8B7-DE730F7F2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20" y="4363389"/>
            <a:ext cx="1983073" cy="1983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710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Resumindo o Aprendizado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BE0974B-8E6C-CEEF-C009-1B8607B1F642}"/>
              </a:ext>
            </a:extLst>
          </p:cNvPr>
          <p:cNvSpPr txBox="1"/>
          <p:nvPr/>
        </p:nvSpPr>
        <p:spPr>
          <a:xfrm>
            <a:off x="838200" y="3093871"/>
            <a:ext cx="10515600" cy="1184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500" dirty="0">
                <a:solidFill>
                  <a:srgbClr val="61616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Usem as Funções InsertOne e InsertMany para Inserir</a:t>
            </a:r>
          </a:p>
          <a:p>
            <a:pPr marL="0" indent="0" algn="ctr">
              <a:buNone/>
            </a:pPr>
            <a:r>
              <a:rPr lang="pt-BR" sz="3600" b="1" dirty="0">
                <a:solidFill>
                  <a:srgbClr val="61616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(Ou Façam Uso da Interface Gráfica)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730C04D-8286-0396-0103-6650F009BCAE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NoSQL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EFF2AA0-5F12-FAF8-733B-DF27A1717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252" y="6235477"/>
            <a:ext cx="1707228" cy="50638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6B1385A-678A-C5B0-4003-6031C8908A81}"/>
              </a:ext>
            </a:extLst>
          </p:cNvPr>
          <p:cNvSpPr txBox="1"/>
          <p:nvPr/>
        </p:nvSpPr>
        <p:spPr>
          <a:xfrm>
            <a:off x="791092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02 – Criando e Manipulando um Banco de Dados NoSQL"                   85</a:t>
            </a:r>
          </a:p>
        </p:txBody>
      </p:sp>
      <p:pic>
        <p:nvPicPr>
          <p:cNvPr id="6" name="Picture 2" descr="ícone Mongodb, simples, a marca, logo em Devicon">
            <a:extLst>
              <a:ext uri="{FF2B5EF4-FFF2-40B4-BE49-F238E27FC236}">
                <a16:creationId xmlns:a16="http://schemas.microsoft.com/office/drawing/2014/main" id="{AA375002-E674-A5C2-F29A-2996CF51C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7482" y="365125"/>
            <a:ext cx="1514767" cy="151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ompass alternative - Mingo - MongoDB GUI Admin for 21st century">
            <a:extLst>
              <a:ext uri="{FF2B5EF4-FFF2-40B4-BE49-F238E27FC236}">
                <a16:creationId xmlns:a16="http://schemas.microsoft.com/office/drawing/2014/main" id="{2D6FA950-8726-F824-B8B7-DE730F7F2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20" y="4363389"/>
            <a:ext cx="1983073" cy="1983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7568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Atividade</a:t>
            </a:r>
            <a:endParaRPr lang="pt-BR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BE0974B-8E6C-CEEF-C009-1B8607B1F642}"/>
              </a:ext>
            </a:extLst>
          </p:cNvPr>
          <p:cNvSpPr txBox="1"/>
          <p:nvPr/>
        </p:nvSpPr>
        <p:spPr>
          <a:xfrm>
            <a:off x="838200" y="3109501"/>
            <a:ext cx="105156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500" dirty="0">
                <a:solidFill>
                  <a:srgbClr val="61616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Criar 3 Coleções Sendo elas Usuário Produto e Pedido</a:t>
            </a:r>
          </a:p>
          <a:p>
            <a:pPr algn="ctr"/>
            <a:r>
              <a:rPr lang="pt-BR" sz="3500" b="1" dirty="0">
                <a:solidFill>
                  <a:srgbClr val="61616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(Imaginando um Sistema de Delivery)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00EAF0F-D74A-C419-436F-7ACC6C324840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NoSQL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DDF97E6-D091-FD92-D964-C6B19E19A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252" y="6235477"/>
            <a:ext cx="1707228" cy="50638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6D9B148-B2F9-2F36-5494-14AD4F12CC56}"/>
              </a:ext>
            </a:extLst>
          </p:cNvPr>
          <p:cNvSpPr txBox="1"/>
          <p:nvPr/>
        </p:nvSpPr>
        <p:spPr>
          <a:xfrm>
            <a:off x="791092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02 – Criando e Manipulando um Banco de Dados NoSQL</a:t>
            </a:r>
            <a:r>
              <a:rPr lang="pt-BR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"                   86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6" name="Picture 2" descr="ícone Mongodb, simples, a marca, logo em Devicon">
            <a:extLst>
              <a:ext uri="{FF2B5EF4-FFF2-40B4-BE49-F238E27FC236}">
                <a16:creationId xmlns:a16="http://schemas.microsoft.com/office/drawing/2014/main" id="{84F58B09-EE71-C532-F21C-F9C825D5F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7482" y="365125"/>
            <a:ext cx="1514767" cy="151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0922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Atividade</a:t>
            </a:r>
            <a:endParaRPr lang="pt-BR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BE0974B-8E6C-CEEF-C009-1B8607B1F642}"/>
              </a:ext>
            </a:extLst>
          </p:cNvPr>
          <p:cNvSpPr txBox="1"/>
          <p:nvPr/>
        </p:nvSpPr>
        <p:spPr>
          <a:xfrm>
            <a:off x="838200" y="3113529"/>
            <a:ext cx="10515600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500" dirty="0">
                <a:solidFill>
                  <a:srgbClr val="61616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Usuário deve ter cdusuario como inteiro nomeusuario como string senhausuario como string loginusuario como string e sexousuario como string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00EAF0F-D74A-C419-436F-7ACC6C324840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NoSQL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DDF97E6-D091-FD92-D964-C6B19E19A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252" y="6235477"/>
            <a:ext cx="1707228" cy="50638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6D9B148-B2F9-2F36-5494-14AD4F12CC56}"/>
              </a:ext>
            </a:extLst>
          </p:cNvPr>
          <p:cNvSpPr txBox="1"/>
          <p:nvPr/>
        </p:nvSpPr>
        <p:spPr>
          <a:xfrm>
            <a:off x="791092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02 – Criando e Manipulando um Banco de Dados NoSQL</a:t>
            </a:r>
            <a:r>
              <a:rPr lang="pt-BR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"                   87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6" name="Picture 2" descr="ícone Mongodb, simples, a marca, logo em Devicon">
            <a:extLst>
              <a:ext uri="{FF2B5EF4-FFF2-40B4-BE49-F238E27FC236}">
                <a16:creationId xmlns:a16="http://schemas.microsoft.com/office/drawing/2014/main" id="{84F58B09-EE71-C532-F21C-F9C825D5F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7482" y="365125"/>
            <a:ext cx="1514767" cy="151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2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Recapitulação de Conteúdos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9E86FC5-6B99-D713-C067-BF1B34CCDE6A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NoSQL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396AA9A-5E3E-B769-E023-2166865C9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252" y="6235477"/>
            <a:ext cx="1707228" cy="50638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B1AE357-9ECE-12B1-C0D0-68440F1B3F9A}"/>
              </a:ext>
            </a:extLst>
          </p:cNvPr>
          <p:cNvSpPr txBox="1"/>
          <p:nvPr/>
        </p:nvSpPr>
        <p:spPr>
          <a:xfrm>
            <a:off x="791092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01 – Introdução as Bases de Dados Não Estruturadas"                          8</a:t>
            </a:r>
          </a:p>
        </p:txBody>
      </p:sp>
      <p:pic>
        <p:nvPicPr>
          <p:cNvPr id="7" name="Picture 2" descr="ícone Mongodb, simples, a marca, logo em Devicon">
            <a:extLst>
              <a:ext uri="{FF2B5EF4-FFF2-40B4-BE49-F238E27FC236}">
                <a16:creationId xmlns:a16="http://schemas.microsoft.com/office/drawing/2014/main" id="{B55F839E-11BD-97BE-7CBB-3005B6A8F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7482" y="365125"/>
            <a:ext cx="1514767" cy="151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atabase File icon PNG and SVG Vector Free Download">
            <a:extLst>
              <a:ext uri="{FF2B5EF4-FFF2-40B4-BE49-F238E27FC236}">
                <a16:creationId xmlns:a16="http://schemas.microsoft.com/office/drawing/2014/main" id="{CD25F8F8-224A-36F2-659F-6E5C5C38D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987" y="4314719"/>
            <a:ext cx="1724025" cy="1641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2A21617D-99DB-02E4-F997-54C98EFF14E6}"/>
              </a:ext>
            </a:extLst>
          </p:cNvPr>
          <p:cNvSpPr txBox="1"/>
          <p:nvPr/>
        </p:nvSpPr>
        <p:spPr>
          <a:xfrm>
            <a:off x="838200" y="2885864"/>
            <a:ext cx="1070117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Opte Pelo Uso do NoSQL Quando Você Não Precisar de Estrutura</a:t>
            </a:r>
          </a:p>
          <a:p>
            <a:pPr algn="ctr"/>
            <a:r>
              <a:rPr lang="pt-B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(Suas Tabelas Possuem Ordens de Tera Byte de Tamanho)</a:t>
            </a:r>
          </a:p>
        </p:txBody>
      </p:sp>
    </p:spTree>
    <p:extLst>
      <p:ext uri="{BB962C8B-B14F-4D97-AF65-F5344CB8AC3E}">
        <p14:creationId xmlns:p14="http://schemas.microsoft.com/office/powerpoint/2010/main" val="163170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Atividade</a:t>
            </a:r>
            <a:endParaRPr lang="pt-BR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BE0974B-8E6C-CEEF-C009-1B8607B1F642}"/>
              </a:ext>
            </a:extLst>
          </p:cNvPr>
          <p:cNvSpPr txBox="1"/>
          <p:nvPr/>
        </p:nvSpPr>
        <p:spPr>
          <a:xfrm>
            <a:off x="838200" y="3113529"/>
            <a:ext cx="1062912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500" dirty="0">
                <a:solidFill>
                  <a:srgbClr val="61616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Produto deve ter cdproduto como inteiro nomeproduto como string e precoproduto como double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00EAF0F-D74A-C419-436F-7ACC6C324840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NoSQL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DDF97E6-D091-FD92-D964-C6B19E19A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252" y="6235477"/>
            <a:ext cx="1707228" cy="50638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6D9B148-B2F9-2F36-5494-14AD4F12CC56}"/>
              </a:ext>
            </a:extLst>
          </p:cNvPr>
          <p:cNvSpPr txBox="1"/>
          <p:nvPr/>
        </p:nvSpPr>
        <p:spPr>
          <a:xfrm>
            <a:off x="791092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02 – Criando e Manipulando um Banco de Dados NoSQL"                   88</a:t>
            </a:r>
          </a:p>
        </p:txBody>
      </p:sp>
      <p:pic>
        <p:nvPicPr>
          <p:cNvPr id="6" name="Picture 2" descr="ícone Mongodb, simples, a marca, logo em Devicon">
            <a:extLst>
              <a:ext uri="{FF2B5EF4-FFF2-40B4-BE49-F238E27FC236}">
                <a16:creationId xmlns:a16="http://schemas.microsoft.com/office/drawing/2014/main" id="{84F58B09-EE71-C532-F21C-F9C825D5F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7482" y="365125"/>
            <a:ext cx="1514767" cy="151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087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Atividade</a:t>
            </a:r>
            <a:endParaRPr lang="pt-BR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BE0974B-8E6C-CEEF-C009-1B8607B1F642}"/>
              </a:ext>
            </a:extLst>
          </p:cNvPr>
          <p:cNvSpPr txBox="1"/>
          <p:nvPr/>
        </p:nvSpPr>
        <p:spPr>
          <a:xfrm>
            <a:off x="838200" y="3113529"/>
            <a:ext cx="105156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500" dirty="0">
                <a:solidFill>
                  <a:srgbClr val="61616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Pedido deve ter cdpedido como inteiro datapedido como string e statuspedido como integer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00EAF0F-D74A-C419-436F-7ACC6C324840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NoSQL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DDF97E6-D091-FD92-D964-C6B19E19A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252" y="6235477"/>
            <a:ext cx="1707228" cy="50638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6D9B148-B2F9-2F36-5494-14AD4F12CC56}"/>
              </a:ext>
            </a:extLst>
          </p:cNvPr>
          <p:cNvSpPr txBox="1"/>
          <p:nvPr/>
        </p:nvSpPr>
        <p:spPr>
          <a:xfrm>
            <a:off x="791092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02 – Criando e Manipulando um Banco de Dados NoSQL</a:t>
            </a:r>
            <a:r>
              <a:rPr lang="pt-BR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"                   89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6" name="Picture 2" descr="ícone Mongodb, simples, a marca, logo em Devicon">
            <a:extLst>
              <a:ext uri="{FF2B5EF4-FFF2-40B4-BE49-F238E27FC236}">
                <a16:creationId xmlns:a16="http://schemas.microsoft.com/office/drawing/2014/main" id="{84F58B09-EE71-C532-F21C-F9C825D5F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7482" y="365125"/>
            <a:ext cx="1514767" cy="151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015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65EBF055-97EF-9A62-2825-B95682C4298C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NoSQL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9E8D36A4-4D38-40E9-B681-150D9F1FF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1266" y="3445406"/>
            <a:ext cx="8009467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7200" dirty="0">
                <a:latin typeface="Segoe UI Light" panose="020B0502040204020203" pitchFamily="34" charset="0"/>
                <a:cs typeface="Segoe UI Light" panose="020B0502040204020203" pitchFamily="34" charset="0"/>
              </a:rPr>
              <a:t>Perguntas</a:t>
            </a:r>
          </a:p>
        </p:txBody>
      </p:sp>
      <p:pic>
        <p:nvPicPr>
          <p:cNvPr id="12" name="Picture 6" descr="Ponto de interrogação - ícones de interface grátis">
            <a:extLst>
              <a:ext uri="{FF2B5EF4-FFF2-40B4-BE49-F238E27FC236}">
                <a16:creationId xmlns:a16="http://schemas.microsoft.com/office/drawing/2014/main" id="{3C0FDEE6-0A72-4619-8ED3-097030A0F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199" y="1786994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B5582D23-D140-048E-3911-0556E082B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1252" y="6235477"/>
            <a:ext cx="1707228" cy="506381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E07E3874-5F04-965B-081D-D4FF759D06B8}"/>
              </a:ext>
            </a:extLst>
          </p:cNvPr>
          <p:cNvSpPr txBox="1"/>
          <p:nvPr/>
        </p:nvSpPr>
        <p:spPr>
          <a:xfrm>
            <a:off x="791092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02 – Criando e Manipulando um Banco de Dados NoSQL</a:t>
            </a:r>
            <a:r>
              <a:rPr lang="pt-BR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"                   90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4" name="Picture 2" descr="ícone Mongodb, simples, a marca, logo em Devicon">
            <a:extLst>
              <a:ext uri="{FF2B5EF4-FFF2-40B4-BE49-F238E27FC236}">
                <a16:creationId xmlns:a16="http://schemas.microsoft.com/office/drawing/2014/main" id="{6755FC52-F8D2-7A7D-A2FE-86EB66DE2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7482" y="365125"/>
            <a:ext cx="1514767" cy="151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422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build="p"/>
      <p:bldP spid="3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Atividade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BE0974B-8E6C-CEEF-C009-1B8607B1F642}"/>
              </a:ext>
            </a:extLst>
          </p:cNvPr>
          <p:cNvSpPr txBox="1"/>
          <p:nvPr/>
        </p:nvSpPr>
        <p:spPr>
          <a:xfrm>
            <a:off x="838200" y="3093871"/>
            <a:ext cx="10515600" cy="1184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500" dirty="0">
                <a:solidFill>
                  <a:srgbClr val="61616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Criar/Inserir um Conjunto de Coleções/Documentos</a:t>
            </a:r>
          </a:p>
          <a:p>
            <a:pPr marL="0" indent="0" algn="ctr">
              <a:buNone/>
            </a:pPr>
            <a:r>
              <a:rPr lang="pt-BR" sz="3600" dirty="0">
                <a:solidFill>
                  <a:srgbClr val="61616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(Imagine como Exemplo uma Aplicação Real)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730C04D-8286-0396-0103-6650F009BCAE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NoSQL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EFF2AA0-5F12-FAF8-733B-DF27A1717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252" y="6235477"/>
            <a:ext cx="1707228" cy="50638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6B1385A-678A-C5B0-4003-6031C8908A81}"/>
              </a:ext>
            </a:extLst>
          </p:cNvPr>
          <p:cNvSpPr txBox="1"/>
          <p:nvPr/>
        </p:nvSpPr>
        <p:spPr>
          <a:xfrm>
            <a:off x="791092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02 – Criando e Manipulando um Banco de Dados NoSQL"                   91</a:t>
            </a:r>
          </a:p>
        </p:txBody>
      </p:sp>
      <p:pic>
        <p:nvPicPr>
          <p:cNvPr id="6" name="Picture 2" descr="ícone Mongodb, simples, a marca, logo em Devicon">
            <a:extLst>
              <a:ext uri="{FF2B5EF4-FFF2-40B4-BE49-F238E27FC236}">
                <a16:creationId xmlns:a16="http://schemas.microsoft.com/office/drawing/2014/main" id="{AA375002-E674-A5C2-F29A-2996CF51C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7482" y="365125"/>
            <a:ext cx="1514767" cy="151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Aplicação - ícones de tecnologia grátis">
            <a:extLst>
              <a:ext uri="{FF2B5EF4-FFF2-40B4-BE49-F238E27FC236}">
                <a16:creationId xmlns:a16="http://schemas.microsoft.com/office/drawing/2014/main" id="{36B6AE91-BDDF-7215-28FF-E69946141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66" y="4451805"/>
            <a:ext cx="1783672" cy="1783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694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65EBF055-97EF-9A62-2825-B95682C4298C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NoSQL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9E8D36A4-4D38-40E9-B681-150D9F1FF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1266" y="3445406"/>
            <a:ext cx="8009467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7200" dirty="0">
                <a:latin typeface="Segoe UI Light" panose="020B0502040204020203" pitchFamily="34" charset="0"/>
                <a:cs typeface="Segoe UI Light" panose="020B0502040204020203" pitchFamily="34" charset="0"/>
              </a:rPr>
              <a:t>Perguntas</a:t>
            </a:r>
          </a:p>
        </p:txBody>
      </p:sp>
      <p:pic>
        <p:nvPicPr>
          <p:cNvPr id="12" name="Picture 6" descr="Ponto de interrogação - ícones de interface grátis">
            <a:extLst>
              <a:ext uri="{FF2B5EF4-FFF2-40B4-BE49-F238E27FC236}">
                <a16:creationId xmlns:a16="http://schemas.microsoft.com/office/drawing/2014/main" id="{3C0FDEE6-0A72-4619-8ED3-097030A0F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199" y="1786994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B5582D23-D140-048E-3911-0556E082B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1252" y="6235477"/>
            <a:ext cx="1707228" cy="506381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E07E3874-5F04-965B-081D-D4FF759D06B8}"/>
              </a:ext>
            </a:extLst>
          </p:cNvPr>
          <p:cNvSpPr txBox="1"/>
          <p:nvPr/>
        </p:nvSpPr>
        <p:spPr>
          <a:xfrm>
            <a:off x="791092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02 – Criando e Manipulando um Banco de Dados NoSQL"                   92</a:t>
            </a:r>
          </a:p>
        </p:txBody>
      </p:sp>
      <p:pic>
        <p:nvPicPr>
          <p:cNvPr id="4" name="Picture 2" descr="ícone Mongodb, simples, a marca, logo em Devicon">
            <a:extLst>
              <a:ext uri="{FF2B5EF4-FFF2-40B4-BE49-F238E27FC236}">
                <a16:creationId xmlns:a16="http://schemas.microsoft.com/office/drawing/2014/main" id="{6755FC52-F8D2-7A7D-A2FE-86EB66DE2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7482" y="365125"/>
            <a:ext cx="1514767" cy="151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803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build="p"/>
      <p:bldP spid="3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6012</TotalTime>
  <Words>2676</Words>
  <Application>Microsoft Office PowerPoint</Application>
  <PresentationFormat>Widescreen</PresentationFormat>
  <Paragraphs>394</Paragraphs>
  <Slides>94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94</vt:i4>
      </vt:variant>
    </vt:vector>
  </HeadingPairs>
  <TitlesOfParts>
    <vt:vector size="100" baseType="lpstr">
      <vt:lpstr>Arial</vt:lpstr>
      <vt:lpstr>Calibri</vt:lpstr>
      <vt:lpstr>Calibri Light</vt:lpstr>
      <vt:lpstr>Segoe UI Light</vt:lpstr>
      <vt:lpstr>Ubuntu</vt:lpstr>
      <vt:lpstr>Tema do Office</vt:lpstr>
      <vt:lpstr>Criando e Manipulando um Banco de Dados NoSQL</vt:lpstr>
      <vt:lpstr>Agenda 11/10</vt:lpstr>
      <vt:lpstr>Kahoot! (Aula Passada)</vt:lpstr>
      <vt:lpstr>Avançando Atividade</vt:lpstr>
      <vt:lpstr>Recapitulação de Conteúdos</vt:lpstr>
      <vt:lpstr>Recapitulação de Conteúdos</vt:lpstr>
      <vt:lpstr>Recapitulação de Conteúdos</vt:lpstr>
      <vt:lpstr>Recapitulação de Conteúdos</vt:lpstr>
      <vt:lpstr>Recapitulação de Conteúdos</vt:lpstr>
      <vt:lpstr>Recapitulação de Conteúdos</vt:lpstr>
      <vt:lpstr>Recapitulação de Conteúdos</vt:lpstr>
      <vt:lpstr>Recapitulação de Conteúdos</vt:lpstr>
      <vt:lpstr>Cloud Computing (SaaS)</vt:lpstr>
      <vt:lpstr>Popularidade (Razão do Mongo DB)</vt:lpstr>
      <vt:lpstr>Cloud Computing (SaaS)</vt:lpstr>
      <vt:lpstr>Apresentação do PowerPoint</vt:lpstr>
      <vt:lpstr>Mongo DB (Conceitos)</vt:lpstr>
      <vt:lpstr>Mongo DB (Conceitos)</vt:lpstr>
      <vt:lpstr>Mongo DB (Conceitos)</vt:lpstr>
      <vt:lpstr>Mongo DB (Conceitos)</vt:lpstr>
      <vt:lpstr>Mongo DB (Conceitos)</vt:lpstr>
      <vt:lpstr>Mongo DB (Conceitos)</vt:lpstr>
      <vt:lpstr>Mongo DB (Conceitos)</vt:lpstr>
      <vt:lpstr>Mongo DB (Conceitos)</vt:lpstr>
      <vt:lpstr>Mongo DB (Conceitos)</vt:lpstr>
      <vt:lpstr>Mongo DB (Instalação Local)</vt:lpstr>
      <vt:lpstr>Mongo DB (Instalação Local)</vt:lpstr>
      <vt:lpstr>Mongo DB (Instalação Local)</vt:lpstr>
      <vt:lpstr>Mongo DB (Instalação Local)</vt:lpstr>
      <vt:lpstr>Mongo DB (Instalação Local)</vt:lpstr>
      <vt:lpstr>Mongo DB Compass (GUI/Shell)</vt:lpstr>
      <vt:lpstr>Mongo DB Compass (GUI/Shell)</vt:lpstr>
      <vt:lpstr>Mongo DB Compass (GUI/Shell)</vt:lpstr>
      <vt:lpstr>Mongo DB Atlas (Cloud Computing)</vt:lpstr>
      <vt:lpstr>Mongo DB Atlas (Cloud Computing)</vt:lpstr>
      <vt:lpstr>Mongo DB Atlas (Cloud Computing)</vt:lpstr>
      <vt:lpstr>Mongo DB Atlas (Cloud Computing)</vt:lpstr>
      <vt:lpstr>Mongo DB Atlas (Cloud Computing)</vt:lpstr>
      <vt:lpstr>Mongo DB Atlas (Cloud Computing)</vt:lpstr>
      <vt:lpstr>Mongo DB Atlas (Cloud Computing)</vt:lpstr>
      <vt:lpstr>Mongo DB Atlas (Cloud Computing)</vt:lpstr>
      <vt:lpstr>Mongo DB Atlas (Cloud Computing)</vt:lpstr>
      <vt:lpstr>Mongo DB Atlas (Cloud Computing)</vt:lpstr>
      <vt:lpstr>Mongo DB Atlas (Cloud Computing)</vt:lpstr>
      <vt:lpstr>Mongo DB Atlas (Cloud Computing)</vt:lpstr>
      <vt:lpstr>Mongo DB Atlas (Cloud Computing)</vt:lpstr>
      <vt:lpstr>Mongo DB Atlas (Cloud Computing)</vt:lpstr>
      <vt:lpstr>Conectando o Compass ao Atlas</vt:lpstr>
      <vt:lpstr>Mongo DB Compass + Mongo Shell</vt:lpstr>
      <vt:lpstr>Atividade</vt:lpstr>
      <vt:lpstr>Apresentação do PowerPoint</vt:lpstr>
      <vt:lpstr>Apresentação do PowerPoint</vt:lpstr>
      <vt:lpstr>Mongo DB Compass + Mongo SH</vt:lpstr>
      <vt:lpstr>Apresentação do PowerPoint</vt:lpstr>
      <vt:lpstr>Consultando as Bases de Dados</vt:lpstr>
      <vt:lpstr>Criando um Banco de Dados</vt:lpstr>
      <vt:lpstr>Criando um Banco de Dados</vt:lpstr>
      <vt:lpstr>Criando um Banco de Dados</vt:lpstr>
      <vt:lpstr>Selecionando um Banco de Dados</vt:lpstr>
      <vt:lpstr>Selecionando um Banco de Dados</vt:lpstr>
      <vt:lpstr>Criando uma Nova Coleção</vt:lpstr>
      <vt:lpstr>Criando uma Nova Coleção</vt:lpstr>
      <vt:lpstr>Criando uma Nova Coleção</vt:lpstr>
      <vt:lpstr>Criando uma Nova Coleção</vt:lpstr>
      <vt:lpstr>Visualizando uma Coleção</vt:lpstr>
      <vt:lpstr>Visualizando uma Coleção</vt:lpstr>
      <vt:lpstr>Inserindo Documento</vt:lpstr>
      <vt:lpstr>Inserindo Documento</vt:lpstr>
      <vt:lpstr>Inserindo Documento</vt:lpstr>
      <vt:lpstr>Visualizando Documento</vt:lpstr>
      <vt:lpstr>Inserindo Documento</vt:lpstr>
      <vt:lpstr>Inserindo Documento</vt:lpstr>
      <vt:lpstr>Visualizando Documento</vt:lpstr>
      <vt:lpstr>Visualizando Documento</vt:lpstr>
      <vt:lpstr>Um Pouco Sobre JSON</vt:lpstr>
      <vt:lpstr>Um Pouco Sobre JSON</vt:lpstr>
      <vt:lpstr>Um Pouco Sobre JSON</vt:lpstr>
      <vt:lpstr>Um Pouco Sobre JSON</vt:lpstr>
      <vt:lpstr>Um Pouco Sobre JSON</vt:lpstr>
      <vt:lpstr>Inserindo Documento</vt:lpstr>
      <vt:lpstr>Inserindo Vários Documentos</vt:lpstr>
      <vt:lpstr>Inserindo Documento</vt:lpstr>
      <vt:lpstr>Inserindo Documento</vt:lpstr>
      <vt:lpstr>Inserindo Documento</vt:lpstr>
      <vt:lpstr>Inserindo Documento</vt:lpstr>
      <vt:lpstr>Resumindo o Aprendizado</vt:lpstr>
      <vt:lpstr>Resumindo o Aprendizado</vt:lpstr>
      <vt:lpstr>Atividade</vt:lpstr>
      <vt:lpstr>Atividade</vt:lpstr>
      <vt:lpstr>Atividade</vt:lpstr>
      <vt:lpstr>Atividade</vt:lpstr>
      <vt:lpstr>Apresentação do PowerPoint</vt:lpstr>
      <vt:lpstr>Atividade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Herença</dc:title>
  <dc:creator>Raffael</dc:creator>
  <cp:lastModifiedBy>raffael</cp:lastModifiedBy>
  <cp:revision>333</cp:revision>
  <dcterms:created xsi:type="dcterms:W3CDTF">2015-04-03T20:53:50Z</dcterms:created>
  <dcterms:modified xsi:type="dcterms:W3CDTF">2022-10-11T03:19:22Z</dcterms:modified>
</cp:coreProperties>
</file>