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71" r:id="rId15"/>
    <p:sldId id="266" r:id="rId16"/>
    <p:sldId id="272" r:id="rId17"/>
    <p:sldId id="267" r:id="rId18"/>
    <p:sldId id="273" r:id="rId19"/>
    <p:sldId id="274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53649-6B4C-CD57-DEF7-69F841ECF215}" v="20" dt="2023-10-31T11:30:50.336"/>
    <p1510:client id="{08883C41-76EA-4B5F-BB50-D41F5C8D0E0E}" v="656" dt="2023-10-30T14:46:20.330"/>
    <p1510:client id="{7D630238-B269-34A6-1960-EEB2BBF30445}" v="993" dt="2023-10-30T14:10:13.973"/>
    <p1510:client id="{DC68627C-C266-4973-8580-6D17E2201C79}" v="4928" dt="2023-10-27T21:33:4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371F-883E-EE10-E06D-39735103B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0A137-8D13-14E1-6F2F-0FB4E573B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CC9FD-73F7-2C7C-53B2-27B44202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5E473-1961-E95A-21D5-422A237D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FA340-4312-7E6A-B8B2-4EE4ED4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36EA-4D78-F939-752F-2E9B9A20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DA8DFE-A838-801B-6C42-B1C2A8B4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48551-50FC-B8EE-21A0-12DE55B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46530-27D9-FB61-11E6-136C0A6F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CC55F-23D9-E82E-CB3A-03F61F2E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0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4B440A-DF2D-FAF6-AA88-4380CE9D2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F61345-9E51-EB72-797E-CA20F167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76018-B38D-B864-1B0E-FB857D07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1B414-A7CE-9AE5-6F50-AAD33825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FA788-0126-EA8A-C417-5E4B43B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3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F721-9F46-0CC8-C5F5-736B035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59037-A925-2034-FC35-A626B500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7F3E0-CBFA-AA8B-F475-4224198B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BB4D2-81BA-3311-CFDD-ABFFB6F5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A6E43-651A-38E3-FBA2-D652CC6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768BE-D8AE-8864-8547-25569AD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85ACD-76FE-A0CE-E19B-C3066F9C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48C07-B222-66D0-CCF8-21B32578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3427E-917C-8AD9-38BF-6A36D164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31164-21B9-6BD3-08C9-631C03FC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822B-A1D0-711A-BB69-E85AC99E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855F7-217E-F882-5F83-13383C397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401AE7-B3FB-242E-2D60-ED0E1599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3D3CE-AAE2-6B21-868A-95B8A147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4EC78-65DD-2514-5602-B614AC09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E1F56-0D3C-3658-FAEB-137AECC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B08FF-D608-A8EA-3504-6643113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D6314-4476-C288-0EA4-C14410EE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347E12-AA8D-E478-5AA2-5C8E8587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8A5BA4-4603-F76F-79D5-B091F3994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80D960-2908-5FB5-E73C-A322A60A6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D1C044-B77E-2A9C-D3EF-FC6FCAC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4FBC6B-085F-8974-BF0C-6921AE51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4FED0D-AA59-0D1C-A543-284BCB7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4967-6D9C-6509-3C65-16A749E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5A18F5-D9E9-78DC-4674-4C2B116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7A246-FA83-9807-B60A-5798C89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FEE88D-56F0-838C-8F72-80F65ED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4D2E72-833D-5F47-DF55-D35E34E8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4C1ABD-EAEA-77E4-5A33-E51649FA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D5321-C291-8440-082B-99A1AD6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3491-2769-073B-70AA-E62EEFAE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ADDB7-8751-4EA6-2EB6-2A4FA859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37E8D-33A1-8689-B282-8A8EF539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B06A14-D05E-5F8D-ADB3-02EEA65D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62BA6-949C-ED7A-02EE-6FA222C5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B4EB3-BDD2-5A34-951D-6C34ACEE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3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745F3-5021-4559-841B-C6030AB5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85D94F-E5C3-8EDA-11B4-50E94214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4961D-439C-78BD-7C40-4E0E48CA3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6D4D9-16EB-270C-EDDC-0F8FD2E0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62B92-9BC1-DA0D-0B4A-EC4EA42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C8199-3C8F-A12B-D2E8-3AD0F45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734D83-E703-E05B-4718-8BCFB2F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50AE9-484E-9B59-852C-E2560FB4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F40DC-E02C-317C-F42A-C026B5478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6E18-04FA-44AB-9363-47660CC49DB7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E381D-3816-41CD-352A-1E9F8FA14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A4E7E-8AB7-A884-FA7F-3994BAC2E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041E-2DDC-4D20-9A18-E05070DD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stemafibra-my.sharepoint.com/:u:/g/personal/romulo_pereira_sistemafibra_org_br1/Eb8K74WUwaBNiI5mOjOUdQ8BhbdnBLzRPvzFG_jepunenw?e=svYZl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stemafibra-my.sharepoint.com/:u:/g/personal/romulo_pereira_sistemafibra_org_br1/Eb8K74WUwaBNiI5mOjOUdQ8BhbdnBLzRPvzFG_jepunenw?e=svYZl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1C8B-2CA8-16C4-1A9A-C8E5E979D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Prof. Rômulo C. Silvestre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A6A2D-BC23-43F6-12FF-DCD11F15E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Objetos Avançados</a:t>
            </a:r>
          </a:p>
        </p:txBody>
      </p:sp>
    </p:spTree>
    <p:extLst>
      <p:ext uri="{BB962C8B-B14F-4D97-AF65-F5344CB8AC3E}">
        <p14:creationId xmlns:p14="http://schemas.microsoft.com/office/powerpoint/2010/main" val="246437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CF26F-50DC-9699-C6B7-CC008232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DBA – Modelagem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19AB6-34CE-7327-AFEE-C57B63E9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Passo 4 – Relembre os três tipos de modelagem: Conceitual, Lógica e Física</a:t>
            </a:r>
          </a:p>
          <a:p>
            <a:r>
              <a:rPr lang="pt-BR" sz="2200">
                <a:cs typeface="Calibri"/>
              </a:rPr>
              <a:t>Passo 5- Reconheça os requisitos não funcionais que podem ser aplicados nesse estudo de caso</a:t>
            </a:r>
          </a:p>
          <a:p>
            <a:r>
              <a:rPr lang="pt-BR" sz="2200">
                <a:cs typeface="Calibri"/>
              </a:rPr>
              <a:t>Passo 6- Identifique as entidades necessárias para elaborar um modelo conceitual</a:t>
            </a:r>
          </a:p>
          <a:p>
            <a:r>
              <a:rPr lang="pt-BR" sz="2200">
                <a:cs typeface="Calibri"/>
              </a:rPr>
              <a:t>Passo 7- Localize os atributos necessários dentro desse protótipo funcional e leve-os para o </a:t>
            </a:r>
            <a:r>
              <a:rPr lang="pt-BR" sz="2200" err="1">
                <a:cs typeface="Calibri"/>
              </a:rPr>
              <a:t>brModelo</a:t>
            </a:r>
            <a:r>
              <a:rPr lang="pt-BR" sz="2200">
                <a:cs typeface="Calibri"/>
              </a:rPr>
              <a:t> em cada entidade identificada.</a:t>
            </a:r>
          </a:p>
          <a:p>
            <a:r>
              <a:rPr lang="pt-BR" sz="2200">
                <a:cs typeface="Calibri"/>
              </a:rPr>
              <a:t>Passo 8 – Descreva quais cardinalidades mínimas e máximas serão utilizadas em cada relacionamento</a:t>
            </a:r>
          </a:p>
          <a:p>
            <a:r>
              <a:rPr lang="pt-BR" sz="2200">
                <a:cs typeface="Calibri"/>
              </a:rPr>
              <a:t>Passo 9 – Cite informações importantes em forma de comentários no modelo conceitual.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816C-B2FE-CA4F-B6BD-58502076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Modelos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EAE77-1DED-1BE8-CDA6-AFB25ED3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>
                <a:ea typeface="+mn-lt"/>
                <a:cs typeface="+mn-lt"/>
              </a:rPr>
              <a:t>O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modelo conceitual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pt-BR">
                <a:ea typeface="+mn-lt"/>
                <a:cs typeface="+mn-lt"/>
              </a:rPr>
              <a:t>é o mais abstrato dos modelos, como mostra o diagrama no tópico anterior. Ele está mais distante do Hardware do computador e não depende do SGBD que vai ser usado no projeto, e muito menos da tecnologia que usará. </a:t>
            </a:r>
          </a:p>
          <a:p>
            <a:r>
              <a:rPr lang="pt-BR">
                <a:ea typeface="+mn-lt"/>
                <a:cs typeface="+mn-lt"/>
              </a:rPr>
              <a:t>O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modelo lógico</a:t>
            </a:r>
            <a:r>
              <a:rPr lang="pt-BR">
                <a:ea typeface="+mn-lt"/>
                <a:cs typeface="+mn-lt"/>
              </a:rPr>
              <a:t> é o nível de abstração intermediário entre o nível conceitual e o físico. Ele está fortemente ligado ao tipo de </a:t>
            </a:r>
            <a:r>
              <a:rPr lang="pt-BR" b="1">
                <a:ea typeface="+mn-lt"/>
                <a:cs typeface="+mn-lt"/>
              </a:rPr>
              <a:t>SGBD</a:t>
            </a:r>
            <a:r>
              <a:rPr lang="pt-BR">
                <a:ea typeface="+mn-lt"/>
                <a:cs typeface="+mn-lt"/>
              </a:rPr>
              <a:t> usado no projeto. Neste curso será abordado o modelo lógico para sistemas gerenciadores de banco de dados relacionais.</a:t>
            </a:r>
          </a:p>
          <a:p>
            <a:r>
              <a:rPr lang="pt-BR">
                <a:ea typeface="+mn-lt"/>
                <a:cs typeface="+mn-lt"/>
              </a:rPr>
              <a:t>Como o próprio nome sugere, o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modelo físico</a:t>
            </a:r>
            <a:r>
              <a:rPr lang="pt-BR">
                <a:ea typeface="+mn-lt"/>
                <a:cs typeface="+mn-lt"/>
              </a:rPr>
              <a:t> é o que está mais perto do hardware do computador. Ele se ocupa em como os dados serão gravados no disco e como o banco de dados consultará os dados, entre outras coisas. </a:t>
            </a:r>
            <a:endParaRPr lang="pt-BR">
              <a:cs typeface="Calibri"/>
            </a:endParaRPr>
          </a:p>
          <a:p>
            <a:r>
              <a:rPr lang="pt-BR">
                <a:ea typeface="+mn-lt"/>
                <a:cs typeface="+mn-lt"/>
              </a:rPr>
              <a:t>Esse modelo geralmente é usado por profissionais que são responsáveis por otimizar o desempenho do banco. Tal processo também é chamado de </a:t>
            </a:r>
            <a:r>
              <a:rPr lang="pt-BR" b="1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tuning</a:t>
            </a:r>
            <a:r>
              <a:rPr lang="pt-BR">
                <a:ea typeface="+mn-lt"/>
                <a:cs typeface="+mn-lt"/>
              </a:rPr>
              <a:t>, e os ajustes acontecem mesmo depois de o banco de dados estar totalmente desenvolvido. Os profissionais dessa área precisam ter alto nível de conhecimento técnico e são muito valorizados no mercado de trabalho. </a:t>
            </a:r>
            <a:endParaRPr lang="pt-BR"/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7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CD3D5-7F83-F7AC-45E4-B2A782D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Ambientação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B5FAD-CCE1-C6BA-7EA7-A81BCA15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CRIE um banco de dados</a:t>
            </a:r>
          </a:p>
          <a:p>
            <a:r>
              <a:rPr lang="pt-BR" b="1">
                <a:solidFill>
                  <a:schemeClr val="accent6">
                    <a:lumMod val="50000"/>
                  </a:schemeClr>
                </a:solidFill>
                <a:cs typeface="Calibri"/>
              </a:rPr>
              <a:t>CRIE uma tabela login</a:t>
            </a:r>
          </a:p>
          <a:p>
            <a:pPr lvl="1"/>
            <a:r>
              <a:rPr lang="pt-BR">
                <a:cs typeface="Calibri"/>
              </a:rPr>
              <a:t>Chave primária</a:t>
            </a:r>
          </a:p>
          <a:p>
            <a:pPr lvl="1"/>
            <a:r>
              <a:rPr lang="pt-BR">
                <a:cs typeface="Calibri"/>
              </a:rPr>
              <a:t>Email</a:t>
            </a:r>
          </a:p>
          <a:p>
            <a:pPr lvl="1"/>
            <a:r>
              <a:rPr lang="pt-BR">
                <a:cs typeface="Calibri"/>
              </a:rPr>
              <a:t>Senha</a:t>
            </a:r>
          </a:p>
          <a:p>
            <a:pPr lvl="1"/>
            <a:r>
              <a:rPr lang="pt-BR">
                <a:cs typeface="Calibri"/>
              </a:rPr>
              <a:t>Data e Hora de Criação</a:t>
            </a:r>
          </a:p>
          <a:p>
            <a:pPr lvl="1"/>
            <a:r>
              <a:rPr lang="pt-BR">
                <a:cs typeface="Calibri"/>
              </a:rPr>
              <a:t>Data e Hora do Último Login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88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ED7C1-6B81-04B9-11C3-625BB67B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No </a:t>
            </a:r>
            <a:r>
              <a:rPr lang="pt-BR" err="1">
                <a:cs typeface="Calibri Light"/>
              </a:rPr>
              <a:t>ínicio</a:t>
            </a:r>
            <a:r>
              <a:rPr lang="pt-BR">
                <a:cs typeface="Calibri Light"/>
              </a:rPr>
              <a:t> da aula criamos o seguinte código: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47275-357D-DF0E-E2CA-0DE0B4707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9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ACF9046-98A2-5432-A158-EB041AE6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9" y="643466"/>
            <a:ext cx="6018198" cy="55668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2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39CB-47AB-F44D-B51E-CB536AED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Agora precisamos de um DBA – Programador T-SQL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DA32E-E2F7-40B7-555D-14060951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Ele deve criar um 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alter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 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table</a:t>
            </a:r>
            <a:r>
              <a:rPr lang="pt-BR" dirty="0">
                <a:cs typeface="Calibri"/>
              </a:rPr>
              <a:t> alterando adicionando novas colunas a tabela login.</a:t>
            </a:r>
          </a:p>
          <a:p>
            <a:pPr marL="914400" lvl="1" indent="-457200">
              <a:buAutoNum type="arabicPeriod"/>
            </a:pPr>
            <a:r>
              <a:rPr lang="pt-BR">
                <a:cs typeface="Calibri"/>
              </a:rPr>
              <a:t>Abra o banco de dados da aula anterior:wsbrasil</a:t>
            </a:r>
          </a:p>
          <a:p>
            <a:pPr marL="914400" lvl="1" indent="-457200">
              <a:buAutoNum type="arabicPeriod"/>
            </a:pPr>
            <a:r>
              <a:rPr lang="pt-BR">
                <a:cs typeface="Calibri"/>
              </a:rPr>
              <a:t>Execute o comando: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80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8547-1DC9-3A1F-285F-75E8268D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DBA -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8D28E3-3E9E-48D0-EA2E-1CA26A0A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Verifique no banco de dados quando o programador criou a tabela e quando ele alterou.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3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91FD-5854-C461-EF0B-38A5729C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ESTUDANDO OBJETOS – ESTUDO DE CASO 1</a:t>
            </a:r>
            <a:br>
              <a:rPr lang="pt-BR"/>
            </a:br>
            <a:r>
              <a:rPr lang="pt-BR"/>
              <a:t>                     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IMOBILIARIA WS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1C891-A01F-2303-731F-D079384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/>
              <a:t>Passo 10 – Esquematize o modelo conceitual e gere um </a:t>
            </a:r>
            <a:r>
              <a:rPr lang="pt-BR" err="1"/>
              <a:t>pdf</a:t>
            </a:r>
            <a:r>
              <a:rPr lang="pt-BR"/>
              <a:t> para visualização e análise do cliente.</a:t>
            </a:r>
          </a:p>
          <a:p>
            <a:r>
              <a:rPr lang="pt-BR"/>
              <a:t>Passo 11 – Relacione o modelo conceitual com o lógico realizando as últimas correções necessárias</a:t>
            </a:r>
          </a:p>
          <a:p>
            <a:r>
              <a:rPr lang="pt-BR"/>
              <a:t>Passo 12 – Explique a diferença entre o modelo conceitual e o modelo lógico</a:t>
            </a:r>
          </a:p>
          <a:p>
            <a:r>
              <a:rPr lang="pt-BR"/>
              <a:t>Passo 13- Demonstre para os colegas o modelo conceitual desenvolvido e troque experiências e informações para melhorar e revisar a modelagem</a:t>
            </a:r>
          </a:p>
          <a:p>
            <a:r>
              <a:rPr lang="pt-BR"/>
              <a:t>Passo 14- Utilizando conceitos importantes de banco de dados parafraseie alguns autores de banco de dados nas definições básicas: banco de dados, </a:t>
            </a:r>
            <a:r>
              <a:rPr lang="pt-BR" err="1"/>
              <a:t>sgbd</a:t>
            </a:r>
            <a:r>
              <a:rPr lang="pt-BR"/>
              <a:t>, entidade, tabela, tupla etc...</a:t>
            </a:r>
          </a:p>
          <a:p>
            <a:r>
              <a:rPr lang="pt-BR"/>
              <a:t>Passo 15- Realize a associação entre entidades aplicando os conceitos de entidade associativa.</a:t>
            </a:r>
          </a:p>
          <a:p>
            <a:r>
              <a:rPr lang="pt-BR"/>
              <a:t>Passo 16 – Converta o modelo conceitual para o modelo lógico</a:t>
            </a:r>
          </a:p>
          <a:p>
            <a:r>
              <a:rPr lang="pt-BR"/>
              <a:t>Passo 17 – Utilize a ferramenta </a:t>
            </a:r>
            <a:r>
              <a:rPr lang="pt-BR" err="1"/>
              <a:t>brModelo</a:t>
            </a:r>
            <a:r>
              <a:rPr lang="pt-BR"/>
              <a:t> para definir os tipos no modelo lógico</a:t>
            </a:r>
          </a:p>
          <a:p>
            <a:r>
              <a:rPr lang="pt-BR"/>
              <a:t>Passo 18 – Implemente o  modelo lógico no SGBD MySQL ou SQL SERVER</a:t>
            </a:r>
          </a:p>
          <a:p>
            <a:r>
              <a:rPr lang="pt-BR"/>
              <a:t>Passo 19 – Modifique a estrutura do banco de dados, tabelas, campos entre outros usando DDL (</a:t>
            </a:r>
            <a:r>
              <a:rPr lang="pt-BR" err="1"/>
              <a:t>alter</a:t>
            </a:r>
            <a:r>
              <a:rPr lang="pt-BR"/>
              <a:t>)</a:t>
            </a:r>
          </a:p>
          <a:p>
            <a:r>
              <a:rPr lang="pt-BR"/>
              <a:t>Passo 20 – Experimente novas ferramentas online e diferentes da que você esta usando no laboratório.</a:t>
            </a:r>
          </a:p>
          <a:p>
            <a:r>
              <a:rPr lang="pt-BR"/>
              <a:t>Passo 21 – Calcule utilizando funções agregadas e consultas SQL</a:t>
            </a:r>
          </a:p>
          <a:p>
            <a:r>
              <a:rPr lang="pt-BR"/>
              <a:t>Passo 22 – Demonstre para os colegas seus conhecimentos aprendidos até o momento</a:t>
            </a:r>
          </a:p>
          <a:p>
            <a:endParaRPr lang="pt-BR"/>
          </a:p>
          <a:p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51352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91FD-5854-C461-EF0B-38A5729C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ESTUDANDO OBJETOS – ESTUDO DE CASO 1</a:t>
            </a:r>
            <a:br>
              <a:rPr lang="pt-BR"/>
            </a:br>
            <a:r>
              <a:rPr lang="pt-BR"/>
              <a:t>                     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IMOBILIARIA WS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1C891-A01F-2303-731F-D079384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/>
              <a:t>Passo 23 – Classifique dados utilizando consultas SQL e recursos ORDER BY</a:t>
            </a:r>
          </a:p>
          <a:p>
            <a:r>
              <a:rPr lang="pt-BR"/>
              <a:t>Passo 24 – Resolva algoritmos aplicando lógica e técnicas de programação em </a:t>
            </a:r>
            <a:r>
              <a:rPr lang="pt-BR" err="1"/>
              <a:t>Stored</a:t>
            </a:r>
            <a:r>
              <a:rPr lang="pt-BR"/>
              <a:t> Procedures</a:t>
            </a:r>
          </a:p>
          <a:p>
            <a:r>
              <a:rPr lang="pt-BR"/>
              <a:t>Passo 25 – Categorize os tipos de SQL </a:t>
            </a:r>
          </a:p>
          <a:p>
            <a:r>
              <a:rPr lang="pt-BR"/>
              <a:t>Passo 26-  Diferencie dados utilizando SQL</a:t>
            </a:r>
          </a:p>
          <a:p>
            <a:r>
              <a:rPr lang="pt-BR"/>
              <a:t>Passo 27- Compare dados de tabelas diferentes usando JOINS</a:t>
            </a:r>
          </a:p>
          <a:p>
            <a:r>
              <a:rPr lang="pt-BR"/>
              <a:t>Passo 28- Explique os códigos que você esta programando hoje</a:t>
            </a:r>
          </a:p>
          <a:p>
            <a:r>
              <a:rPr lang="pt-BR"/>
              <a:t>Passo 29 – Integre seu banco de dados com aplicações reais</a:t>
            </a:r>
          </a:p>
          <a:p>
            <a:r>
              <a:rPr lang="pt-BR"/>
              <a:t>Passo 30 – Investigue sobre os principais conceitos de relacionamentos entre tabelas</a:t>
            </a:r>
          </a:p>
          <a:p>
            <a:r>
              <a:rPr lang="pt-BR"/>
              <a:t>Passo 31– Defenda o uso do modelo conceitual em comparação com outros modelos</a:t>
            </a:r>
          </a:p>
          <a:p>
            <a:r>
              <a:rPr lang="pt-BR"/>
              <a:t>Passo 32 – Delimite dados utilizando SQL</a:t>
            </a:r>
          </a:p>
          <a:p>
            <a:r>
              <a:rPr lang="pt-BR"/>
              <a:t>Passo 33 – Realize estimativas e planejamentos de implementação de banco dados e sua segurança</a:t>
            </a:r>
          </a:p>
          <a:p>
            <a:r>
              <a:rPr lang="pt-BR"/>
              <a:t>Passo 34 – Selecione os principais comandos para construções de gatilhos</a:t>
            </a:r>
          </a:p>
          <a:p>
            <a:r>
              <a:rPr lang="pt-BR"/>
              <a:t>Passo 35 – Justifique a utilização das tecnologias que você esta estudando hoje</a:t>
            </a:r>
          </a:p>
          <a:p>
            <a:endParaRPr lang="pt-BR"/>
          </a:p>
          <a:p>
            <a:endParaRPr lang="pt-BR"/>
          </a:p>
          <a:p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44336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91FD-5854-C461-EF0B-38A5729C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ESTUDANDO OBJETOS – ESTUDO DE CASO 1</a:t>
            </a:r>
            <a:br>
              <a:rPr lang="pt-BR"/>
            </a:br>
            <a:r>
              <a:rPr lang="pt-BR"/>
              <a:t>                     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IMOBILIARIA WS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1C891-A01F-2303-731F-D079384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Passo 36 – Compare comandos do SQL com T-SQL</a:t>
            </a:r>
          </a:p>
          <a:p>
            <a:r>
              <a:rPr lang="pt-BR"/>
              <a:t>Passo 37 – Explique os principais comandos DCL e DTL</a:t>
            </a:r>
          </a:p>
          <a:p>
            <a:r>
              <a:rPr lang="pt-BR"/>
              <a:t>Passo 38 – Elabore um plano de segurança de backup de dados para a WS Brasil</a:t>
            </a:r>
          </a:p>
          <a:p>
            <a:r>
              <a:rPr lang="pt-BR"/>
              <a:t>Passo 39-  Desenhe todo o cenário de infraestrutura e implementação do banco de dados</a:t>
            </a:r>
          </a:p>
          <a:p>
            <a:r>
              <a:rPr lang="pt-BR"/>
              <a:t>Passo 40- Produza o banco de dados com dados populados</a:t>
            </a:r>
          </a:p>
          <a:p>
            <a:r>
              <a:rPr lang="pt-BR"/>
              <a:t>Passo 41- Crie protótipos de situações de emergência em organogramas ou fluxogramas</a:t>
            </a:r>
          </a:p>
          <a:p>
            <a:r>
              <a:rPr lang="pt-BR"/>
              <a:t>Passo 42 – Você deve traçar um plano de performance e “</a:t>
            </a:r>
            <a:r>
              <a:rPr lang="pt-BR" err="1"/>
              <a:t>tuning</a:t>
            </a:r>
            <a:r>
              <a:rPr lang="pt-BR"/>
              <a:t>” no banco de dados</a:t>
            </a:r>
          </a:p>
          <a:p>
            <a:r>
              <a:rPr lang="pt-BR"/>
              <a:t>Passo 43– Utilize esse projeto para novas ideias na sua região, pais e mundo trazendo inovação para o setor imobiliário</a:t>
            </a:r>
          </a:p>
          <a:p>
            <a:r>
              <a:rPr lang="pt-BR"/>
              <a:t>Passo 44 – Invente um novo modelo revolucionário de banco de dados para imobiliárias</a:t>
            </a:r>
          </a:p>
          <a:p>
            <a:endParaRPr lang="pt-BR"/>
          </a:p>
          <a:p>
            <a:endParaRPr lang="pt-BR"/>
          </a:p>
          <a:p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37471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6A78A-7771-D4DB-7E1F-1241F84B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Celso Poderoso diz: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F098E-C9BE-5E73-65B5-AF5720B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“Um banco de dados SQL não é composto apenas de tabelas, índices e comandos de manipulação de dados, há outros objetos igualmente importantes que permitem um controle maior das informações armazenadas no banco de dados.”</a:t>
            </a:r>
          </a:p>
        </p:txBody>
      </p:sp>
    </p:spTree>
    <p:extLst>
      <p:ext uri="{BB962C8B-B14F-4D97-AF65-F5344CB8AC3E}">
        <p14:creationId xmlns:p14="http://schemas.microsoft.com/office/powerpoint/2010/main" val="3114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0CF8D-DE77-3309-A9DF-8DDC8114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Catálogo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0B5A6-36F3-0C36-B939-B3F9B506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catálogo de um sistema de banco de dados são as tabelas e visões que estão armazenadas todas as informações importantes do banco de dados.</a:t>
            </a:r>
          </a:p>
          <a:p>
            <a:r>
              <a:rPr lang="pt-BR"/>
              <a:t>Normalmente, a estrutura de um banco de dados e as informações do dicionário de dados são definidas na criação do banco de dados. </a:t>
            </a:r>
          </a:p>
          <a:p>
            <a:r>
              <a:rPr lang="pt-BR"/>
              <a:t>A atualização do dicionário de dados é realizada pelo próprio gerenciador de banco de dados.</a:t>
            </a:r>
          </a:p>
          <a:p>
            <a:r>
              <a:rPr lang="pt-BR"/>
              <a:t>Somente é possível consultar o que existe no catálogo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42464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6795E-06FF-4E3C-D226-50C13674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Catálogo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4117C-1176-1993-6E56-BCF2AE41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Dentro do banco de dados estão os objetos como tabelas, visões , índices, procedimentos e funções armazenadas.</a:t>
            </a:r>
          </a:p>
          <a:p>
            <a:r>
              <a:rPr lang="pt-BR"/>
              <a:t>Também estão as informações relacionadas ao desempenho do banco de dados.</a:t>
            </a:r>
          </a:p>
          <a:p>
            <a:r>
              <a:rPr lang="pt-BR"/>
              <a:t>Todo administrador de banco de dados (DBA) necessita conhecer essas estruturas para desempenhar funções.</a:t>
            </a:r>
          </a:p>
          <a:p>
            <a:r>
              <a:rPr lang="pt-BR"/>
              <a:t>Não há um padrão para definir o que deve ou não estar no catálogo do sistema e isso diferencia o que podemos ou não realizar em uma determinada implementação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9117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A244-8740-EB56-87A1-41B24A8C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Catálogo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87D67-8A45-1664-3729-D9363744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principais informações armazenadas no catálogo de um sistema são as seguintes:</a:t>
            </a:r>
          </a:p>
          <a:p>
            <a:pPr lvl="1"/>
            <a:r>
              <a:rPr lang="pt-BR"/>
              <a:t>Usuários e direitos</a:t>
            </a:r>
          </a:p>
          <a:p>
            <a:pPr lvl="1"/>
            <a:r>
              <a:rPr lang="pt-BR"/>
              <a:t>Estatísticas de desempenho do sistema</a:t>
            </a:r>
          </a:p>
          <a:p>
            <a:pPr lvl="1"/>
            <a:r>
              <a:rPr lang="pt-BR"/>
              <a:t>Objetos (tabelas, visões, índices </a:t>
            </a:r>
            <a:r>
              <a:rPr lang="pt-BR" err="1"/>
              <a:t>etc</a:t>
            </a:r>
            <a:r>
              <a:rPr lang="pt-BR"/>
              <a:t>)</a:t>
            </a:r>
          </a:p>
          <a:p>
            <a:pPr lvl="1"/>
            <a:r>
              <a:rPr lang="pt-BR"/>
              <a:t>Estruturas de objetos (colunas de tabelas, visões, procedimentos e funções, </a:t>
            </a:r>
            <a:r>
              <a:rPr lang="pt-BR" err="1"/>
              <a:t>etc</a:t>
            </a:r>
            <a:r>
              <a:rPr lang="pt-BR"/>
              <a:t>)</a:t>
            </a:r>
          </a:p>
          <a:p>
            <a:pPr lvl="1"/>
            <a:r>
              <a:rPr lang="pt-BR"/>
              <a:t>Sessões de usuários</a:t>
            </a:r>
          </a:p>
          <a:p>
            <a:pPr lvl="1"/>
            <a:r>
              <a:rPr lang="pt-BR"/>
              <a:t>Informações de auditoria</a:t>
            </a:r>
          </a:p>
          <a:p>
            <a:pPr lvl="1"/>
            <a:r>
              <a:rPr lang="pt-BR"/>
              <a:t>Parâmetros de inicialização do banco de dados</a:t>
            </a:r>
          </a:p>
          <a:p>
            <a:pPr lvl="1"/>
            <a:r>
              <a:rPr lang="pt-BR"/>
              <a:t>Localização física de arquivos de dados</a:t>
            </a:r>
          </a:p>
        </p:txBody>
      </p:sp>
    </p:spTree>
    <p:extLst>
      <p:ext uri="{BB962C8B-B14F-4D97-AF65-F5344CB8AC3E}">
        <p14:creationId xmlns:p14="http://schemas.microsoft.com/office/powerpoint/2010/main" val="20252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4E524-A2AF-02FA-1A62-F6AF9564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 banco de dados </a:t>
            </a:r>
            <a:r>
              <a:rPr lang="pt-BR" b="1"/>
              <a:t>Oracle e SQL Server: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17B41-8C6F-C7E4-A116-80285D05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Existem algumas dezenas de estruturas desse tipo.</a:t>
            </a:r>
            <a:endParaRPr lang="pt-BR">
              <a:cs typeface="Calibri"/>
            </a:endParaRPr>
          </a:p>
          <a:p>
            <a:r>
              <a:rPr lang="pt-BR"/>
              <a:t>Normalmente são visões que começam por ALL_, DBA_ e USER_ para os principais objetos de banco e V$ para as visões que determinam o desempenho do banco de dados.</a:t>
            </a:r>
            <a:endParaRPr lang="pt-BR">
              <a:cs typeface="Calibri"/>
            </a:endParaRPr>
          </a:p>
          <a:p>
            <a:r>
              <a:rPr lang="pt-BR"/>
              <a:t>No SQL Server e Sybase são as visões que começa com SYS</a:t>
            </a:r>
            <a:endParaRPr lang="pt-BR">
              <a:cs typeface="Calibri"/>
            </a:endParaRPr>
          </a:p>
          <a:p>
            <a:r>
              <a:rPr lang="pt-BR"/>
              <a:t>Dessa forma, para obter as tabelas no banco de dados Oracle, digitamos:</a:t>
            </a:r>
            <a:endParaRPr lang="pt-BR">
              <a:cs typeface="Calibri"/>
            </a:endParaRPr>
          </a:p>
          <a:p>
            <a:pPr lvl="1"/>
            <a:r>
              <a:rPr lang="pt-BR"/>
              <a:t>SELECT * FROM USER_TABLES;</a:t>
            </a:r>
            <a:endParaRPr lang="pt-BR">
              <a:cs typeface="Calibri"/>
            </a:endParaRPr>
          </a:p>
          <a:p>
            <a:pPr lvl="1"/>
            <a:r>
              <a:rPr lang="pt-BR"/>
              <a:t>NO SQL SERVER OU </a:t>
            </a:r>
            <a:r>
              <a:rPr lang="pt-BR" err="1"/>
              <a:t>SyBase</a:t>
            </a:r>
            <a:r>
              <a:rPr lang="pt-BR"/>
              <a:t> : SELECT * FROM </a:t>
            </a:r>
            <a:r>
              <a:rPr lang="pt-BR" err="1"/>
              <a:t>sys.tables</a:t>
            </a:r>
            <a:endParaRPr lang="pt-B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6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91FD-5854-C461-EF0B-38A5729C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ESTUDANDO OBJETOS – ESTUDO DE CASO 1</a:t>
            </a:r>
            <a:br>
              <a:rPr lang="pt-BR"/>
            </a:br>
            <a:r>
              <a:rPr lang="pt-BR"/>
              <a:t>                     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IMOBILIARIA WS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1C891-A01F-2303-731F-D079384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/>
              <a:t>Passo 1 – ENTRE no link para baixar o </a:t>
            </a:r>
            <a:r>
              <a:rPr lang="pt-BR" b="1" err="1"/>
              <a:t>frontend</a:t>
            </a:r>
            <a:r>
              <a:rPr lang="pt-BR" b="1"/>
              <a:t> </a:t>
            </a:r>
            <a:r>
              <a:rPr lang="pt-BR"/>
              <a:t>do site </a:t>
            </a:r>
            <a:r>
              <a:rPr lang="pt-BR" err="1"/>
              <a:t>WSBrasil</a:t>
            </a:r>
            <a:endParaRPr lang="pt-BR"/>
          </a:p>
          <a:p>
            <a:pPr lvl="1"/>
            <a:r>
              <a:rPr lang="pt-BR">
                <a:hlinkClick r:id="rId2"/>
              </a:rPr>
              <a:t>prototipoaltafidelidade.zip</a:t>
            </a:r>
            <a:endParaRPr lang="pt-BR"/>
          </a:p>
          <a:p>
            <a:r>
              <a:rPr lang="pt-BR"/>
              <a:t>Passo 2– Faça uma lista de requisitos funcionais após a análise desse protótipo de alta fidelidade da WS BRASIL.</a:t>
            </a:r>
            <a:endParaRPr lang="pt-BR">
              <a:cs typeface="Calibri"/>
            </a:endParaRPr>
          </a:p>
          <a:p>
            <a:r>
              <a:rPr lang="pt-BR"/>
              <a:t>Passo 4 – Relembre os três tipos de modelagem: Conceitual, Lógica e Física</a:t>
            </a:r>
            <a:endParaRPr lang="pt-BR">
              <a:cs typeface="Calibri"/>
            </a:endParaRPr>
          </a:p>
          <a:p>
            <a:r>
              <a:rPr lang="pt-BR"/>
              <a:t>Passo 5- Reconheça os requisitos não funcionais que podem ser aplicados nesse estudo de caso</a:t>
            </a:r>
            <a:endParaRPr lang="pt-BR">
              <a:cs typeface="Calibri"/>
            </a:endParaRPr>
          </a:p>
          <a:p>
            <a:r>
              <a:rPr lang="pt-BR"/>
              <a:t>Passo 6- Identifique as entidades necessárias para elaborar um modelo conceitual</a:t>
            </a:r>
            <a:endParaRPr lang="pt-BR">
              <a:cs typeface="Calibri"/>
            </a:endParaRPr>
          </a:p>
          <a:p>
            <a:r>
              <a:rPr lang="pt-BR"/>
              <a:t>Passo 7- Localize os atributos necessários dentro desse protótipo funcional e leve-os para o </a:t>
            </a:r>
            <a:r>
              <a:rPr lang="pt-BR" err="1"/>
              <a:t>brModelo</a:t>
            </a:r>
            <a:r>
              <a:rPr lang="pt-BR"/>
              <a:t> em cada entidade identificada.</a:t>
            </a:r>
            <a:endParaRPr lang="pt-BR">
              <a:cs typeface="Calibri"/>
            </a:endParaRPr>
          </a:p>
          <a:p>
            <a:r>
              <a:rPr lang="pt-BR"/>
              <a:t>Passo 8 – Descreva quais cardinalidades mínimas e máximas serão utilizadas em cada relacionamento</a:t>
            </a:r>
            <a:endParaRPr lang="pt-BR">
              <a:cs typeface="Calibri"/>
            </a:endParaRPr>
          </a:p>
          <a:p>
            <a:r>
              <a:rPr lang="pt-BR"/>
              <a:t>Passo 9 – Cite informações importantes em forma de comentários no modelo conceitual.</a:t>
            </a:r>
            <a:endParaRPr lang="pt-BR">
              <a:cs typeface="Calibri"/>
            </a:endParaRPr>
          </a:p>
          <a:p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69095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822AA-A49D-478F-B5AE-C009573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pt-BR" sz="2200">
                <a:latin typeface="Calibri"/>
                <a:cs typeface="Calibri"/>
              </a:rPr>
              <a:t>Passo 1 – ENTRE no link para baixar o </a:t>
            </a:r>
            <a:r>
              <a:rPr lang="pt-BR" sz="2200" b="1" err="1">
                <a:latin typeface="Calibri"/>
                <a:cs typeface="Calibri"/>
              </a:rPr>
              <a:t>frontend</a:t>
            </a:r>
            <a:r>
              <a:rPr lang="pt-BR" sz="2200" b="1">
                <a:latin typeface="Calibri"/>
                <a:cs typeface="Calibri"/>
              </a:rPr>
              <a:t> </a:t>
            </a:r>
            <a:r>
              <a:rPr lang="pt-BR" sz="2200">
                <a:latin typeface="Calibri"/>
                <a:cs typeface="Calibri"/>
              </a:rPr>
              <a:t>do site </a:t>
            </a:r>
            <a:r>
              <a:rPr lang="pt-BR" sz="2200" err="1">
                <a:latin typeface="Calibri"/>
                <a:cs typeface="Calibri"/>
              </a:rPr>
              <a:t>WSBrasil</a:t>
            </a:r>
            <a:endParaRPr lang="pt-BR"/>
          </a:p>
          <a:p>
            <a:pPr lvl="1">
              <a:spcBef>
                <a:spcPts val="500"/>
              </a:spcBef>
              <a:buFont typeface="Arial"/>
              <a:buChar char="•"/>
            </a:pPr>
            <a:r>
              <a:rPr lang="pt-BR" sz="1900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prototipoaltafidelidade.zip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DA94A-913D-13B9-098E-3D1B9268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Realize o download e abra o arquivo: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0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81C6F-6A2E-583C-BF0F-7310C531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>
                <a:latin typeface="Calibri"/>
                <a:cs typeface="Calibri"/>
              </a:rPr>
              <a:t>Passo 2 – Faça uma lista de requisitos funcionais após a análise desse protótipo de alta fidelidade da WS BRASIL. Quais os requisitos funcionais do login considerando que é necessário armazenar a data e hora de criação do usuário e data e hora do último login bem sucedido.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8B5A3-F6EA-1694-A82E-6F5EC8FB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Engenheiro de Requisitos</a:t>
            </a:r>
          </a:p>
          <a:p>
            <a:pPr lvl="1"/>
            <a:r>
              <a:rPr lang="pt-BR">
                <a:cs typeface="Calibri"/>
              </a:rPr>
              <a:t>Quais dados deve ter um login:</a:t>
            </a:r>
          </a:p>
          <a:p>
            <a:pPr lvl="2"/>
            <a:r>
              <a:rPr lang="pt-BR">
                <a:cs typeface="Calibri"/>
              </a:rPr>
              <a:t>O usuário obrigatoriamente deve ter cadastrado no campo de login além nome de usuário(ou </a:t>
            </a:r>
            <a:r>
              <a:rPr lang="pt-BR" err="1">
                <a:cs typeface="Calibri"/>
              </a:rPr>
              <a:t>email</a:t>
            </a:r>
            <a:r>
              <a:rPr lang="pt-BR">
                <a:cs typeface="Calibri"/>
              </a:rPr>
              <a:t>), senha deve conter 8 caracteres iniciais. </a:t>
            </a:r>
          </a:p>
          <a:p>
            <a:pPr lvl="2"/>
            <a:r>
              <a:rPr lang="pt-BR">
                <a:cs typeface="Calibri"/>
              </a:rPr>
              <a:t>Requisitos de senha letras </a:t>
            </a:r>
            <a:r>
              <a:rPr lang="pt-BR" err="1">
                <a:cs typeface="Calibri"/>
              </a:rPr>
              <a:t>maiuculas</a:t>
            </a:r>
            <a:r>
              <a:rPr lang="pt-BR">
                <a:cs typeface="Calibri"/>
              </a:rPr>
              <a:t> e </a:t>
            </a:r>
            <a:r>
              <a:rPr lang="pt-BR" err="1">
                <a:cs typeface="Calibri"/>
              </a:rPr>
              <a:t>minusculas</a:t>
            </a:r>
            <a:r>
              <a:rPr lang="pt-BR">
                <a:cs typeface="Calibri"/>
              </a:rPr>
              <a:t> com caracteres especiais e números(senha fica ao critério do usuário).</a:t>
            </a:r>
          </a:p>
          <a:p>
            <a:pPr lvl="2"/>
            <a:r>
              <a:rPr lang="pt-BR">
                <a:cs typeface="Calibri"/>
              </a:rPr>
              <a:t>Dados informados obrigatoriamente devem conter data de criação do usuário, </a:t>
            </a:r>
            <a:r>
              <a:rPr lang="pt-BR" err="1">
                <a:cs typeface="Calibri"/>
              </a:rPr>
              <a:t>nivel</a:t>
            </a:r>
            <a:r>
              <a:rPr lang="pt-BR">
                <a:cs typeface="Calibri"/>
              </a:rPr>
              <a:t> de privilégio (caso seja administrador).</a:t>
            </a:r>
          </a:p>
          <a:p>
            <a:pPr lvl="2"/>
            <a:r>
              <a:rPr lang="pt-BR">
                <a:cs typeface="Calibri"/>
              </a:rPr>
              <a:t>Dados devem ser criptografados em MD-5 e armazenado no servidor ou no banco de dados da empresa no qual somente os administradores terão acesso para futuras alterações.</a:t>
            </a:r>
          </a:p>
          <a:p>
            <a:pPr lvl="2"/>
            <a:r>
              <a:rPr lang="pt-BR">
                <a:cs typeface="Calibri"/>
              </a:rPr>
              <a:t>Data e hora de criação devem ser armazenadas automaticamente no banco de dados e não pode ser alteradas.</a:t>
            </a:r>
          </a:p>
          <a:p>
            <a:pPr lvl="2"/>
            <a:r>
              <a:rPr lang="pt-BR">
                <a:cs typeface="Calibri"/>
              </a:rPr>
              <a:t>Data e hora de acesso de login (requisito obrigatório), deve ser armazenada no banco de dados histórico dos usuários (</a:t>
            </a:r>
            <a:r>
              <a:rPr lang="pt-BR" err="1">
                <a:cs typeface="Calibri"/>
              </a:rPr>
              <a:t>history</a:t>
            </a:r>
            <a:r>
              <a:rPr lang="pt-BR">
                <a:cs typeface="Calibri"/>
              </a:rPr>
              <a:t> </a:t>
            </a:r>
            <a:r>
              <a:rPr lang="pt-BR" err="1">
                <a:cs typeface="Calibri"/>
              </a:rPr>
              <a:t>user</a:t>
            </a:r>
            <a:r>
              <a:rPr lang="pt-BR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44236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10944dcd-e303-406e-ae38-9c57a05901fa" xsi:nil="true"/>
    <Students xmlns="10944dcd-e303-406e-ae38-9c57a05901fa">
      <UserInfo>
        <DisplayName/>
        <AccountId xsi:nil="true"/>
        <AccountType/>
      </UserInfo>
    </Students>
    <DefaultSectionNames xmlns="10944dcd-e303-406e-ae38-9c57a05901fa" xsi:nil="true"/>
    <FolderType xmlns="10944dcd-e303-406e-ae38-9c57a05901fa" xsi:nil="true"/>
    <Student_Groups xmlns="10944dcd-e303-406e-ae38-9c57a05901fa">
      <UserInfo>
        <DisplayName/>
        <AccountId xsi:nil="true"/>
        <AccountType/>
      </UserInfo>
    </Student_Groups>
    <Self_Registration_Enabled xmlns="10944dcd-e303-406e-ae38-9c57a05901fa" xsi:nil="true"/>
    <AppVersion xmlns="10944dcd-e303-406e-ae38-9c57a05901fa" xsi:nil="true"/>
    <_activity xmlns="10944dcd-e303-406e-ae38-9c57a05901fa" xsi:nil="true"/>
    <Invited_Teachers xmlns="10944dcd-e303-406e-ae38-9c57a05901fa" xsi:nil="true"/>
    <Invited_Students xmlns="10944dcd-e303-406e-ae38-9c57a05901fa" xsi:nil="true"/>
    <Teachers xmlns="10944dcd-e303-406e-ae38-9c57a05901fa">
      <UserInfo>
        <DisplayName/>
        <AccountId xsi:nil="true"/>
        <AccountType/>
      </UserInfo>
    </Teachers>
    <Owner xmlns="10944dcd-e303-406e-ae38-9c57a05901fa">
      <UserInfo>
        <DisplayName/>
        <AccountId xsi:nil="true"/>
        <AccountType/>
      </UserInfo>
    </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9056740632EE40BCA76CBBF93A92E9" ma:contentTypeVersion="28" ma:contentTypeDescription="Crie um novo documento." ma:contentTypeScope="" ma:versionID="8a8b0d6c17045ed669e131d6ceccf134">
  <xsd:schema xmlns:xsd="http://www.w3.org/2001/XMLSchema" xmlns:xs="http://www.w3.org/2001/XMLSchema" xmlns:p="http://schemas.microsoft.com/office/2006/metadata/properties" xmlns:ns3="9e4aeb50-500a-4f94-8d5f-1ebc039d95f5" xmlns:ns4="10944dcd-e303-406e-ae38-9c57a05901fa" targetNamespace="http://schemas.microsoft.com/office/2006/metadata/properties" ma:root="true" ma:fieldsID="2b3a85f4cb50e0af6fdb4b49a8fdcf18" ns3:_="" ns4:_="">
    <xsd:import namespace="9e4aeb50-500a-4f94-8d5f-1ebc039d95f5"/>
    <xsd:import namespace="10944dcd-e303-406e-ae38-9c57a05901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aeb50-500a-4f94-8d5f-1ebc039d95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44dcd-e303-406e-ae38-9c57a05901fa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32" nillable="true" ma:displayName="_activity" ma:hidden="true" ma:internalName="_activity">
      <xsd:simpleType>
        <xsd:restriction base="dms:Note"/>
      </xsd:simpleType>
    </xsd:element>
    <xsd:element name="MediaServiceObjectDetectorVersions" ma:index="3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34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3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69B4B5-44AF-4EAF-8E1E-3E83A4F9ACC3}">
  <ds:schemaRefs>
    <ds:schemaRef ds:uri="10944dcd-e303-406e-ae38-9c57a05901fa"/>
    <ds:schemaRef ds:uri="9e4aeb50-500a-4f94-8d5f-1ebc039d95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51BC70-AAE1-4B77-9736-6F518F5F1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A8931B-FA0D-45F1-A31A-5BC7DD9C5246}">
  <ds:schemaRefs>
    <ds:schemaRef ds:uri="10944dcd-e303-406e-ae38-9c57a05901fa"/>
    <ds:schemaRef ds:uri="9e4aeb50-500a-4f94-8d5f-1ebc039d95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Prof. Rômulo C. Silvestre</vt:lpstr>
      <vt:lpstr>Celso Poderoso diz:</vt:lpstr>
      <vt:lpstr>Catálogo de sistema</vt:lpstr>
      <vt:lpstr>Catálogo de sistema</vt:lpstr>
      <vt:lpstr>Catálogo de sistema</vt:lpstr>
      <vt:lpstr>No banco de dados Oracle e SQL Server:</vt:lpstr>
      <vt:lpstr>ESTUDANDO OBJETOS – ESTUDO DE CASO 1                      IMOBILIARIA WS BRASIL</vt:lpstr>
      <vt:lpstr>Passo 1 – ENTRE no link para baixar o frontend do site WSBrasil prototipoaltafidelidade.zip</vt:lpstr>
      <vt:lpstr>Passo 2 – Faça uma lista de requisitos funcionais após a análise desse protótipo de alta fidelidade da WS BRASIL. Quais os requisitos funcionais do login considerando que é necessário armazenar a data e hora de criação do usuário e data e hora do último login bem sucedido.</vt:lpstr>
      <vt:lpstr>DBA – Modelagem de Dados</vt:lpstr>
      <vt:lpstr>Modelos</vt:lpstr>
      <vt:lpstr>Ambientação</vt:lpstr>
      <vt:lpstr>No ínicio da aula criamos o seguinte código:</vt:lpstr>
      <vt:lpstr>Apresentação do PowerPoint</vt:lpstr>
      <vt:lpstr>Agora precisamos de um DBA – Programador T-SQL</vt:lpstr>
      <vt:lpstr>DBA - Administrador</vt:lpstr>
      <vt:lpstr>ESTUDANDO OBJETOS – ESTUDO DE CASO 1                      IMOBILIARIA WS BRASIL</vt:lpstr>
      <vt:lpstr>ESTUDANDO OBJETOS – ESTUDO DE CASO 1                      IMOBILIARIA WS BRASIL</vt:lpstr>
      <vt:lpstr>ESTUDANDO OBJETOS – ESTUDO DE CASO 1                      IMOBILIARIA WS BRASIL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Rômulo C. Silvestre</dc:title>
  <dc:creator>Rômulo Cesar Silvestre Leite</dc:creator>
  <cp:revision>7</cp:revision>
  <dcterms:created xsi:type="dcterms:W3CDTF">2023-10-27T19:24:40Z</dcterms:created>
  <dcterms:modified xsi:type="dcterms:W3CDTF">2023-10-31T11:33:04Z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0x010100AE9056740632EE40BCA76CBBF93A92E9</vt:lpwstr>
  </property>
</Properties>
</file>