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5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rialle" charset="1" panose="020B0604020202020204"/>
      <p:regular r:id="rId10"/>
    </p:embeddedFont>
    <p:embeddedFont>
      <p:font typeface="Arialle Bold" charset="1" panose="020B0704020202020204"/>
      <p:regular r:id="rId11"/>
    </p:embeddedFont>
    <p:embeddedFont>
      <p:font typeface="Arialle Italics" charset="1" panose="020B0604020202090204"/>
      <p:regular r:id="rId12"/>
    </p:embeddedFont>
    <p:embeddedFont>
      <p:font typeface="Arialle Bold Italics" charset="1" panose="020B0704020202090204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16" Target="slides/slide3.xml" Type="http://schemas.openxmlformats.org/officeDocument/2006/relationships/slide"/><Relationship Id="rId17" Target="slides/slide4.xml" Type="http://schemas.openxmlformats.org/officeDocument/2006/relationships/slide"/><Relationship Id="rId18" Target="slides/slide5.xml" Type="http://schemas.openxmlformats.org/officeDocument/2006/relationships/slide"/><Relationship Id="rId19" Target="slides/slide6.xml" Type="http://schemas.openxmlformats.org/officeDocument/2006/relationships/slide"/><Relationship Id="rId2" Target="presProps.xml" Type="http://schemas.openxmlformats.org/officeDocument/2006/relationships/presProps"/><Relationship Id="rId20" Target="slides/slide7.xml" Type="http://schemas.openxmlformats.org/officeDocument/2006/relationships/slide"/><Relationship Id="rId21" Target="slides/slide8.xml" Type="http://schemas.openxmlformats.org/officeDocument/2006/relationships/slide"/><Relationship Id="rId22" Target="slides/slide9.xml" Type="http://schemas.openxmlformats.org/officeDocument/2006/relationships/slide"/><Relationship Id="rId23" Target="slides/slide10.xml" Type="http://schemas.openxmlformats.org/officeDocument/2006/relationships/slide"/><Relationship Id="rId24" Target="slides/slide11.xml" Type="http://schemas.openxmlformats.org/officeDocument/2006/relationships/slide"/><Relationship Id="rId25" Target="notesMasters/notesMaster1.xml" Type="http://schemas.openxmlformats.org/officeDocument/2006/relationships/notesMaster"/><Relationship Id="rId26" Target="theme/theme2.xml" Type="http://schemas.openxmlformats.org/officeDocument/2006/relationships/theme"/><Relationship Id="rId27" Target="notesSlides/notesSlide1.xml" Type="http://schemas.openxmlformats.org/officeDocument/2006/relationships/notesSlide"/><Relationship Id="rId28" Target="notesSlides/notesSlide2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Arrumar os pontos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Relationship Id="rId3" Target="../media/image13.jpeg" Type="http://schemas.openxmlformats.org/officeDocument/2006/relationships/image"/><Relationship Id="rId4" Target="../media/image14.jpeg" Type="http://schemas.openxmlformats.org/officeDocument/2006/relationships/image"/><Relationship Id="rId5" Target="../media/image15.jpeg" Type="http://schemas.openxmlformats.org/officeDocument/2006/relationships/image"/><Relationship Id="rId6" Target="../media/image16.jpe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jpe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jpe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37" y="1924766"/>
            <a:ext cx="18288037" cy="0"/>
          </a:xfrm>
          <a:prstGeom prst="line">
            <a:avLst/>
          </a:prstGeom>
          <a:ln cap="flat" w="57150">
            <a:solidFill>
              <a:srgbClr val="A9BC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-37" y="8949218"/>
            <a:ext cx="18288037" cy="0"/>
          </a:xfrm>
          <a:prstGeom prst="line">
            <a:avLst/>
          </a:prstGeom>
          <a:ln cap="flat" w="57150">
            <a:solidFill>
              <a:srgbClr val="A9BC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295127" y="177150"/>
            <a:ext cx="7800461" cy="1703101"/>
          </a:xfrm>
          <a:custGeom>
            <a:avLst/>
            <a:gdLst/>
            <a:ahLst/>
            <a:cxnLst/>
            <a:rect r="r" b="b" t="t" l="l"/>
            <a:pathLst>
              <a:path h="1703101" w="7800461">
                <a:moveTo>
                  <a:pt x="0" y="0"/>
                </a:moveTo>
                <a:lnTo>
                  <a:pt x="7800461" y="0"/>
                </a:lnTo>
                <a:lnTo>
                  <a:pt x="7800461" y="1703100"/>
                </a:lnTo>
                <a:lnTo>
                  <a:pt x="0" y="17031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44021" y="4712335"/>
            <a:ext cx="14799921" cy="1519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sz="4299">
                <a:solidFill>
                  <a:srgbClr val="000000"/>
                </a:solidFill>
                <a:latin typeface="Arialle Bold"/>
              </a:rPr>
              <a:t>SISTEMA DE TRANSMISSÃO DE DADOS E CONSUMO DE ENERGIA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215487" y="7359991"/>
            <a:ext cx="11856988" cy="592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Arialle"/>
              </a:rPr>
              <a:t>Acadêmico: Bruno Bortolato, Matheus Amboni e Vinicius Amaro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725073" y="9359552"/>
            <a:ext cx="2837855" cy="514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Arialle"/>
              </a:rPr>
              <a:t>Araranguá, 2023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408530" y="9352249"/>
            <a:ext cx="240209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Arialle"/>
              </a:rPr>
              <a:t>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853857" y="2354586"/>
            <a:ext cx="6580287" cy="1280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Arialle Bold"/>
              </a:rPr>
              <a:t>Projetos de Sistemas Ubíquos</a:t>
            </a:r>
          </a:p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Arialle Bold"/>
              </a:rPr>
              <a:t>Engenharia de Computação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872831" y="133781"/>
          <a:ext cx="16542338" cy="10019439"/>
        </p:xfrm>
        <a:graphic>
          <a:graphicData uri="http://schemas.openxmlformats.org/drawingml/2006/table">
            <a:tbl>
              <a:tblPr/>
              <a:tblGrid>
                <a:gridCol w="1535743"/>
                <a:gridCol w="1019849"/>
                <a:gridCol w="1019849"/>
                <a:gridCol w="1019849"/>
                <a:gridCol w="1019849"/>
                <a:gridCol w="1019849"/>
                <a:gridCol w="1019849"/>
                <a:gridCol w="1019849"/>
                <a:gridCol w="1311275"/>
                <a:gridCol w="1311275"/>
                <a:gridCol w="1311275"/>
                <a:gridCol w="1311275"/>
                <a:gridCol w="1311275"/>
                <a:gridCol w="1311275"/>
              </a:tblGrid>
              <a:tr h="142464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Arialle Bold"/>
                        </a:rPr>
                        <a:t>teste 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Arialle Bold"/>
                        </a:rPr>
                        <a:t>teste 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Arialle Bold"/>
                        </a:rPr>
                        <a:t>teste 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Arialle Bold"/>
                        </a:rPr>
                        <a:t>teste 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Arialle Bold"/>
                        </a:rPr>
                        <a:t>teste 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Arialle Bold"/>
                        </a:rPr>
                        <a:t>teste 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Arialle Bold"/>
                        </a:rPr>
                        <a:t>teste 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Arialle Bold"/>
                        </a:rPr>
                        <a:t>teste 8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Arialle Bold"/>
                        </a:rPr>
                        <a:t>teste 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Arialle Bold"/>
                        </a:rPr>
                        <a:t>lora e32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Arialle Bold"/>
                        </a:rPr>
                        <a:t>esp</a:t>
                      </a:r>
                      <a:endParaRPr lang="en-US" sz="1100"/>
                    </a:p>
                    <a:p>
                      <a:pPr algn="ctr">
                        <a:lnSpc>
                          <a:spcPts val="2520"/>
                        </a:lnSpc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Arialle Bold"/>
                        </a:rPr>
                        <a:t>sem antena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Arialle Bold"/>
                        </a:rPr>
                        <a:t>esp mesh 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Arialle Bold"/>
                        </a:rPr>
                        <a:t>esp mesh 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</a:tr>
              <a:tr h="127685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le"/>
                        </a:rPr>
                        <a:t>potencia</a:t>
                      </a:r>
                      <a:endParaRPr lang="en-US" sz="1100"/>
                    </a:p>
                    <a:p>
                      <a:pPr algn="ctr">
                        <a:lnSpc>
                          <a:spcPts val="2520"/>
                        </a:lnSpc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le"/>
                        </a:rPr>
                        <a:t>emitida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le"/>
                        </a:rPr>
                        <a:t>5db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le"/>
                        </a:rPr>
                        <a:t>21db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le"/>
                        </a:rPr>
                        <a:t>*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le"/>
                        </a:rPr>
                        <a:t>*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le"/>
                        </a:rPr>
                        <a:t>*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le"/>
                        </a:rPr>
                        <a:t>*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le"/>
                        </a:rPr>
                        <a:t>10db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le"/>
                        </a:rPr>
                        <a:t>10db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le"/>
                        </a:rPr>
                        <a:t>21db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le"/>
                        </a:rPr>
                        <a:t>21db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le"/>
                        </a:rPr>
                        <a:t>5db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le"/>
                        </a:rPr>
                        <a:t>5db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le"/>
                        </a:rPr>
                        <a:t>19db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96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le"/>
                        </a:rPr>
                        <a:t>tam.</a:t>
                      </a:r>
                      <a:endParaRPr lang="en-US" sz="1100"/>
                    </a:p>
                    <a:p>
                      <a:pPr algn="ctr">
                        <a:lnSpc>
                          <a:spcPts val="2520"/>
                        </a:lnSpc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le"/>
                        </a:rPr>
                        <a:t>pacote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le"/>
                        </a:rPr>
                        <a:t>30 bytes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le"/>
                        </a:rPr>
                        <a:t>*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le"/>
                        </a:rPr>
                        <a:t>20 bytes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le"/>
                        </a:rPr>
                        <a:t>30 bytes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le"/>
                        </a:rPr>
                        <a:t>*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le"/>
                        </a:rPr>
                        <a:t>*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le"/>
                        </a:rPr>
                        <a:t>*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le"/>
                        </a:rPr>
                        <a:t>*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le"/>
                        </a:rPr>
                        <a:t>50 bytes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le"/>
                        </a:rPr>
                        <a:t>30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le"/>
                        </a:rPr>
                        <a:t>10 bytes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le"/>
                        </a:rPr>
                        <a:t>10 bytes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le"/>
                        </a:rPr>
                        <a:t>*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98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le"/>
                        </a:rPr>
                        <a:t>frequencia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le"/>
                        </a:rPr>
                        <a:t>1 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le"/>
                        </a:rPr>
                        <a:t>*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le"/>
                        </a:rPr>
                        <a:t>*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le"/>
                        </a:rPr>
                        <a:t>3s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le"/>
                        </a:rPr>
                        <a:t>0,5s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le"/>
                        </a:rPr>
                        <a:t>5s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le"/>
                        </a:rPr>
                        <a:t>3s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le"/>
                        </a:rPr>
                        <a:t>2s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le"/>
                        </a:rPr>
                        <a:t>3s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le"/>
                        </a:rPr>
                        <a:t>3s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le"/>
                        </a:rPr>
                        <a:t>3s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le"/>
                        </a:rPr>
                        <a:t>3s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le"/>
                        </a:rPr>
                        <a:t>*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98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le"/>
                        </a:rPr>
                        <a:t>distância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le"/>
                        </a:rPr>
                        <a:t>150m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le"/>
                        </a:rPr>
                        <a:t>600m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le"/>
                        </a:rPr>
                        <a:t>600m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le"/>
                        </a:rPr>
                        <a:t>700m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10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le"/>
                        </a:rPr>
                        <a:t>300m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le"/>
                        </a:rPr>
                        <a:t>700m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le"/>
                        </a:rPr>
                        <a:t>450m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le"/>
                        </a:rPr>
                        <a:t>300m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le"/>
                        </a:rPr>
                        <a:t>700m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le"/>
                        </a:rPr>
                        <a:t>700m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le"/>
                        </a:rPr>
                        <a:t>200m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le"/>
                        </a:rPr>
                        <a:t>200m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le"/>
                        </a:rPr>
                        <a:t>300m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104"/>
                    </a:solidFill>
                  </a:tcPr>
                </a:tc>
              </a:tr>
              <a:tr h="142375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le"/>
                        </a:rPr>
                        <a:t>corrente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le"/>
                        </a:rPr>
                        <a:t>300mA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le"/>
                        </a:rPr>
                        <a:t>330mA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le"/>
                        </a:rPr>
                        <a:t>330mA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le"/>
                        </a:rPr>
                        <a:t>330mA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le"/>
                        </a:rPr>
                        <a:t>330mA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le"/>
                        </a:rPr>
                        <a:t>330mA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le"/>
                        </a:rPr>
                        <a:t>300mA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le"/>
                        </a:rPr>
                        <a:t>300mA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le"/>
                        </a:rPr>
                        <a:t>350mA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le"/>
                        </a:rPr>
                        <a:t>350mA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le"/>
                        </a:rPr>
                        <a:t>300mA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le"/>
                        </a:rPr>
                        <a:t>300mA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le"/>
                        </a:rPr>
                        <a:t>330mA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257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le"/>
                        </a:rPr>
                        <a:t>tempo de resposta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le"/>
                        </a:rPr>
                        <a:t>1200 ms TTL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le"/>
                        </a:rPr>
                        <a:t>1200ms TTL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le"/>
                        </a:rPr>
                        <a:t>1200ms</a:t>
                      </a:r>
                      <a:endParaRPr lang="en-US" sz="1100"/>
                    </a:p>
                    <a:p>
                      <a:pPr algn="ctr">
                        <a:lnSpc>
                          <a:spcPts val="2520"/>
                        </a:lnSpc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le"/>
                        </a:rPr>
                        <a:t>TTL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le"/>
                        </a:rPr>
                        <a:t>1200ms</a:t>
                      </a:r>
                      <a:endParaRPr lang="en-US" sz="1100"/>
                    </a:p>
                    <a:p>
                      <a:pPr algn="ctr">
                        <a:lnSpc>
                          <a:spcPts val="2520"/>
                        </a:lnSpc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le"/>
                        </a:rPr>
                        <a:t>TTL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le"/>
                        </a:rPr>
                        <a:t>1200ms</a:t>
                      </a:r>
                      <a:endParaRPr lang="en-US" sz="1100"/>
                    </a:p>
                    <a:p>
                      <a:pPr algn="ctr">
                        <a:lnSpc>
                          <a:spcPts val="2520"/>
                        </a:lnSpc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le"/>
                        </a:rPr>
                        <a:t>TTL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le"/>
                        </a:rPr>
                        <a:t>1200ms</a:t>
                      </a:r>
                      <a:endParaRPr lang="en-US" sz="1100"/>
                    </a:p>
                    <a:p>
                      <a:pPr algn="ctr">
                        <a:lnSpc>
                          <a:spcPts val="2520"/>
                        </a:lnSpc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le"/>
                        </a:rPr>
                        <a:t>TTL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le"/>
                        </a:rPr>
                        <a:t>1200ms</a:t>
                      </a:r>
                      <a:endParaRPr lang="en-US" sz="1100"/>
                    </a:p>
                    <a:p>
                      <a:pPr algn="ctr">
                        <a:lnSpc>
                          <a:spcPts val="2520"/>
                        </a:lnSpc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le"/>
                        </a:rPr>
                        <a:t>TTL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le"/>
                        </a:rPr>
                        <a:t>1200ms</a:t>
                      </a:r>
                      <a:endParaRPr lang="en-US" sz="1100"/>
                    </a:p>
                    <a:p>
                      <a:pPr algn="ctr">
                        <a:lnSpc>
                          <a:spcPts val="2520"/>
                        </a:lnSpc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le"/>
                        </a:rPr>
                        <a:t>TTL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le"/>
                        </a:rPr>
                        <a:t>1200ms</a:t>
                      </a:r>
                      <a:endParaRPr lang="en-US" sz="1100"/>
                    </a:p>
                    <a:p>
                      <a:pPr algn="ctr">
                        <a:lnSpc>
                          <a:spcPts val="2520"/>
                        </a:lnSpc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le"/>
                        </a:rPr>
                        <a:t>TTL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le"/>
                        </a:rPr>
                        <a:t>1200ms</a:t>
                      </a:r>
                      <a:endParaRPr lang="en-US" sz="1100"/>
                    </a:p>
                    <a:p>
                      <a:pPr algn="ctr">
                        <a:lnSpc>
                          <a:spcPts val="2520"/>
                        </a:lnSpc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le"/>
                        </a:rPr>
                        <a:t>TTL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le"/>
                        </a:rPr>
                        <a:t>1200ms</a:t>
                      </a:r>
                      <a:endParaRPr lang="en-US" sz="1100"/>
                    </a:p>
                    <a:p>
                      <a:pPr algn="ctr">
                        <a:lnSpc>
                          <a:spcPts val="2520"/>
                        </a:lnSpc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le"/>
                        </a:rPr>
                        <a:t>TTL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le"/>
                        </a:rPr>
                        <a:t>1200ms</a:t>
                      </a:r>
                      <a:endParaRPr lang="en-US" sz="1100"/>
                    </a:p>
                    <a:p>
                      <a:pPr algn="ctr">
                        <a:lnSpc>
                          <a:spcPts val="2520"/>
                        </a:lnSpc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le"/>
                        </a:rPr>
                        <a:t>TTL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le"/>
                        </a:rPr>
                        <a:t>1200ms</a:t>
                      </a:r>
                      <a:endParaRPr lang="en-US" sz="1100"/>
                    </a:p>
                    <a:p>
                      <a:pPr algn="ctr">
                        <a:lnSpc>
                          <a:spcPts val="2520"/>
                        </a:lnSpc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le"/>
                        </a:rPr>
                        <a:t>TTL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37" y="1924766"/>
            <a:ext cx="18288037" cy="0"/>
          </a:xfrm>
          <a:prstGeom prst="line">
            <a:avLst/>
          </a:prstGeom>
          <a:ln cap="flat" w="57150">
            <a:solidFill>
              <a:srgbClr val="A9BC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-37" y="8949218"/>
            <a:ext cx="18288037" cy="0"/>
          </a:xfrm>
          <a:prstGeom prst="line">
            <a:avLst/>
          </a:prstGeom>
          <a:ln cap="flat" w="57150">
            <a:solidFill>
              <a:srgbClr val="A9BC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295127" y="177150"/>
            <a:ext cx="7800461" cy="1703101"/>
          </a:xfrm>
          <a:custGeom>
            <a:avLst/>
            <a:gdLst/>
            <a:ahLst/>
            <a:cxnLst/>
            <a:rect r="r" b="b" t="t" l="l"/>
            <a:pathLst>
              <a:path h="1703101" w="7800461">
                <a:moveTo>
                  <a:pt x="0" y="0"/>
                </a:moveTo>
                <a:lnTo>
                  <a:pt x="7800461" y="0"/>
                </a:lnTo>
                <a:lnTo>
                  <a:pt x="7800461" y="1703100"/>
                </a:lnTo>
                <a:lnTo>
                  <a:pt x="0" y="17031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44040" y="4712335"/>
            <a:ext cx="14799921" cy="1519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sz="4299">
                <a:solidFill>
                  <a:srgbClr val="000000"/>
                </a:solidFill>
                <a:latin typeface="Arialle Bold"/>
              </a:rPr>
              <a:t>SISTEMA DE TRANSMISSÃO DE DADOS E CONSUMO DE ENERGIA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215487" y="7359991"/>
            <a:ext cx="11856988" cy="592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Arialle"/>
              </a:rPr>
              <a:t>Acadêmico: Bruno Bortolato, Matheus Amboni e Vinicius Amaro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725073" y="9359552"/>
            <a:ext cx="2837855" cy="514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Arialle"/>
              </a:rPr>
              <a:t>Araranguá, 2023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408530" y="9352249"/>
            <a:ext cx="240209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Arialle"/>
              </a:rPr>
              <a:t>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524880" y="2590782"/>
            <a:ext cx="3238202" cy="948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5399">
                <a:solidFill>
                  <a:srgbClr val="000000"/>
                </a:solidFill>
                <a:latin typeface="Arialle Bold"/>
              </a:rPr>
              <a:t>Obrigado</a:t>
            </a:r>
            <a:r>
              <a:rPr lang="en-US" sz="5399">
                <a:solidFill>
                  <a:srgbClr val="000000"/>
                </a:solidFill>
                <a:latin typeface="Arialle"/>
              </a:rPr>
              <a:t>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4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92178">
            <a:off x="-3184334" y="-1644671"/>
            <a:ext cx="11135343" cy="3391383"/>
          </a:xfrm>
          <a:custGeom>
            <a:avLst/>
            <a:gdLst/>
            <a:ahLst/>
            <a:cxnLst/>
            <a:rect r="r" b="b" t="t" l="l"/>
            <a:pathLst>
              <a:path h="3391383" w="11135343">
                <a:moveTo>
                  <a:pt x="0" y="0"/>
                </a:moveTo>
                <a:lnTo>
                  <a:pt x="11135343" y="0"/>
                </a:lnTo>
                <a:lnTo>
                  <a:pt x="11135343" y="3391383"/>
                </a:lnTo>
                <a:lnTo>
                  <a:pt x="0" y="33913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449955"/>
            <a:ext cx="5500802" cy="3425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80"/>
              </a:lnSpc>
            </a:pPr>
            <a:r>
              <a:rPr lang="en-US" sz="8000" spc="-240">
                <a:solidFill>
                  <a:srgbClr val="373F51"/>
                </a:solidFill>
                <a:latin typeface="Arialle Bold"/>
              </a:rPr>
              <a:t>O que vamos ver hoje?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232621" y="1891515"/>
            <a:ext cx="7322748" cy="982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4200">
                <a:solidFill>
                  <a:srgbClr val="000000"/>
                </a:solidFill>
                <a:latin typeface="Arialle"/>
              </a:rPr>
              <a:t>Definição do projeto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6816803" y="2141024"/>
            <a:ext cx="771999" cy="771999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B98B7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6930197" y="2102018"/>
            <a:ext cx="545211" cy="697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52"/>
              </a:lnSpc>
            </a:pPr>
            <a:r>
              <a:rPr lang="en-US" sz="3600">
                <a:solidFill>
                  <a:srgbClr val="000000"/>
                </a:solidFill>
                <a:latin typeface="Arialle"/>
              </a:rPr>
              <a:t>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648438" y="3206416"/>
            <a:ext cx="7322748" cy="760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40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Arialle"/>
              </a:rPr>
              <a:t>Materiais e métodos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8232621" y="3387022"/>
            <a:ext cx="771999" cy="771999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B98B7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8289318" y="3457347"/>
            <a:ext cx="658605" cy="430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3454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Arialle"/>
              </a:rPr>
              <a:t>1.1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494850" y="9328976"/>
            <a:ext cx="155377" cy="391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373F51"/>
                </a:solidFill>
                <a:latin typeface="Arialle"/>
              </a:rPr>
              <a:t>2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232621" y="4520971"/>
            <a:ext cx="7322748" cy="982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4200">
                <a:solidFill>
                  <a:srgbClr val="000000"/>
                </a:solidFill>
                <a:latin typeface="Arialle"/>
              </a:rPr>
              <a:t>Construção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6816803" y="4770480"/>
            <a:ext cx="771999" cy="771999"/>
            <a:chOff x="0" y="0"/>
            <a:chExt cx="6350000" cy="6350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B98B7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6930197" y="4731474"/>
            <a:ext cx="545211" cy="697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52"/>
              </a:lnSpc>
            </a:pPr>
            <a:r>
              <a:rPr lang="en-US" sz="3600">
                <a:solidFill>
                  <a:srgbClr val="000000"/>
                </a:solidFill>
                <a:latin typeface="Arialle"/>
              </a:rPr>
              <a:t>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232621" y="5864470"/>
            <a:ext cx="7322748" cy="982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4200">
                <a:solidFill>
                  <a:srgbClr val="000000"/>
                </a:solidFill>
                <a:latin typeface="Arialle"/>
              </a:rPr>
              <a:t>Testes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6816803" y="6113978"/>
            <a:ext cx="771999" cy="771999"/>
            <a:chOff x="0" y="0"/>
            <a:chExt cx="6350000" cy="63500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B98B7"/>
            </a:solid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6930197" y="6074972"/>
            <a:ext cx="545211" cy="697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52"/>
              </a:lnSpc>
            </a:pPr>
            <a:r>
              <a:rPr lang="en-US" sz="3600">
                <a:solidFill>
                  <a:srgbClr val="000000"/>
                </a:solidFill>
                <a:latin typeface="Arialle"/>
              </a:rPr>
              <a:t>3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232621" y="7180537"/>
            <a:ext cx="7322748" cy="982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4200">
                <a:solidFill>
                  <a:srgbClr val="000000"/>
                </a:solidFill>
                <a:latin typeface="Arialle"/>
              </a:rPr>
              <a:t>Avaliação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6816803" y="7457477"/>
            <a:ext cx="771999" cy="771999"/>
            <a:chOff x="0" y="0"/>
            <a:chExt cx="6350000" cy="635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B98B7"/>
            </a:solidFill>
          </p:spPr>
        </p:sp>
      </p:grpSp>
      <p:sp>
        <p:nvSpPr>
          <p:cNvPr name="TextBox 24" id="24"/>
          <p:cNvSpPr txBox="true"/>
          <p:nvPr/>
        </p:nvSpPr>
        <p:spPr>
          <a:xfrm rot="0">
            <a:off x="6930197" y="7418471"/>
            <a:ext cx="545211" cy="697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52"/>
              </a:lnSpc>
            </a:pPr>
            <a:r>
              <a:rPr lang="en-US" sz="3600">
                <a:solidFill>
                  <a:srgbClr val="000000"/>
                </a:solidFill>
                <a:latin typeface="Arialle"/>
              </a:rPr>
              <a:t>4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37" y="1732320"/>
            <a:ext cx="18288037" cy="0"/>
          </a:xfrm>
          <a:prstGeom prst="line">
            <a:avLst/>
          </a:prstGeom>
          <a:ln cap="flat" w="57150">
            <a:solidFill>
              <a:srgbClr val="A9BC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-37" y="8740856"/>
            <a:ext cx="18288037" cy="0"/>
          </a:xfrm>
          <a:prstGeom prst="line">
            <a:avLst/>
          </a:prstGeom>
          <a:ln cap="flat" w="57150">
            <a:solidFill>
              <a:srgbClr val="A9BC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4610398" y="4683206"/>
            <a:ext cx="2648903" cy="4114800"/>
          </a:xfrm>
          <a:custGeom>
            <a:avLst/>
            <a:gdLst/>
            <a:ahLst/>
            <a:cxnLst/>
            <a:rect r="r" b="b" t="t" l="l"/>
            <a:pathLst>
              <a:path h="4114800" w="2648903">
                <a:moveTo>
                  <a:pt x="0" y="0"/>
                </a:moveTo>
                <a:lnTo>
                  <a:pt x="2648902" y="0"/>
                </a:lnTo>
                <a:lnTo>
                  <a:pt x="264890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494850" y="9364632"/>
            <a:ext cx="155377" cy="391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373F51"/>
                </a:solidFill>
                <a:latin typeface="Arialle"/>
              </a:rPr>
              <a:t>3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26706" y="428625"/>
            <a:ext cx="15817740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Arialle Bold"/>
              </a:rPr>
              <a:t>Definição do projeto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26706" y="2981651"/>
            <a:ext cx="11104536" cy="1599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49944" indent="-324972" lvl="1">
              <a:lnSpc>
                <a:spcPts val="4214"/>
              </a:lnSpc>
              <a:buFont typeface="Arial"/>
              <a:buChar char="•"/>
            </a:pPr>
            <a:r>
              <a:rPr lang="en-US" sz="3010">
                <a:solidFill>
                  <a:srgbClr val="000000"/>
                </a:solidFill>
                <a:latin typeface="Arialle"/>
              </a:rPr>
              <a:t>Análise e monitoramento de consumo de bateria</a:t>
            </a:r>
          </a:p>
          <a:p>
            <a:pPr marL="649944" indent="-324972" lvl="1">
              <a:lnSpc>
                <a:spcPts val="4214"/>
              </a:lnSpc>
              <a:buFont typeface="Arial"/>
              <a:buChar char="•"/>
            </a:pPr>
            <a:r>
              <a:rPr lang="en-US" sz="3010">
                <a:solidFill>
                  <a:srgbClr val="000000"/>
                </a:solidFill>
                <a:latin typeface="Arialle"/>
              </a:rPr>
              <a:t>Simulação de diferentes cenários de consumo</a:t>
            </a:r>
          </a:p>
          <a:p>
            <a:pPr marL="649944" indent="-324972" lvl="1">
              <a:lnSpc>
                <a:spcPts val="4214"/>
              </a:lnSpc>
              <a:buFont typeface="Arial"/>
              <a:buChar char="•"/>
            </a:pPr>
            <a:r>
              <a:rPr lang="en-US" sz="3010">
                <a:solidFill>
                  <a:srgbClr val="000000"/>
                </a:solidFill>
                <a:latin typeface="Arialle"/>
              </a:rPr>
              <a:t>Integração com dispositivos LoRa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73F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013861" y="3742457"/>
            <a:ext cx="4260279" cy="2840186"/>
          </a:xfrm>
          <a:custGeom>
            <a:avLst/>
            <a:gdLst/>
            <a:ahLst/>
            <a:cxnLst/>
            <a:rect r="r" b="b" t="t" l="l"/>
            <a:pathLst>
              <a:path h="2840186" w="4260279">
                <a:moveTo>
                  <a:pt x="0" y="0"/>
                </a:moveTo>
                <a:lnTo>
                  <a:pt x="4260278" y="0"/>
                </a:lnTo>
                <a:lnTo>
                  <a:pt x="4260278" y="2840186"/>
                </a:lnTo>
                <a:lnTo>
                  <a:pt x="0" y="28401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120297" y="1974543"/>
            <a:ext cx="1225371" cy="1225371"/>
          </a:xfrm>
          <a:custGeom>
            <a:avLst/>
            <a:gdLst/>
            <a:ahLst/>
            <a:cxnLst/>
            <a:rect r="r" b="b" t="t" l="l"/>
            <a:pathLst>
              <a:path h="1225371" w="1225371">
                <a:moveTo>
                  <a:pt x="0" y="0"/>
                </a:moveTo>
                <a:lnTo>
                  <a:pt x="1225371" y="0"/>
                </a:lnTo>
                <a:lnTo>
                  <a:pt x="1225371" y="1225370"/>
                </a:lnTo>
                <a:lnTo>
                  <a:pt x="0" y="12253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-2263191">
            <a:off x="2847121" y="2635513"/>
            <a:ext cx="1801360" cy="620774"/>
          </a:xfrm>
          <a:custGeom>
            <a:avLst/>
            <a:gdLst/>
            <a:ahLst/>
            <a:cxnLst/>
            <a:rect r="r" b="b" t="t" l="l"/>
            <a:pathLst>
              <a:path h="620774" w="1801360">
                <a:moveTo>
                  <a:pt x="0" y="620774"/>
                </a:moveTo>
                <a:lnTo>
                  <a:pt x="1801360" y="620774"/>
                </a:lnTo>
                <a:lnTo>
                  <a:pt x="1801360" y="0"/>
                </a:lnTo>
                <a:lnTo>
                  <a:pt x="0" y="0"/>
                </a:lnTo>
                <a:lnTo>
                  <a:pt x="0" y="62077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2605650">
            <a:off x="6980666" y="2787357"/>
            <a:ext cx="1801360" cy="620774"/>
          </a:xfrm>
          <a:custGeom>
            <a:avLst/>
            <a:gdLst/>
            <a:ahLst/>
            <a:cxnLst/>
            <a:rect r="r" b="b" t="t" l="l"/>
            <a:pathLst>
              <a:path h="620774" w="1801360">
                <a:moveTo>
                  <a:pt x="0" y="620774"/>
                </a:moveTo>
                <a:lnTo>
                  <a:pt x="1801360" y="620774"/>
                </a:lnTo>
                <a:lnTo>
                  <a:pt x="1801360" y="0"/>
                </a:lnTo>
                <a:lnTo>
                  <a:pt x="0" y="0"/>
                </a:lnTo>
                <a:lnTo>
                  <a:pt x="0" y="62077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273224" y="4839664"/>
            <a:ext cx="2197759" cy="664822"/>
          </a:xfrm>
          <a:custGeom>
            <a:avLst/>
            <a:gdLst/>
            <a:ahLst/>
            <a:cxnLst/>
            <a:rect r="r" b="b" t="t" l="l"/>
            <a:pathLst>
              <a:path h="664822" w="2197759">
                <a:moveTo>
                  <a:pt x="0" y="0"/>
                </a:moveTo>
                <a:lnTo>
                  <a:pt x="2197760" y="0"/>
                </a:lnTo>
                <a:lnTo>
                  <a:pt x="2197760" y="664822"/>
                </a:lnTo>
                <a:lnTo>
                  <a:pt x="0" y="66482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1274139" y="4507253"/>
            <a:ext cx="2197759" cy="664822"/>
          </a:xfrm>
          <a:custGeom>
            <a:avLst/>
            <a:gdLst/>
            <a:ahLst/>
            <a:cxnLst/>
            <a:rect r="r" b="b" t="t" l="l"/>
            <a:pathLst>
              <a:path h="664822" w="2197759">
                <a:moveTo>
                  <a:pt x="2197760" y="0"/>
                </a:moveTo>
                <a:lnTo>
                  <a:pt x="0" y="0"/>
                </a:lnTo>
                <a:lnTo>
                  <a:pt x="0" y="664822"/>
                </a:lnTo>
                <a:lnTo>
                  <a:pt x="2197760" y="664822"/>
                </a:lnTo>
                <a:lnTo>
                  <a:pt x="219776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38722" y="9456000"/>
            <a:ext cx="155377" cy="39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F3F4F6"/>
                </a:solidFill>
                <a:latin typeface="Arialle"/>
              </a:rPr>
              <a:t>4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3896941" y="3751982"/>
            <a:ext cx="4260279" cy="2840186"/>
          </a:xfrm>
          <a:custGeom>
            <a:avLst/>
            <a:gdLst/>
            <a:ahLst/>
            <a:cxnLst/>
            <a:rect r="r" b="b" t="t" l="l"/>
            <a:pathLst>
              <a:path h="2840186" w="4260279">
                <a:moveTo>
                  <a:pt x="0" y="0"/>
                </a:moveTo>
                <a:lnTo>
                  <a:pt x="4260279" y="0"/>
                </a:lnTo>
                <a:lnTo>
                  <a:pt x="4260279" y="2840186"/>
                </a:lnTo>
                <a:lnTo>
                  <a:pt x="0" y="28401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true" rot="0">
            <a:off x="11274139" y="5162550"/>
            <a:ext cx="2197759" cy="664822"/>
          </a:xfrm>
          <a:custGeom>
            <a:avLst/>
            <a:gdLst/>
            <a:ahLst/>
            <a:cxnLst/>
            <a:rect r="r" b="b" t="t" l="l"/>
            <a:pathLst>
              <a:path h="664822" w="2197759">
                <a:moveTo>
                  <a:pt x="0" y="664822"/>
                </a:moveTo>
                <a:lnTo>
                  <a:pt x="2197760" y="664822"/>
                </a:lnTo>
                <a:lnTo>
                  <a:pt x="2197760" y="0"/>
                </a:lnTo>
                <a:lnTo>
                  <a:pt x="0" y="0"/>
                </a:lnTo>
                <a:lnTo>
                  <a:pt x="0" y="66482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37" y="1732320"/>
            <a:ext cx="18288037" cy="0"/>
          </a:xfrm>
          <a:prstGeom prst="line">
            <a:avLst/>
          </a:prstGeom>
          <a:ln cap="flat" w="57150">
            <a:solidFill>
              <a:srgbClr val="A9BC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-37" y="8740856"/>
            <a:ext cx="18288037" cy="0"/>
          </a:xfrm>
          <a:prstGeom prst="line">
            <a:avLst/>
          </a:prstGeom>
          <a:ln cap="flat" w="57150">
            <a:solidFill>
              <a:srgbClr val="A9BC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3155143" y="2303820"/>
            <a:ext cx="2690588" cy="2690588"/>
          </a:xfrm>
          <a:custGeom>
            <a:avLst/>
            <a:gdLst/>
            <a:ahLst/>
            <a:cxnLst/>
            <a:rect r="r" b="b" t="t" l="l"/>
            <a:pathLst>
              <a:path h="2690588" w="2690588">
                <a:moveTo>
                  <a:pt x="0" y="0"/>
                </a:moveTo>
                <a:lnTo>
                  <a:pt x="2690588" y="0"/>
                </a:lnTo>
                <a:lnTo>
                  <a:pt x="2690588" y="2690588"/>
                </a:lnTo>
                <a:lnTo>
                  <a:pt x="0" y="26905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217291" y="2055157"/>
            <a:ext cx="2673564" cy="2673564"/>
          </a:xfrm>
          <a:custGeom>
            <a:avLst/>
            <a:gdLst/>
            <a:ahLst/>
            <a:cxnLst/>
            <a:rect r="r" b="b" t="t" l="l"/>
            <a:pathLst>
              <a:path h="2673564" w="2673564">
                <a:moveTo>
                  <a:pt x="0" y="0"/>
                </a:moveTo>
                <a:lnTo>
                  <a:pt x="2673563" y="0"/>
                </a:lnTo>
                <a:lnTo>
                  <a:pt x="2673563" y="2673564"/>
                </a:lnTo>
                <a:lnTo>
                  <a:pt x="0" y="26735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720122" y="4994408"/>
            <a:ext cx="3116753" cy="2632531"/>
          </a:xfrm>
          <a:custGeom>
            <a:avLst/>
            <a:gdLst/>
            <a:ahLst/>
            <a:cxnLst/>
            <a:rect r="r" b="b" t="t" l="l"/>
            <a:pathLst>
              <a:path h="2632531" w="3116753">
                <a:moveTo>
                  <a:pt x="0" y="0"/>
                </a:moveTo>
                <a:lnTo>
                  <a:pt x="3116754" y="0"/>
                </a:lnTo>
                <a:lnTo>
                  <a:pt x="3116754" y="2632531"/>
                </a:lnTo>
                <a:lnTo>
                  <a:pt x="0" y="26325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262414" y="1932242"/>
            <a:ext cx="3433743" cy="3433743"/>
          </a:xfrm>
          <a:custGeom>
            <a:avLst/>
            <a:gdLst/>
            <a:ahLst/>
            <a:cxnLst/>
            <a:rect r="r" b="b" t="t" l="l"/>
            <a:pathLst>
              <a:path h="3433743" w="3433743">
                <a:moveTo>
                  <a:pt x="0" y="0"/>
                </a:moveTo>
                <a:lnTo>
                  <a:pt x="3433743" y="0"/>
                </a:lnTo>
                <a:lnTo>
                  <a:pt x="3433743" y="3433744"/>
                </a:lnTo>
                <a:lnTo>
                  <a:pt x="0" y="343374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290234" y="5143500"/>
            <a:ext cx="3352564" cy="3352564"/>
          </a:xfrm>
          <a:custGeom>
            <a:avLst/>
            <a:gdLst/>
            <a:ahLst/>
            <a:cxnLst/>
            <a:rect r="r" b="b" t="t" l="l"/>
            <a:pathLst>
              <a:path h="3352564" w="3352564">
                <a:moveTo>
                  <a:pt x="0" y="0"/>
                </a:moveTo>
                <a:lnTo>
                  <a:pt x="3352563" y="0"/>
                </a:lnTo>
                <a:lnTo>
                  <a:pt x="3352563" y="3352564"/>
                </a:lnTo>
                <a:lnTo>
                  <a:pt x="0" y="335256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494850" y="9364632"/>
            <a:ext cx="155377" cy="391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373F51"/>
                </a:solidFill>
                <a:latin typeface="Arialle"/>
              </a:rPr>
              <a:t>3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26706" y="428625"/>
            <a:ext cx="15817740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Arialle Bold"/>
              </a:rPr>
              <a:t>Construção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37" y="1732320"/>
            <a:ext cx="18288037" cy="0"/>
          </a:xfrm>
          <a:prstGeom prst="line">
            <a:avLst/>
          </a:prstGeom>
          <a:ln cap="flat" w="57150">
            <a:solidFill>
              <a:srgbClr val="A9BC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-37" y="8740856"/>
            <a:ext cx="18288037" cy="0"/>
          </a:xfrm>
          <a:prstGeom prst="line">
            <a:avLst/>
          </a:prstGeom>
          <a:ln cap="flat" w="57150">
            <a:solidFill>
              <a:srgbClr val="A9BC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4533608" y="2159941"/>
            <a:ext cx="9220783" cy="6210443"/>
          </a:xfrm>
          <a:custGeom>
            <a:avLst/>
            <a:gdLst/>
            <a:ahLst/>
            <a:cxnLst/>
            <a:rect r="r" b="b" t="t" l="l"/>
            <a:pathLst>
              <a:path h="6210443" w="9220783">
                <a:moveTo>
                  <a:pt x="0" y="0"/>
                </a:moveTo>
                <a:lnTo>
                  <a:pt x="9220784" y="0"/>
                </a:lnTo>
                <a:lnTo>
                  <a:pt x="9220784" y="6210444"/>
                </a:lnTo>
                <a:lnTo>
                  <a:pt x="0" y="62104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494850" y="9364632"/>
            <a:ext cx="155377" cy="391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373F51"/>
                </a:solidFill>
                <a:latin typeface="Arialle"/>
              </a:rPr>
              <a:t>3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26706" y="428625"/>
            <a:ext cx="15817740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Arialle Bold"/>
              </a:rPr>
              <a:t>Construção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37" y="1732320"/>
            <a:ext cx="18288037" cy="0"/>
          </a:xfrm>
          <a:prstGeom prst="line">
            <a:avLst/>
          </a:prstGeom>
          <a:ln cap="flat" w="57150">
            <a:solidFill>
              <a:srgbClr val="A9BC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-37" y="8740856"/>
            <a:ext cx="18288037" cy="0"/>
          </a:xfrm>
          <a:prstGeom prst="line">
            <a:avLst/>
          </a:prstGeom>
          <a:ln cap="flat" w="57150">
            <a:solidFill>
              <a:srgbClr val="A9BC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3965796" y="2336806"/>
            <a:ext cx="10356409" cy="5613389"/>
          </a:xfrm>
          <a:custGeom>
            <a:avLst/>
            <a:gdLst/>
            <a:ahLst/>
            <a:cxnLst/>
            <a:rect r="r" b="b" t="t" l="l"/>
            <a:pathLst>
              <a:path h="5613389" w="10356409">
                <a:moveTo>
                  <a:pt x="0" y="0"/>
                </a:moveTo>
                <a:lnTo>
                  <a:pt x="10356408" y="0"/>
                </a:lnTo>
                <a:lnTo>
                  <a:pt x="10356408" y="5613388"/>
                </a:lnTo>
                <a:lnTo>
                  <a:pt x="0" y="56133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494850" y="9364632"/>
            <a:ext cx="155377" cy="391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373F51"/>
                </a:solidFill>
                <a:latin typeface="Arialle"/>
              </a:rPr>
              <a:t>3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26706" y="428625"/>
            <a:ext cx="15817740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Arialle Bold"/>
              </a:rPr>
              <a:t>Construção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37" y="1732320"/>
            <a:ext cx="18288037" cy="0"/>
          </a:xfrm>
          <a:prstGeom prst="line">
            <a:avLst/>
          </a:prstGeom>
          <a:ln cap="flat" w="57150">
            <a:solidFill>
              <a:srgbClr val="A9BC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-37" y="8740856"/>
            <a:ext cx="18288037" cy="0"/>
          </a:xfrm>
          <a:prstGeom prst="line">
            <a:avLst/>
          </a:prstGeom>
          <a:ln cap="flat" w="57150">
            <a:solidFill>
              <a:srgbClr val="A9BC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9054223" y="3086100"/>
            <a:ext cx="179555" cy="4114800"/>
          </a:xfrm>
          <a:custGeom>
            <a:avLst/>
            <a:gdLst/>
            <a:ahLst/>
            <a:cxnLst/>
            <a:rect r="r" b="b" t="t" l="l"/>
            <a:pathLst>
              <a:path h="4114800" w="179555">
                <a:moveTo>
                  <a:pt x="0" y="0"/>
                </a:moveTo>
                <a:lnTo>
                  <a:pt x="179554" y="0"/>
                </a:lnTo>
                <a:lnTo>
                  <a:pt x="17955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63631" y="2446020"/>
            <a:ext cx="6578664" cy="1100431"/>
          </a:xfrm>
          <a:custGeom>
            <a:avLst/>
            <a:gdLst/>
            <a:ahLst/>
            <a:cxnLst/>
            <a:rect r="r" b="b" t="t" l="l"/>
            <a:pathLst>
              <a:path h="1100431" w="6578664">
                <a:moveTo>
                  <a:pt x="0" y="0"/>
                </a:moveTo>
                <a:lnTo>
                  <a:pt x="6578664" y="0"/>
                </a:lnTo>
                <a:lnTo>
                  <a:pt x="6578664" y="1100431"/>
                </a:lnTo>
                <a:lnTo>
                  <a:pt x="0" y="11004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494850" y="9364632"/>
            <a:ext cx="155377" cy="391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373F51"/>
                </a:solidFill>
                <a:latin typeface="Arialle"/>
              </a:rPr>
              <a:t>3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26706" y="428625"/>
            <a:ext cx="15817740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Arialle Bold"/>
              </a:rPr>
              <a:t>Testes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092673" y="2343330"/>
            <a:ext cx="4935438" cy="890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00"/>
              </a:lnSpc>
              <a:spcBef>
                <a:spcPct val="0"/>
              </a:spcBef>
            </a:pPr>
            <a:r>
              <a:rPr lang="en-US" sz="3800">
                <a:solidFill>
                  <a:srgbClr val="000000"/>
                </a:solidFill>
                <a:latin typeface="Arialle"/>
              </a:rPr>
              <a:t>Parâmetros de entrada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0680636" y="2395411"/>
            <a:ext cx="6578664" cy="1100431"/>
          </a:xfrm>
          <a:custGeom>
            <a:avLst/>
            <a:gdLst/>
            <a:ahLst/>
            <a:cxnLst/>
            <a:rect r="r" b="b" t="t" l="l"/>
            <a:pathLst>
              <a:path h="1100431" w="6578664">
                <a:moveTo>
                  <a:pt x="0" y="0"/>
                </a:moveTo>
                <a:lnTo>
                  <a:pt x="6578664" y="0"/>
                </a:lnTo>
                <a:lnTo>
                  <a:pt x="6578664" y="1100431"/>
                </a:lnTo>
                <a:lnTo>
                  <a:pt x="0" y="11004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1703539" y="2343330"/>
            <a:ext cx="4532858" cy="890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00"/>
              </a:lnSpc>
              <a:spcBef>
                <a:spcPct val="0"/>
              </a:spcBef>
            </a:pPr>
            <a:r>
              <a:rPr lang="en-US" sz="3800">
                <a:solidFill>
                  <a:srgbClr val="000000"/>
                </a:solidFill>
                <a:latin typeface="Arialle"/>
              </a:rPr>
              <a:t>Variáveis Relevantes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520926" y="4157704"/>
            <a:ext cx="4078932" cy="22288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47706" indent="-323853" lvl="1">
              <a:lnSpc>
                <a:spcPts val="6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alle"/>
              </a:rPr>
              <a:t>Potência</a:t>
            </a:r>
          </a:p>
          <a:p>
            <a:pPr marL="647706" indent="-323853" lvl="1">
              <a:lnSpc>
                <a:spcPts val="6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alle"/>
              </a:rPr>
              <a:t>Intervalo de envio</a:t>
            </a:r>
          </a:p>
          <a:p>
            <a:pPr marL="647706" indent="-323853" lvl="1">
              <a:lnSpc>
                <a:spcPts val="6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alle"/>
              </a:rPr>
              <a:t>Tamanho do Pacote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678214" y="3423664"/>
            <a:ext cx="2214711" cy="37528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47706" indent="-323853" lvl="1">
              <a:lnSpc>
                <a:spcPts val="6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alle"/>
              </a:rPr>
              <a:t>Distância</a:t>
            </a:r>
          </a:p>
          <a:p>
            <a:pPr marL="647706" indent="-323853" lvl="1">
              <a:lnSpc>
                <a:spcPts val="6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alle"/>
              </a:rPr>
              <a:t>Corrente</a:t>
            </a:r>
          </a:p>
          <a:p>
            <a:pPr marL="647706" indent="-323853" lvl="1">
              <a:lnSpc>
                <a:spcPts val="6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alle"/>
              </a:rPr>
              <a:t>Tensão</a:t>
            </a:r>
          </a:p>
          <a:p>
            <a:pPr marL="647706" indent="-323853" lvl="1">
              <a:lnSpc>
                <a:spcPts val="6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alle"/>
              </a:rPr>
              <a:t>TTL</a:t>
            </a:r>
          </a:p>
          <a:p>
            <a:pPr marL="647706" indent="-323853" lvl="1">
              <a:lnSpc>
                <a:spcPts val="6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alle"/>
              </a:rPr>
              <a:t>RSSI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78033" y="1149064"/>
            <a:ext cx="15731934" cy="7988873"/>
          </a:xfrm>
          <a:custGeom>
            <a:avLst/>
            <a:gdLst/>
            <a:ahLst/>
            <a:cxnLst/>
            <a:rect r="r" b="b" t="t" l="l"/>
            <a:pathLst>
              <a:path h="7988873" w="15731934">
                <a:moveTo>
                  <a:pt x="0" y="0"/>
                </a:moveTo>
                <a:lnTo>
                  <a:pt x="15731934" y="0"/>
                </a:lnTo>
                <a:lnTo>
                  <a:pt x="15731934" y="7988872"/>
                </a:lnTo>
                <a:lnTo>
                  <a:pt x="0" y="79888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494850" y="9364632"/>
            <a:ext cx="155377" cy="391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373F51"/>
                </a:solidFill>
                <a:latin typeface="Arialle"/>
              </a:rPr>
              <a:t>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DAF26LTlbm0</dc:identifier>
  <dcterms:modified xsi:type="dcterms:W3CDTF">2011-08-01T06:04:30Z</dcterms:modified>
  <cp:revision>1</cp:revision>
  <dc:title>Apresentação</dc:title>
</cp:coreProperties>
</file>