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B2F00-7418-4BD1-9A07-0A09D8AFB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DF494C-73A4-4DA6-A7F0-A12F6BB9C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9173C9-85BE-45BC-8D5C-60808A89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5136-CE15-4092-9D51-8DCF2C85BFF4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0F05A5-EAA1-4AF6-9F94-26483B0A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452AA-6C64-4D21-949F-B8A417E5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9062-3FCA-4B2F-9F1A-4C324C822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02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F8044-B1F4-4DD6-8D94-49CEAD5B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5246BD-C220-4A17-B2F3-3CD945C28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0E0D09-042F-482B-A755-1E0A50D3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5136-CE15-4092-9D51-8DCF2C85BFF4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796891-2876-4BDA-8016-63ADEB6D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4F4186-60EB-4409-8AE9-C57CBFB9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9062-3FCA-4B2F-9F1A-4C324C822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25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BBFA1E-E097-4B30-9C4D-303EAA152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FA1737-0A71-43CA-9305-1A73F69F3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842CB4-006A-4609-9AB2-359237C3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5136-CE15-4092-9D51-8DCF2C85BFF4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40B21-2467-463E-BB41-C06021DE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8B3F6-9628-45C1-B651-100A1028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9062-3FCA-4B2F-9F1A-4C324C822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69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99A8A-2E98-4C32-BD9B-E92E1756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CC6741-AE64-4EE3-9481-517A800FC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CF6DDC-D8AF-477F-8B08-F08BCF54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5136-CE15-4092-9D51-8DCF2C85BFF4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73B9BC-CF30-4CBD-A5D2-82F3A377F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CE16F6-572C-48A7-9F12-6FD6FAAC5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9062-3FCA-4B2F-9F1A-4C324C822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61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1117E-E123-4AF2-95A6-2A19B0DC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967851-FA9E-4E78-B526-1771F071F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7F9D1E-795C-495A-9D8A-F106629F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5136-CE15-4092-9D51-8DCF2C85BFF4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28531A-E268-494A-B1F6-8370CB5C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FE548-87C4-4B41-B82C-A40D7169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9062-3FCA-4B2F-9F1A-4C324C822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578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F28EE-A739-493F-98DD-7A046756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BE9DB3-F2B2-4869-B63A-65008B253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B8E9E3-48CE-404D-B478-5A18C5EAC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50C681-FD9D-4FAA-86B6-13C18D79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5136-CE15-4092-9D51-8DCF2C85BFF4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79B7F5-76FA-4A85-ABE1-37870EE0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146A6C-BA75-4679-869C-7C5E754AF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9062-3FCA-4B2F-9F1A-4C324C822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3D9E5-C8DC-450B-B47E-083AA093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9D794A-3B1A-4CD9-A6D9-F1D04B30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F0CA8D-5E59-4882-9F23-3E9D51271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563BEC-5A62-414F-B21D-6B6D169D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6148E4-7DD1-406A-AF8A-5DEFF89E5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0B60C4-1719-482D-880F-8A50B820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5136-CE15-4092-9D51-8DCF2C85BFF4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9E8FE3-AD80-42CB-AEDA-F2C44D71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A68D532-42BC-4FD0-B34A-BAD66288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9062-3FCA-4B2F-9F1A-4C324C822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97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19213-3824-41DC-B541-DBE60BE82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84F1B0-86F5-4469-83B5-D8997DB3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5136-CE15-4092-9D51-8DCF2C85BFF4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5E6C7D-DB40-45AD-9702-EA71B03D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3A733B-5A5B-4A0D-B892-ECC0A5428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9062-3FCA-4B2F-9F1A-4C324C822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5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E6F28D-4999-4945-BE89-D2BFC770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5136-CE15-4092-9D51-8DCF2C85BFF4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9738F1-BD78-4133-8F49-73A24AD1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303316-E38E-4758-B6DF-7CA91BC4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9062-3FCA-4B2F-9F1A-4C324C822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95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C384B-32B8-43C0-BD4E-627E02FD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F1581-603A-4107-B1D0-1E1B12A0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63C2EF-5242-4414-BE01-26DC6ABC8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2668EF-94D1-47EA-8A0B-77DE672D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5136-CE15-4092-9D51-8DCF2C85BFF4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C22ED4-AD6B-41D8-9E35-05272683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519A7C3-4A0F-457D-A5D2-20F79306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9062-3FCA-4B2F-9F1A-4C324C822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10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90F71-B668-46ED-B49D-F610D147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DA253B-4A84-4385-9AB1-12CD970CE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3A39BC-CAC1-40A1-9996-753BDA228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457BFC-9853-4BC3-BBBB-F2304B0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5136-CE15-4092-9D51-8DCF2C85BFF4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480B02-6A24-4BCD-856E-21B05002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F551B5-B7BF-49AE-9BA6-44641F347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D9062-3FCA-4B2F-9F1A-4C324C822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75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3E5B18-B93D-4757-B451-AC473753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3B451E-4DB0-4F22-927E-1A324A306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7534DE-9D6B-4176-98EC-C3E820EA6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B5136-CE15-4092-9D51-8DCF2C85BFF4}" type="datetimeFigureOut">
              <a:rPr lang="pt-BR" smtClean="0"/>
              <a:t>08/06/2021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A9D3EF-37F2-415C-AB2A-DDDC06CB8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0D2F39-A733-441B-BCEF-FD9D7E595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D9062-3FCA-4B2F-9F1A-4C324C822F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0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235A1-FE48-4777-97B5-FD1FD28F5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999B1A-22A8-4C26-9CFC-A57237F4F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0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0D949-3BB2-4FD7-BE1F-F2585C48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Goro Shimura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49B4C2-F826-4DF0-99EF-5A508770A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525"/>
            <a:ext cx="6819900" cy="4387438"/>
          </a:xfrm>
        </p:spPr>
        <p:txBody>
          <a:bodyPr/>
          <a:lstStyle/>
          <a:p>
            <a:r>
              <a:rPr lang="en-US" dirty="0" err="1"/>
              <a:t>Tudo</a:t>
            </a:r>
            <a:r>
              <a:rPr lang="en-US" dirty="0"/>
              <a:t> </a:t>
            </a:r>
            <a:r>
              <a:rPr lang="pt-BR" dirty="0"/>
              <a:t>começou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pt-BR" dirty="0"/>
              <a:t> janeiro de 1954 quando um jovem matemático da Universidade de Tóquio fez uma visita à biblioteca do seu departamento. Goro Shimura procurava uma cópia do volume 24 do </a:t>
            </a:r>
            <a:r>
              <a:rPr lang="pt-BR" dirty="0" err="1"/>
              <a:t>Mathematische</a:t>
            </a:r>
            <a:r>
              <a:rPr lang="pt-BR" dirty="0"/>
              <a:t> </a:t>
            </a:r>
            <a:r>
              <a:rPr lang="pt-BR" dirty="0" err="1"/>
              <a:t>Annalen</a:t>
            </a:r>
            <a:endParaRPr lang="pt-BR" dirty="0"/>
          </a:p>
        </p:txBody>
      </p:sp>
      <p:pic>
        <p:nvPicPr>
          <p:cNvPr id="1028" name="Picture 4" descr="Ver a imagem de origem">
            <a:extLst>
              <a:ext uri="{FF2B5EF4-FFF2-40B4-BE49-F238E27FC236}">
                <a16:creationId xmlns:a16="http://schemas.microsoft.com/office/drawing/2014/main" id="{0F9CF7DA-2F92-4F71-B1CF-1E41FAAF8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1789525"/>
            <a:ext cx="2898775" cy="428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6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27CC4-9E21-4105-96C9-99934E450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Yutaka</a:t>
            </a:r>
            <a:r>
              <a:rPr lang="pt-BR" dirty="0"/>
              <a:t> </a:t>
            </a:r>
            <a:r>
              <a:rPr lang="pt-BR" dirty="0" err="1"/>
              <a:t>Taniyama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1E8248-4C30-40E4-B558-39DA72727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1215"/>
            <a:ext cx="7134225" cy="4681660"/>
          </a:xfrm>
        </p:spPr>
        <p:txBody>
          <a:bodyPr/>
          <a:lstStyle/>
          <a:p>
            <a:r>
              <a:rPr lang="pt-BR" dirty="0"/>
              <a:t>um conhecido ocasional de Shimura que vivia do outro lado do campus. </a:t>
            </a:r>
          </a:p>
          <a:p>
            <a:r>
              <a:rPr lang="pt-BR" dirty="0"/>
              <a:t>estava trabalhando exatamente no mesmo cálculo e ficou preso no mesmo ponto da lógica. Ele sugeria que compartilhassem suas ideias e talvez pudessem colaborar na solução do problema. </a:t>
            </a:r>
          </a:p>
          <a:p>
            <a:endParaRPr lang="pt-BR" dirty="0"/>
          </a:p>
          <a:p>
            <a:r>
              <a:rPr lang="pt-BR" dirty="0"/>
              <a:t>Nasceu em 12 de novembro de 1927</a:t>
            </a:r>
          </a:p>
        </p:txBody>
      </p:sp>
      <p:pic>
        <p:nvPicPr>
          <p:cNvPr id="2050" name="Picture 2" descr="Ver a imagem de origem">
            <a:extLst>
              <a:ext uri="{FF2B5EF4-FFF2-40B4-BE49-F238E27FC236}">
                <a16:creationId xmlns:a16="http://schemas.microsoft.com/office/drawing/2014/main" id="{919F6E6F-D9D2-48AB-BADE-CD6590AB2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007" y="1790881"/>
            <a:ext cx="2675793" cy="471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5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6B53B-3357-4526-87DC-A914980A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Universidade de Tóquio</a:t>
            </a:r>
          </a:p>
        </p:txBody>
      </p:sp>
      <p:pic>
        <p:nvPicPr>
          <p:cNvPr id="15" name="Espaço Reservado para Conteúdo 14" descr="Foto em preto e branco de torre de prédio&#10;&#10;Descrição gerada automaticamente">
            <a:extLst>
              <a:ext uri="{FF2B5EF4-FFF2-40B4-BE49-F238E27FC236}">
                <a16:creationId xmlns:a16="http://schemas.microsoft.com/office/drawing/2014/main" id="{8D48E625-FC10-4EF6-95E8-59C09D39E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440" y="1882685"/>
            <a:ext cx="5843485" cy="4172248"/>
          </a:xfr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AE90AC2-D979-4AE2-A965-035FAB5B96C0}"/>
              </a:ext>
            </a:extLst>
          </p:cNvPr>
          <p:cNvSpPr txBox="1"/>
          <p:nvPr/>
        </p:nvSpPr>
        <p:spPr>
          <a:xfrm>
            <a:off x="771525" y="1882685"/>
            <a:ext cx="49610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na década de 1950 as faculdades de matemática ainda não tinham se recuperado. De acordo com Shimura, os professores estavam “cansados, estressados e desiludidos”. Em comparação, os estudantes do pós-guerra estavam entusiasmados por aprender</a:t>
            </a:r>
          </a:p>
        </p:txBody>
      </p:sp>
    </p:spTree>
    <p:extLst>
      <p:ext uri="{BB962C8B-B14F-4D97-AF65-F5344CB8AC3E}">
        <p14:creationId xmlns:p14="http://schemas.microsoft.com/office/powerpoint/2010/main" val="379756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F845A-3A00-4742-ACA3-412CF9D18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formas modulares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DF1F9C-C15E-4C65-AB73-D09731DE1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515"/>
            <a:ext cx="5545015" cy="4251448"/>
          </a:xfrm>
        </p:spPr>
        <p:txBody>
          <a:bodyPr/>
          <a:lstStyle/>
          <a:p>
            <a:r>
              <a:rPr lang="pt-BR" dirty="0"/>
              <a:t>Um tópico particularmente fora de moda que fascinava </a:t>
            </a:r>
            <a:r>
              <a:rPr lang="pt-BR" dirty="0" err="1"/>
              <a:t>Taniy</a:t>
            </a:r>
            <a:r>
              <a:rPr lang="pt-BR" dirty="0"/>
              <a:t> ama e Shimura era o estudo das formas modulares.</a:t>
            </a:r>
          </a:p>
          <a:p>
            <a:r>
              <a:rPr lang="pt-BR" dirty="0"/>
              <a:t>O teórico dos números Martin </a:t>
            </a:r>
            <a:r>
              <a:rPr lang="pt-BR" dirty="0" err="1"/>
              <a:t>Eichler</a:t>
            </a:r>
            <a:r>
              <a:rPr lang="pt-BR" dirty="0"/>
              <a:t> as considerou uma das cinco operações fundamentais: adição, subtração, multiplicação, divisão e formas modulares.</a:t>
            </a:r>
          </a:p>
        </p:txBody>
      </p:sp>
      <p:pic>
        <p:nvPicPr>
          <p:cNvPr id="3074" name="Picture 2" descr="Ver a imagem de origem">
            <a:extLst>
              <a:ext uri="{FF2B5EF4-FFF2-40B4-BE49-F238E27FC236}">
                <a16:creationId xmlns:a16="http://schemas.microsoft.com/office/drawing/2014/main" id="{41EC5F0E-2379-4909-83C9-76E1276D3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583" y="1925515"/>
            <a:ext cx="4251448" cy="425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853DE-9622-4EC2-8540-72B5139E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formas modulares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57E1D9-ADD4-41F4-98E8-696E14EFA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3969"/>
            <a:ext cx="5410200" cy="4312994"/>
          </a:xfrm>
        </p:spPr>
        <p:txBody>
          <a:bodyPr/>
          <a:lstStyle/>
          <a:p>
            <a:r>
              <a:rPr lang="pt-BR" dirty="0"/>
              <a:t>O fator principal das formas modulares é seu nível excessivo de simetria.</a:t>
            </a:r>
          </a:p>
          <a:p>
            <a:r>
              <a:rPr lang="pt-BR" dirty="0"/>
              <a:t>Significa que um objeto tem simetria se ele puder ser transformado de um modo especial e depois disso parecer o mesmo.</a:t>
            </a:r>
          </a:p>
        </p:txBody>
      </p:sp>
      <p:pic>
        <p:nvPicPr>
          <p:cNvPr id="4" name="Picture 18597">
            <a:extLst>
              <a:ext uri="{FF2B5EF4-FFF2-40B4-BE49-F238E27FC236}">
                <a16:creationId xmlns:a16="http://schemas.microsoft.com/office/drawing/2014/main" id="{DF23835F-950D-4CEF-82CC-B515D36861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984047" y="1863969"/>
            <a:ext cx="4369753" cy="426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6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935FC-C660-450B-A450-27804878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formas modulares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BFF3B-FABA-4BDB-8E6B-3A4F2E4B8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100"/>
            <a:ext cx="5924550" cy="4233862"/>
          </a:xfrm>
        </p:spPr>
        <p:txBody>
          <a:bodyPr/>
          <a:lstStyle/>
          <a:p>
            <a:r>
              <a:rPr lang="pt-BR" dirty="0"/>
              <a:t>Uma superfície infinita, calçada com azulejos quadrados, exibe simetria rotacional e reflexiva, e além disso possui simetria translacional.</a:t>
            </a:r>
          </a:p>
        </p:txBody>
      </p:sp>
      <p:pic>
        <p:nvPicPr>
          <p:cNvPr id="5" name="Picture 18640">
            <a:extLst>
              <a:ext uri="{FF2B5EF4-FFF2-40B4-BE49-F238E27FC236}">
                <a16:creationId xmlns:a16="http://schemas.microsoft.com/office/drawing/2014/main" id="{F2D8BF3E-2AAB-4208-B4A6-50F12E64E3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07897" y="1797207"/>
            <a:ext cx="4160203" cy="431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7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69D27-2A69-49B7-B6DD-BE91D07E5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formas modulares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B02D9-3235-45D6-901F-D7E09821A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1215"/>
            <a:ext cx="5095875" cy="4365748"/>
          </a:xfrm>
        </p:spPr>
        <p:txBody>
          <a:bodyPr/>
          <a:lstStyle/>
          <a:p>
            <a:r>
              <a:rPr lang="pt-BR" dirty="0"/>
              <a:t>Usando dois tipos diferentes de azulejos, a pipa e o dardo, Roger </a:t>
            </a:r>
            <a:r>
              <a:rPr lang="pt-BR" dirty="0" err="1"/>
              <a:t>Penrose</a:t>
            </a:r>
            <a:r>
              <a:rPr lang="pt-BR" dirty="0"/>
              <a:t> foi capaz de cobrir esta superfície. Contudo, os azulejos de </a:t>
            </a:r>
            <a:r>
              <a:rPr lang="pt-BR" dirty="0" err="1"/>
              <a:t>Penrose</a:t>
            </a:r>
            <a:r>
              <a:rPr lang="pt-BR" dirty="0"/>
              <a:t> não possuem simetria translacional.</a:t>
            </a:r>
          </a:p>
        </p:txBody>
      </p:sp>
      <p:pic>
        <p:nvPicPr>
          <p:cNvPr id="4" name="Picture 18733">
            <a:extLst>
              <a:ext uri="{FF2B5EF4-FFF2-40B4-BE49-F238E27FC236}">
                <a16:creationId xmlns:a16="http://schemas.microsoft.com/office/drawing/2014/main" id="{642DA3A5-FA18-4CF3-8208-D447B01AA7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53199" y="1811215"/>
            <a:ext cx="5314926" cy="43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67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273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Apresentação do PowerPoint</vt:lpstr>
      <vt:lpstr>Goro Shimura</vt:lpstr>
      <vt:lpstr>Yutaka Taniyama</vt:lpstr>
      <vt:lpstr>Universidade de Tóquio</vt:lpstr>
      <vt:lpstr>formas modulares</vt:lpstr>
      <vt:lpstr>formas modulares</vt:lpstr>
      <vt:lpstr>formas modulares</vt:lpstr>
      <vt:lpstr>formas modulares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 DE SOUZA DIAS</dc:creator>
  <cp:lastModifiedBy>VINICIUS DE SOUZA DIAS</cp:lastModifiedBy>
  <cp:revision>9</cp:revision>
  <dcterms:created xsi:type="dcterms:W3CDTF">2021-06-08T12:16:33Z</dcterms:created>
  <dcterms:modified xsi:type="dcterms:W3CDTF">2021-06-08T13:38:56Z</dcterms:modified>
</cp:coreProperties>
</file>