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906000"/>
  <p:notesSz cx="6883400" cy="9906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GoogleSlidesCustomDataVersion2">
      <go:slidesCustomData xmlns:go="http://customooxmlschemas.google.com/" r:id="rId24" roundtripDataSignature="AMtx7mh/ykEuGMFWRLHRTZnOS4/9Cjd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7525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758825" y="741363"/>
            <a:ext cx="5365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8fe475a9e_0_5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8fe475a9e_0_5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8fe475a9e_0_5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8fe475a9e_0_5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8fe475a9e_0_5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d8fe475a9e_0_5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8fe475a9e_0_65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8fe475a9e_0_65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d8fe475a9e_0_65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8fe475a9e_0_7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8fe475a9e_0_7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d8fe475a9e_0_7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8fe475a9e_0_83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8fe475a9e_0_83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d8fe475a9e_0_83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8c1816e5d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d8c1816e5d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8fe475a9e_0_7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8fe475a9e_0_7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d8fe475a9e_0_7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8fe475a9e_0_14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8fe475a9e_0_14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d8fe475a9e_0_14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8fe475a9e_0_2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8fe475a9e_0_2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8fe475a9e_0_2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8fe475a9e_0_2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8fe475a9e_0_2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d8fe475a9e_0_2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fe475a9e_0_35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8fe475a9e_0_35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8fe475a9e_0_35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8fe475a9e_0_4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8fe475a9e_0_4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8fe475a9e_0_4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Layout Personalizado 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Layout Personalizado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0" y="343800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Layout Personalizado 7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351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693174" y="1204912"/>
            <a:ext cx="5950551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3693173" y="365125"/>
            <a:ext cx="4417364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27373" y="3429000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24125" y="725125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Layout Personalizado 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0" y="0"/>
            <a:ext cx="117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1330876" y="1204912"/>
            <a:ext cx="831284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1330875" y="365125"/>
            <a:ext cx="67796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3" type="body"/>
          </p:nvPr>
        </p:nvSpPr>
        <p:spPr>
          <a:xfrm rot="-5400000">
            <a:off x="-2403268" y="3192519"/>
            <a:ext cx="6239786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9">
  <p:cSld name="Layout Personalizado 9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0" y="1098000"/>
            <a:ext cx="9906000" cy="5760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6"/>
          <p:cNvPicPr preferRelativeResize="0"/>
          <p:nvPr/>
        </p:nvPicPr>
        <p:blipFill rotWithShape="1">
          <a:blip r:embed="rId2">
            <a:alphaModFix/>
          </a:blip>
          <a:srcRect b="12746" l="6297" r="2883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/>
          <p:nvPr/>
        </p:nvSpPr>
        <p:spPr>
          <a:xfrm>
            <a:off x="8710315" y="1098000"/>
            <a:ext cx="1195685" cy="5760000"/>
          </a:xfrm>
          <a:prstGeom prst="rect">
            <a:avLst/>
          </a:prstGeom>
          <a:solidFill>
            <a:srgbClr val="DD213C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6"/>
          <p:cNvGrpSpPr/>
          <p:nvPr/>
        </p:nvGrpSpPr>
        <p:grpSpPr>
          <a:xfrm>
            <a:off x="0" y="-32084"/>
            <a:ext cx="9906000" cy="1130084"/>
            <a:chOff x="0" y="0"/>
            <a:chExt cx="12192000" cy="1130084"/>
          </a:xfrm>
        </p:grpSpPr>
        <p:sp>
          <p:nvSpPr>
            <p:cNvPr id="81" name="Google Shape;81;p26"/>
            <p:cNvSpPr/>
            <p:nvPr/>
          </p:nvSpPr>
          <p:spPr>
            <a:xfrm>
              <a:off x="0" y="0"/>
              <a:ext cx="12192000" cy="11300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0000" y="320084"/>
              <a:ext cx="1683453" cy="4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6"/>
            <p:cNvSpPr/>
            <p:nvPr/>
          </p:nvSpPr>
          <p:spPr>
            <a:xfrm>
              <a:off x="0" y="529042"/>
              <a:ext cx="792000" cy="72000"/>
            </a:xfrm>
            <a:prstGeom prst="rect">
              <a:avLst/>
            </a:prstGeom>
            <a:solidFill>
              <a:srgbClr val="DD21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6"/>
          <p:cNvSpPr txBox="1"/>
          <p:nvPr>
            <p:ph type="title"/>
          </p:nvPr>
        </p:nvSpPr>
        <p:spPr>
          <a:xfrm>
            <a:off x="681038" y="124918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81037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5014914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8232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82328" y="126406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82328" y="2087978"/>
            <a:ext cx="419070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14913" y="126406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4" type="body"/>
          </p:nvPr>
        </p:nvSpPr>
        <p:spPr>
          <a:xfrm>
            <a:off x="5014913" y="2087980"/>
            <a:ext cx="42113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/>
          <p:nvPr>
            <p:ph idx="2" type="pic"/>
          </p:nvPr>
        </p:nvSpPr>
        <p:spPr>
          <a:xfrm>
            <a:off x="6103500" y="1"/>
            <a:ext cx="38025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/>
          <p:nvPr>
            <p:ph idx="2" type="pic"/>
          </p:nvPr>
        </p:nvSpPr>
        <p:spPr>
          <a:xfrm>
            <a:off x="4641000" y="1"/>
            <a:ext cx="5265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Layout Personalizado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17437" y="1204912"/>
            <a:ext cx="536151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17436" y="365125"/>
            <a:ext cx="713026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3" type="pic"/>
          </p:nvPr>
        </p:nvSpPr>
        <p:spPr>
          <a:xfrm>
            <a:off x="5933141" y="1296986"/>
            <a:ext cx="2632500" cy="52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Layout Personalizado 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8538195" y="0"/>
            <a:ext cx="136780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0" l="4423" r="27383" t="10573"/>
          <a:stretch/>
        </p:blipFill>
        <p:spPr>
          <a:xfrm>
            <a:off x="1" y="1"/>
            <a:ext cx="9906000" cy="3570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1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-5400000">
            <a:off x="-2406375" y="3297375"/>
            <a:ext cx="5076000" cy="26325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12746" l="6297" r="2883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7162800" y="5925477"/>
            <a:ext cx="2830390" cy="93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“Seja uma pessoa melhor</a:t>
            </a:r>
            <a:r>
              <a:rPr b="1" i="0" lang="pt-B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 PERFEITA</a:t>
            </a:r>
            <a:r>
              <a:rPr b="1" i="0" lang="pt-B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apenas melhor que ontem.”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4931" y="517406"/>
            <a:ext cx="8373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b="1" lang="pt-BR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Desenvolvimento de Sistemas</a:t>
            </a: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Mobile.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Aula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Flutter &amp; Android 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41875" y="63318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d8fe475a9e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25" y="2022975"/>
            <a:ext cx="6469751" cy="39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d8fe475a9e_0_50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d8fe475a9e_0_50"/>
          <p:cNvSpPr txBox="1"/>
          <p:nvPr/>
        </p:nvSpPr>
        <p:spPr>
          <a:xfrm>
            <a:off x="328698" y="615000"/>
            <a:ext cx="5257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 um Virtual Device.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Escolha qualquer Android a ser instalado no dispositivo. E aperte Next.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2d8fe475a9e_0_50"/>
          <p:cNvSpPr txBox="1"/>
          <p:nvPr/>
        </p:nvSpPr>
        <p:spPr>
          <a:xfrm>
            <a:off x="783473" y="6108475"/>
            <a:ext cx="525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Vale lembrar que Android muito antigo pode afetar na compatibilidade de Widgets.</a:t>
            </a: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2d8fe475a9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150" y="1744776"/>
            <a:ext cx="7710949" cy="483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d8fe475a9e_0_58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d8fe475a9e_0_58"/>
          <p:cNvSpPr txBox="1"/>
          <p:nvPr/>
        </p:nvSpPr>
        <p:spPr>
          <a:xfrm>
            <a:off x="328698" y="675150"/>
            <a:ext cx="5257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 um Virtual Device.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Escolha qualquer nome (AVD name), para o dispositivo, após isso clicar em Finish, e aguardar.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8fe475a9e_0_65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Configurações Importantes.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d8fe475a9e_0_65"/>
          <p:cNvSpPr txBox="1"/>
          <p:nvPr/>
        </p:nvSpPr>
        <p:spPr>
          <a:xfrm>
            <a:off x="615973" y="1053125"/>
            <a:ext cx="52575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flutter precisa do Git para funcionar, então instale o git e adicione esses comandos no ambiente de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D0E"/>
              </a:buClr>
              <a:buSzPts val="1600"/>
              <a:buFont typeface="Century Gothic"/>
              <a:buAutoNum type="arabicPeriod"/>
            </a:pPr>
            <a:r>
              <a:rPr b="1" lang="pt-BR" sz="1600">
                <a:solidFill>
                  <a:srgbClr val="0C0D0E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C:\src\flutter\bin</a:t>
            </a:r>
            <a:endParaRPr b="1" sz="1600">
              <a:solidFill>
                <a:srgbClr val="0C0D0E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D0E"/>
              </a:buClr>
              <a:buSzPts val="1600"/>
              <a:buFont typeface="Century Gothic"/>
              <a:buAutoNum type="arabicPeriod"/>
            </a:pPr>
            <a:r>
              <a:rPr b="1" lang="pt-BR" sz="1600">
                <a:solidFill>
                  <a:srgbClr val="0C0D0E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C:\Windows\System32</a:t>
            </a:r>
            <a:endParaRPr b="1" sz="1600">
              <a:solidFill>
                <a:srgbClr val="0C0D0E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D0E"/>
              </a:buClr>
              <a:buSzPts val="1600"/>
              <a:buFont typeface="Century Gothic"/>
              <a:buAutoNum type="arabicPeriod"/>
            </a:pPr>
            <a:r>
              <a:rPr b="1" lang="pt-BR" sz="1600">
                <a:solidFill>
                  <a:srgbClr val="0C0D0E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C:\Windows\System32\WindowsPowerShell\v1.0</a:t>
            </a:r>
            <a:endParaRPr b="1" sz="1600">
              <a:solidFill>
                <a:srgbClr val="0C0D0E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D0E"/>
              </a:buClr>
              <a:buSzPts val="1600"/>
              <a:buFont typeface="Century Gothic"/>
              <a:buAutoNum type="arabicPeriod"/>
            </a:pPr>
            <a:r>
              <a:rPr b="1" lang="pt-BR" sz="1600">
                <a:solidFill>
                  <a:srgbClr val="0C0D0E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C:\Program Files\Git\bin\git.exe</a:t>
            </a:r>
            <a:endParaRPr b="1" sz="1600">
              <a:solidFill>
                <a:srgbClr val="0C0D0E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D0E"/>
              </a:buClr>
              <a:buSzPts val="1600"/>
              <a:buFont typeface="Century Gothic"/>
              <a:buAutoNum type="arabicPeriod"/>
            </a:pPr>
            <a:r>
              <a:rPr b="1" lang="pt-BR" sz="1600">
                <a:solidFill>
                  <a:srgbClr val="0C0D0E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C:\Program Files\Git\cmd</a:t>
            </a:r>
            <a:endParaRPr b="1" sz="1600">
              <a:solidFill>
                <a:srgbClr val="0C0D0E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8fe475a9e_0_72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Configurações Importantes.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d8fe475a9e_0_72"/>
          <p:cNvSpPr txBox="1"/>
          <p:nvPr/>
        </p:nvSpPr>
        <p:spPr>
          <a:xfrm>
            <a:off x="615973" y="932175"/>
            <a:ext cx="52575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Além disso , precisamos instalar e aceitar as diretrizes de uso do android ,</a:t>
            </a:r>
            <a:r>
              <a:rPr b="1"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 CMD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, com o comando: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rgbClr val="0C0D0E"/>
                </a:solidFill>
                <a:highlight>
                  <a:srgbClr val="E3E6E8"/>
                </a:highlight>
                <a:latin typeface="Courier New"/>
                <a:ea typeface="Courier New"/>
                <a:cs typeface="Courier New"/>
                <a:sym typeface="Courier New"/>
              </a:rPr>
              <a:t>flutter doctor --android-licenses</a:t>
            </a:r>
            <a:endParaRPr sz="1600">
              <a:solidFill>
                <a:srgbClr val="0C0D0E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rgbClr val="0C0D0E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rgbClr val="0C0D0E"/>
                </a:solidFill>
                <a:highlight>
                  <a:srgbClr val="E3E6E8"/>
                </a:highlight>
                <a:latin typeface="Courier New"/>
                <a:ea typeface="Courier New"/>
                <a:cs typeface="Courier New"/>
                <a:sym typeface="Courier New"/>
              </a:rPr>
              <a:t>Aceite todos os termos digitando “y” no terminal.</a:t>
            </a:r>
            <a:endParaRPr sz="1600">
              <a:solidFill>
                <a:srgbClr val="0C0D0E"/>
              </a:solidFill>
              <a:highlight>
                <a:srgbClr val="E3E6E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g2d8fe475a9e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763" y="3315325"/>
            <a:ext cx="6002423" cy="30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8fe475a9e_0_83"/>
          <p:cNvSpPr txBox="1"/>
          <p:nvPr/>
        </p:nvSpPr>
        <p:spPr>
          <a:xfrm>
            <a:off x="1753000" y="2330653"/>
            <a:ext cx="9906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 Agora você já sabe 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configurar um ambiente 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 desenvolvimento mobile.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2d8fe475a9e_0_83"/>
          <p:cNvSpPr txBox="1"/>
          <p:nvPr/>
        </p:nvSpPr>
        <p:spPr>
          <a:xfrm>
            <a:off x="541875" y="63318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2d8fe475a9e_0_83"/>
          <p:cNvSpPr txBox="1"/>
          <p:nvPr/>
        </p:nvSpPr>
        <p:spPr>
          <a:xfrm>
            <a:off x="6364900" y="5278802"/>
            <a:ext cx="28305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600">
                <a:solidFill>
                  <a:schemeClr val="accent3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"A única maneira de fazer um excelente trabalho é amar o que você faz." -</a:t>
            </a:r>
            <a:r>
              <a:rPr b="1" lang="pt-BR" sz="1600">
                <a:solidFill>
                  <a:srgbClr val="474747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pt-BR" sz="1600">
                <a:solidFill>
                  <a:schemeClr val="accent2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Steve Jobs</a:t>
            </a:r>
            <a:endParaRPr b="1" sz="16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Flutter.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254973" y="933225"/>
            <a:ext cx="52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Pesquise por Flutter Get Started no Google.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5" y="1989551"/>
            <a:ext cx="4967549" cy="1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75" y="4143345"/>
            <a:ext cx="5154926" cy="163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/>
          <p:nvPr/>
        </p:nvSpPr>
        <p:spPr>
          <a:xfrm>
            <a:off x="5148548" y="2628600"/>
            <a:ext cx="5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Selecione Windows.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/>
          <p:nvPr/>
        </p:nvSpPr>
        <p:spPr>
          <a:xfrm>
            <a:off x="5148548" y="4776125"/>
            <a:ext cx="5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Selecione Desktop.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8c1816e5d_0_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Flutter.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d8c1816e5d_0_0"/>
          <p:cNvSpPr txBox="1"/>
          <p:nvPr/>
        </p:nvSpPr>
        <p:spPr>
          <a:xfrm>
            <a:off x="363875" y="2987975"/>
            <a:ext cx="111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2d8c1816e5d_0_0"/>
          <p:cNvSpPr txBox="1"/>
          <p:nvPr/>
        </p:nvSpPr>
        <p:spPr>
          <a:xfrm>
            <a:off x="6141875" y="1318400"/>
            <a:ext cx="43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2d8c1816e5d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d8c1816e5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5" y="881575"/>
            <a:ext cx="61722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d8c1816e5d_0_0"/>
          <p:cNvSpPr txBox="1"/>
          <p:nvPr/>
        </p:nvSpPr>
        <p:spPr>
          <a:xfrm>
            <a:off x="363873" y="3259650"/>
            <a:ext cx="525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Baixe o arquivo SDK.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Extraia toda pasta flutter para o disco local (C:).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fe475a9e_0_7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Flutter.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8fe475a9e_0_7"/>
          <p:cNvSpPr txBox="1"/>
          <p:nvPr/>
        </p:nvSpPr>
        <p:spPr>
          <a:xfrm>
            <a:off x="225973" y="896300"/>
            <a:ext cx="525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Coloque o caminho do SDK , no PATH do Sistema dentro das 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</a:t>
            </a: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ambiente.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1" name="Google Shape;121;g2d8fe475a9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75" y="1759600"/>
            <a:ext cx="9601199" cy="420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8fe475a9e_0_14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d8fe475a9e_0_14"/>
          <p:cNvSpPr txBox="1"/>
          <p:nvPr/>
        </p:nvSpPr>
        <p:spPr>
          <a:xfrm>
            <a:off x="225973" y="925300"/>
            <a:ext cx="5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Baixe o executável do Android Studio e instale.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g2d8fe475a9e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5" y="1264000"/>
            <a:ext cx="8110499" cy="51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8fe475a9e_0_21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d8fe475a9e_0_21"/>
          <p:cNvSpPr txBox="1"/>
          <p:nvPr/>
        </p:nvSpPr>
        <p:spPr>
          <a:xfrm>
            <a:off x="298448" y="751325"/>
            <a:ext cx="52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Instale o plugin do Flutter no Android Studio.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g2d8fe475a9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50" y="1149550"/>
            <a:ext cx="6593958" cy="546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8fe475a9e_0_28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d8fe475a9e_0_28"/>
          <p:cNvSpPr txBox="1"/>
          <p:nvPr/>
        </p:nvSpPr>
        <p:spPr>
          <a:xfrm>
            <a:off x="298448" y="751325"/>
            <a:ext cx="52575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Instale os pacotes adicionais do Android Studio,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Pelo caminho: More Actions/ SDK MANAGER/Android SDK/ SDK TOOLS/ SELECIONE TODAS AS OPÇÕES E INSTALE.</a:t>
            </a: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g2d8fe475a9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9975"/>
            <a:ext cx="9601202" cy="460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8fe475a9e_0_35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d8fe475a9e_0_35"/>
          <p:cNvSpPr txBox="1"/>
          <p:nvPr/>
        </p:nvSpPr>
        <p:spPr>
          <a:xfrm>
            <a:off x="298448" y="751325"/>
            <a:ext cx="525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 um Virtual Device.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Actions/ Virtual Device Manager/ ‘+’.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2d8fe475a9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1825"/>
            <a:ext cx="9601204" cy="481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8fe475a9e_0_42"/>
          <p:cNvSpPr txBox="1"/>
          <p:nvPr/>
        </p:nvSpPr>
        <p:spPr>
          <a:xfrm>
            <a:off x="225975" y="1686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Android Studio.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d8fe475a9e_0_42"/>
          <p:cNvSpPr txBox="1"/>
          <p:nvPr/>
        </p:nvSpPr>
        <p:spPr>
          <a:xfrm>
            <a:off x="298448" y="751325"/>
            <a:ext cx="52575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 um Virtual Device.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Escolha qualquer tipo de dispositivo. E aperte Next.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g2d8fe475a9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75" y="1820325"/>
            <a:ext cx="7047574" cy="42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ção Alunos">
  <a:themeElements>
    <a:clrScheme name="SENAI-SP">
      <a:dk1>
        <a:srgbClr val="3F3F3F"/>
      </a:dk1>
      <a:lt1>
        <a:srgbClr val="FFFFFF"/>
      </a:lt1>
      <a:dk2>
        <a:srgbClr val="DD213C"/>
      </a:dk2>
      <a:lt2>
        <a:srgbClr val="FFFFFF"/>
      </a:lt2>
      <a:accent1>
        <a:srgbClr val="8B8B8B"/>
      </a:accent1>
      <a:accent2>
        <a:srgbClr val="70AD47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Sandra Moura</dc:creator>
</cp:coreProperties>
</file>