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906000"/>
  <p:notesSz cx="6883400" cy="9906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GoogleSlidesCustomDataVersion2">
      <go:slidesCustomData xmlns:go="http://customooxmlschemas.google.com/" r:id="rId25" roundtripDataSignature="AMtx7miAOdxEq4Fn6RE0tZrR6xGJ+2gr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7525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58825" y="741363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90ed7330c_0_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90ed7330c_0_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d90ed7330c_0_4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90ed7330c_0_2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90ed7330c_0_2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d90ed7330c_0_2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90ed7330c_0_29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90ed7330c_0_29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d90ed7330c_0_29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90ed7330c_0_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90ed7330c_0_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90ed7330c_0_1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3bb96cdb9_0_8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333bb96cdb9_0_8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33bb96cdb9_0_8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90ed7330c_0_4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90ed7330c_0_4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90ed7330c_0_4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3c1bf921b_0_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3c1bf921b_0_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33c1bf921b_0_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902d5e8a4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902d5e8a4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d902d5e8a4_0_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902d5e8a4_0_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902d5e8a4_0_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d902d5e8a4_0_1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3c1bf921b_0_1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3c1bf921b_0_1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3c1bf921b_0_1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c1bf921b_0_2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3c1bf921b_0_2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3c1bf921b_0_2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3c1bf921b_0_3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3c1bf921b_0_3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3c1bf921b_0_3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91c3f9643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91c3f9643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d91c3f9643_0_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Layout Personalizado 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Layout Personalizad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0" y="343800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Layout Personalizado 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351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93174" y="1204912"/>
            <a:ext cx="5950551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3693173" y="365125"/>
            <a:ext cx="4417364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27373" y="3429000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24125" y="725125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Layout Personalizado 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117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330876" y="1204912"/>
            <a:ext cx="831284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1330875" y="365125"/>
            <a:ext cx="67796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3" type="body"/>
          </p:nvPr>
        </p:nvSpPr>
        <p:spPr>
          <a:xfrm rot="-5400000">
            <a:off x="-2403268" y="3192519"/>
            <a:ext cx="6239786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9">
  <p:cSld name="Layout Personalizado 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0" y="1098000"/>
            <a:ext cx="9906000" cy="5760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6"/>
          <p:cNvPicPr preferRelativeResize="0"/>
          <p:nvPr/>
        </p:nvPicPr>
        <p:blipFill rotWithShape="1">
          <a:blip r:embed="rId2">
            <a:alphaModFix/>
          </a:blip>
          <a:srcRect b="12746" l="6297" r="2881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8710315" y="1098000"/>
            <a:ext cx="1195685" cy="5760000"/>
          </a:xfrm>
          <a:prstGeom prst="rect">
            <a:avLst/>
          </a:prstGeom>
          <a:solidFill>
            <a:srgbClr val="DD213C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6"/>
          <p:cNvGrpSpPr/>
          <p:nvPr/>
        </p:nvGrpSpPr>
        <p:grpSpPr>
          <a:xfrm>
            <a:off x="0" y="-32084"/>
            <a:ext cx="9906000" cy="1130084"/>
            <a:chOff x="0" y="0"/>
            <a:chExt cx="12192000" cy="1130084"/>
          </a:xfrm>
        </p:grpSpPr>
        <p:sp>
          <p:nvSpPr>
            <p:cNvPr id="81" name="Google Shape;81;p26"/>
            <p:cNvSpPr/>
            <p:nvPr/>
          </p:nvSpPr>
          <p:spPr>
            <a:xfrm>
              <a:off x="0" y="0"/>
              <a:ext cx="12192000" cy="11300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0000" y="320084"/>
              <a:ext cx="1683453" cy="4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6"/>
            <p:cNvSpPr/>
            <p:nvPr/>
          </p:nvSpPr>
          <p:spPr>
            <a:xfrm>
              <a:off x="0" y="529042"/>
              <a:ext cx="792000" cy="72000"/>
            </a:xfrm>
            <a:prstGeom prst="rect">
              <a:avLst/>
            </a:prstGeom>
            <a:solidFill>
              <a:srgbClr val="DD2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6"/>
          <p:cNvSpPr txBox="1"/>
          <p:nvPr>
            <p:ph type="title"/>
          </p:nvPr>
        </p:nvSpPr>
        <p:spPr>
          <a:xfrm>
            <a:off x="681038" y="124918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81037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5014914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8232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82328" y="126406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82328" y="2087978"/>
            <a:ext cx="419070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14913" y="126406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4" type="body"/>
          </p:nvPr>
        </p:nvSpPr>
        <p:spPr>
          <a:xfrm>
            <a:off x="5014913" y="2087980"/>
            <a:ext cx="42113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/>
          <p:nvPr>
            <p:ph idx="2" type="pic"/>
          </p:nvPr>
        </p:nvSpPr>
        <p:spPr>
          <a:xfrm>
            <a:off x="6103500" y="1"/>
            <a:ext cx="38025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>
            <p:ph idx="2" type="pic"/>
          </p:nvPr>
        </p:nvSpPr>
        <p:spPr>
          <a:xfrm>
            <a:off x="4641000" y="1"/>
            <a:ext cx="5265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Layout Personalizado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17437" y="1204912"/>
            <a:ext cx="536151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17436" y="365125"/>
            <a:ext cx="713026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5933141" y="1296986"/>
            <a:ext cx="2632500" cy="52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Layout Personalizado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8538195" y="0"/>
            <a:ext cx="13678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4423" r="27383" t="10573"/>
          <a:stretch/>
        </p:blipFill>
        <p:spPr>
          <a:xfrm>
            <a:off x="1" y="1"/>
            <a:ext cx="9906000" cy="35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1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-5400000">
            <a:off x="-2406375" y="3297375"/>
            <a:ext cx="5076000" cy="26325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12746" l="6297" r="2881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74931" y="517406"/>
            <a:ext cx="8373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Sistemas.</a:t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Mobile.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Aula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 Aplicativo em Flutter e Conceitos.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90ed7330c_0_4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Widgets de Orientação.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d90ed7330c_0_4"/>
          <p:cNvSpPr txBox="1"/>
          <p:nvPr/>
        </p:nvSpPr>
        <p:spPr>
          <a:xfrm>
            <a:off x="466875" y="933725"/>
            <a:ext cx="67275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Widgets Column,Row,Stack,Center, entre muitos outros,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são muito utilizados para </a:t>
            </a:r>
            <a:r>
              <a:rPr lang="pt-BR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posicionar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outros widgets no aplicativo.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2d90ed7330c_0_4"/>
          <p:cNvSpPr txBox="1"/>
          <p:nvPr/>
        </p:nvSpPr>
        <p:spPr>
          <a:xfrm>
            <a:off x="379900" y="2498088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Widgets Filhos.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d90ed7330c_0_4"/>
          <p:cNvSpPr txBox="1"/>
          <p:nvPr/>
        </p:nvSpPr>
        <p:spPr>
          <a:xfrm>
            <a:off x="379900" y="3099900"/>
            <a:ext cx="3972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F1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os Widgets que ficam dentro de um Widget de Orientação. Ex: Texto, imagem , container ,etc.</a:t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2d90ed7330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00" y="4600425"/>
            <a:ext cx="5074626" cy="198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2d90ed7330c_0_4"/>
          <p:cNvCxnSpPr/>
          <p:nvPr/>
        </p:nvCxnSpPr>
        <p:spPr>
          <a:xfrm>
            <a:off x="3134675" y="4369975"/>
            <a:ext cx="427800" cy="11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2d90ed7330c_0_4"/>
          <p:cNvCxnSpPr>
            <a:endCxn id="170" idx="0"/>
          </p:cNvCxnSpPr>
          <p:nvPr/>
        </p:nvCxnSpPr>
        <p:spPr>
          <a:xfrm flipH="1">
            <a:off x="4019113" y="1947225"/>
            <a:ext cx="1557300" cy="26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0ed7330c_0_21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Widgets de Orientação - Construção.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d90ed7330c_0_21"/>
          <p:cNvSpPr txBox="1"/>
          <p:nvPr/>
        </p:nvSpPr>
        <p:spPr>
          <a:xfrm>
            <a:off x="379900" y="876950"/>
            <a:ext cx="6741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widgets de orientação , </a:t>
            </a:r>
            <a:r>
              <a:rPr lang="pt-BR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 ter 1 widget filho dentro dele (child), ou muitos filhos (children).</a:t>
            </a:r>
            <a:endParaRPr sz="20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isso é necessário verificar documentação.</a:t>
            </a:r>
            <a:endParaRPr sz="20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2d90ed7330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2189250"/>
            <a:ext cx="7590000" cy="4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90ed7330c_0_29"/>
          <p:cNvSpPr txBox="1"/>
          <p:nvPr/>
        </p:nvSpPr>
        <p:spPr>
          <a:xfrm>
            <a:off x="292900" y="896050"/>
            <a:ext cx="39873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F1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Filhos também podem ter 1 widget dentro de si. Por exemplo:1 </a:t>
            </a:r>
            <a:r>
              <a:rPr lang="pt-BR" sz="2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 </a:t>
            </a:r>
            <a:r>
              <a:rPr lang="pt-BR" sz="2000">
                <a:solidFill>
                  <a:srgbClr val="1F1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1 </a:t>
            </a:r>
            <a:r>
              <a:rPr lang="pt-BR" sz="2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pt-BR" sz="2000">
                <a:solidFill>
                  <a:srgbClr val="1F1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g2d90ed7330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200" y="896050"/>
            <a:ext cx="1769425" cy="36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d90ed7330c_0_29"/>
          <p:cNvSpPr txBox="1"/>
          <p:nvPr/>
        </p:nvSpPr>
        <p:spPr>
          <a:xfrm>
            <a:off x="231975" y="159475"/>
            <a:ext cx="60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Widgets Filhos - Construção.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90ed7330c_0_10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Widgets Row &amp;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90ed7330c_0_10"/>
          <p:cNvSpPr txBox="1"/>
          <p:nvPr/>
        </p:nvSpPr>
        <p:spPr>
          <a:xfrm>
            <a:off x="466875" y="933725"/>
            <a:ext cx="67275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eixo Column posiciona todos seus widgets filhos como o eixo principal a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vertical (um abaixo do outro)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eixo Row posiciona todos seus widgets filhos como eixo principal a horizontal (um ao lado do outro).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g2d90ed7330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75" y="3030000"/>
            <a:ext cx="6620075" cy="3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3bb96cdb9_0_80"/>
          <p:cNvSpPr txBox="1"/>
          <p:nvPr/>
        </p:nvSpPr>
        <p:spPr>
          <a:xfrm>
            <a:off x="231975" y="183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de organização.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333bb96cdb9_0_80"/>
          <p:cNvSpPr txBox="1"/>
          <p:nvPr/>
        </p:nvSpPr>
        <p:spPr>
          <a:xfrm>
            <a:off x="527375" y="6244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33bb96cdb9_0_80"/>
          <p:cNvSpPr txBox="1"/>
          <p:nvPr/>
        </p:nvSpPr>
        <p:spPr>
          <a:xfrm>
            <a:off x="466875" y="933725"/>
            <a:ext cx="672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objetivo deste aplicativo é ter: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1 Tela Home.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1 tela com 3 containers sendo organizados pelo widget Column.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 1 tela com 3 containers sendo organizados pelo widget Row.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Cada tela deve conter botão de navegação para as outras telas.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90ed7330c_0_40"/>
          <p:cNvSpPr txBox="1"/>
          <p:nvPr/>
        </p:nvSpPr>
        <p:spPr>
          <a:xfrm>
            <a:off x="550950" y="1719978"/>
            <a:ext cx="9906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 por aguentar esta aula até aqui ;)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Tchau!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2d90ed7330c_0_40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Excluir código do App Padrão.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0" l="-931" r="-1412" t="-2343"/>
          <a:stretch/>
        </p:blipFill>
        <p:spPr>
          <a:xfrm>
            <a:off x="320375" y="1368700"/>
            <a:ext cx="8768626" cy="4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Apague todo código a partir da linha 7.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c1bf921b_0_2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33c1bf921b_0_2"/>
          <p:cNvSpPr txBox="1"/>
          <p:nvPr/>
        </p:nvSpPr>
        <p:spPr>
          <a:xfrm>
            <a:off x="320375" y="915453"/>
            <a:ext cx="9906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precisamos criar uma classe chamada MyApp.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criar uma classe Stateful ou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Stateless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 digite “st” e clique na opção desejada.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333c1bf921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75" y="1960878"/>
            <a:ext cx="5329695" cy="43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902d5e8a4_0_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por padrão o nome da classe é “MyWidget”, vamos mudar para “MyApp”.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4" name="Google Shape;114;g2d902d5e8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75" y="1254151"/>
            <a:ext cx="3837725" cy="2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d902d5e8a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25" y="4017700"/>
            <a:ext cx="3899525" cy="284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g2d902d5e8a4_0_0"/>
          <p:cNvCxnSpPr>
            <a:stCxn id="114" idx="3"/>
          </p:cNvCxnSpPr>
          <p:nvPr/>
        </p:nvCxnSpPr>
        <p:spPr>
          <a:xfrm>
            <a:off x="4222100" y="2737613"/>
            <a:ext cx="1218000" cy="21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2d902d5e8a4_0_0"/>
          <p:cNvSpPr txBox="1"/>
          <p:nvPr/>
        </p:nvSpPr>
        <p:spPr>
          <a:xfrm>
            <a:off x="465375" y="5746978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o erro sumiu.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2d902d5e8a4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902d5e8a4_0_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Componentes - MaterialApp.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d902d5e8a4_0_10"/>
          <p:cNvSpPr txBox="1"/>
          <p:nvPr/>
        </p:nvSpPr>
        <p:spPr>
          <a:xfrm>
            <a:off x="320375" y="915453"/>
            <a:ext cx="9906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Dentro da classe criada após return , insira o widget “MaterialApp”, ele é a RAIZ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todo aplicativo, é ele quem gerencia os Widgets (texto , imagem , container,etc).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2d902d5e8a4_0_10"/>
          <p:cNvSpPr txBox="1"/>
          <p:nvPr/>
        </p:nvSpPr>
        <p:spPr>
          <a:xfrm>
            <a:off x="466875" y="1716675"/>
            <a:ext cx="62634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'package:flutter/material.dart'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runApp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6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MaterialApp()</a:t>
            </a: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 //Insira aqui.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3c1bf921b_0_11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Componentes - Scaffold.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33c1bf921b_0_11"/>
          <p:cNvSpPr txBox="1"/>
          <p:nvPr/>
        </p:nvSpPr>
        <p:spPr>
          <a:xfrm>
            <a:off x="320375" y="915453"/>
            <a:ext cx="9906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Dentro dele temos a propriedade “home”, nela vamos inserir o Widget Scaffold,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 é o Widget responsável por organizar o aplicativo em: AppBar /Body/Scaffold, ou seja,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Barra superior,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rodapé.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333c1bf921b_0_11"/>
          <p:cNvSpPr txBox="1"/>
          <p:nvPr/>
        </p:nvSpPr>
        <p:spPr>
          <a:xfrm>
            <a:off x="681450" y="1894350"/>
            <a:ext cx="5222400" cy="4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'package:flutter/material.dart'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runApp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3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MaterialApp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Scaffold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3c1bf921b_0_20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Componentes - Scaffold.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33c1bf921b_0_2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Scaffold tem 2 propriedades iniciais, appbar e body.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333c1bf921b_0_20"/>
          <p:cNvSpPr txBox="1"/>
          <p:nvPr/>
        </p:nvSpPr>
        <p:spPr>
          <a:xfrm>
            <a:off x="379900" y="1354000"/>
            <a:ext cx="42243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3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MaterialApp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Scaffold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appBar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AppBar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"Meu aplicativo"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pt-BR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),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),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g333c1bf921b_0_20"/>
          <p:cNvSpPr txBox="1"/>
          <p:nvPr/>
        </p:nvSpPr>
        <p:spPr>
          <a:xfrm>
            <a:off x="4384850" y="2138550"/>
            <a:ext cx="20154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Copie e Cole esse código da classe MyApp e teste no seu emulador.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3c1bf921b_0_30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Componentes - Scaffold.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33c1bf921b_0_30"/>
          <p:cNvSpPr txBox="1"/>
          <p:nvPr/>
        </p:nvSpPr>
        <p:spPr>
          <a:xfrm>
            <a:off x="558700" y="848100"/>
            <a:ext cx="155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333c1bf921b_0_3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temos AppBar, e um container dentro do espaço reservado ao body.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333c1bf921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1281903"/>
            <a:ext cx="3312772" cy="529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91c3f9643_0_0"/>
          <p:cNvSpPr txBox="1"/>
          <p:nvPr/>
        </p:nvSpPr>
        <p:spPr>
          <a:xfrm>
            <a:off x="379900" y="208775"/>
            <a:ext cx="94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ATENÇÃO !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d91c3f9643_0_0"/>
          <p:cNvSpPr txBox="1"/>
          <p:nvPr/>
        </p:nvSpPr>
        <p:spPr>
          <a:xfrm>
            <a:off x="320375" y="915453"/>
            <a:ext cx="9906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 você queira fazer um aplicativo com t</a:t>
            </a:r>
            <a:r>
              <a:rPr lang="pt-BR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 </a:t>
            </a:r>
            <a:r>
              <a:rPr lang="pt-BR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múltiplas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 inicio do aplicativo deve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 sempre uma classe  - Com o Material App , sendo a “home” o nome da classe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desejada.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2d91c3f9643_0_0"/>
          <p:cNvSpPr txBox="1"/>
          <p:nvPr/>
        </p:nvSpPr>
        <p:spPr>
          <a:xfrm>
            <a:off x="1101925" y="1990825"/>
            <a:ext cx="46716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runApp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MaterialApp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debugShowCheckedModeBanner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Scaffold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ção Alunos">
  <a:themeElements>
    <a:clrScheme name="SENAI-SP">
      <a:dk1>
        <a:srgbClr val="3F3F3F"/>
      </a:dk1>
      <a:lt1>
        <a:srgbClr val="FFFFFF"/>
      </a:lt1>
      <a:dk2>
        <a:srgbClr val="DD213C"/>
      </a:dk2>
      <a:lt2>
        <a:srgbClr val="FFFFFF"/>
      </a:lt2>
      <a:accent1>
        <a:srgbClr val="8B8B8B"/>
      </a:accent1>
      <a:accent2>
        <a:srgbClr val="70AD47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Moura</dc:creator>
</cp:coreProperties>
</file>