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6858000" cx="9906000"/>
  <p:notesSz cx="6883400" cy="9906000"/>
  <p:embeddedFontLs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120">
          <p15:clr>
            <a:srgbClr val="000000"/>
          </p15:clr>
        </p15:guide>
      </p15:sldGuideLst>
    </p:ext>
    <p:ext uri="{2D200454-40CA-4A62-9FC3-DE9A4176ACB9}">
      <p15:notesGuideLst>
        <p15:guide id="1" orient="horz" pos="3120">
          <p15:clr>
            <a:srgbClr val="000000"/>
          </p15:clr>
        </p15:guide>
        <p15:guide id="2" pos="2169">
          <p15:clr>
            <a:srgbClr val="000000"/>
          </p15:clr>
        </p15:guide>
      </p15:notesGuideLst>
    </p:ext>
    <p:ext uri="GoogleSlidesCustomDataVersion2">
      <go:slidesCustomData xmlns:go="http://customooxmlschemas.google.com/" r:id="rId25" roundtripDataSignature="AMtx7miul9QGRD1cuTivpfACH4GZdXDb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12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120" orient="horz"/>
        <p:guide pos="2169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97312" y="0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07525"/>
            <a:ext cx="29829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b="0" i="0" lang="pt-BR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758825" y="741363"/>
            <a:ext cx="5365750" cy="3714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9734bea42_0_34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9734bea42_0_34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2d9734bea42_0_34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d9734bea42_0_4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d9734bea42_0_4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g2d9734bea42_0_4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9734bea42_0_5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9734bea42_0_5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g2d9734bea42_0_5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33bb96cdb9_0_8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2" name="Google Shape;192;g333bb96cdb9_0_8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333bb96cdb9_0_8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d95210250a_0_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2d95210250a_0_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2d95210250a_0_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d90ed7330c_0_4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7" name="Google Shape;207;g2d90ed7330c_0_4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g2d90ed7330c_0_4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5" name="Google Shape;95;p1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d95210250a_0_1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d95210250a_0_1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2d95210250a_0_1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33c1bf921b_0_2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0" name="Google Shape;110;g333c1bf921b_0_2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" name="Google Shape;111;g333c1bf921b_0_2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902d5e8a4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8" name="Google Shape;118;g2d902d5e8a4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g2d902d5e8a4_0_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9734bea42_0_0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9734bea42_0_0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2d9734bea42_0_0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d9734bea42_0_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d9734bea42_0_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2d9734bea42_0_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d9734bea42_0_18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d9734bea42_0_18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2d9734bea42_0_18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d9734bea42_0_26:notes"/>
          <p:cNvSpPr/>
          <p:nvPr>
            <p:ph idx="2" type="sldImg"/>
          </p:nvPr>
        </p:nvSpPr>
        <p:spPr>
          <a:xfrm>
            <a:off x="758825" y="741362"/>
            <a:ext cx="5365800" cy="3714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d9734bea42_0_26:notes"/>
          <p:cNvSpPr txBox="1"/>
          <p:nvPr>
            <p:ph idx="1" type="body"/>
          </p:nvPr>
        </p:nvSpPr>
        <p:spPr>
          <a:xfrm>
            <a:off x="687387" y="4705350"/>
            <a:ext cx="5508600" cy="4459200"/>
          </a:xfrm>
          <a:prstGeom prst="rect">
            <a:avLst/>
          </a:prstGeom>
        </p:spPr>
        <p:txBody>
          <a:bodyPr anchorCtr="0" anchor="t" bIns="46950" lIns="93900" spcFirstLastPara="1" rIns="93900" wrap="square" tIns="469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g2d9734bea42_0_26:notes"/>
          <p:cNvSpPr txBox="1"/>
          <p:nvPr>
            <p:ph idx="12" type="sldNum"/>
          </p:nvPr>
        </p:nvSpPr>
        <p:spPr>
          <a:xfrm>
            <a:off x="3897312" y="9407525"/>
            <a:ext cx="2984400" cy="496800"/>
          </a:xfrm>
          <a:prstGeom prst="rect">
            <a:avLst/>
          </a:prstGeom>
        </p:spPr>
        <p:txBody>
          <a:bodyPr anchorCtr="0" anchor="b" bIns="46950" lIns="93900" spcFirstLastPara="1" rIns="93900" wrap="square" tIns="469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 sz="1400"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5">
  <p:cSld name="Layout Personalizado 5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2"/>
          <p:cNvSpPr/>
          <p:nvPr/>
        </p:nvSpPr>
        <p:spPr>
          <a:xfrm>
            <a:off x="0" y="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2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22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6">
  <p:cSld name="Layout Personalizado 6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3"/>
          <p:cNvSpPr/>
          <p:nvPr/>
        </p:nvSpPr>
        <p:spPr>
          <a:xfrm>
            <a:off x="0" y="3438000"/>
            <a:ext cx="9906000" cy="34200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" name="Google Shape;58;p23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23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7">
  <p:cSld name="Layout Personalizado 7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/>
          <p:nvPr/>
        </p:nvSpPr>
        <p:spPr>
          <a:xfrm>
            <a:off x="0" y="0"/>
            <a:ext cx="351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4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3693174" y="1204912"/>
            <a:ext cx="5950551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4"/>
          <p:cNvSpPr txBox="1"/>
          <p:nvPr>
            <p:ph idx="2" type="body"/>
          </p:nvPr>
        </p:nvSpPr>
        <p:spPr>
          <a:xfrm>
            <a:off x="3693173" y="365125"/>
            <a:ext cx="4417364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4"/>
          <p:cNvSpPr txBox="1"/>
          <p:nvPr>
            <p:ph idx="3" type="body"/>
          </p:nvPr>
        </p:nvSpPr>
        <p:spPr>
          <a:xfrm>
            <a:off x="427373" y="3429000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810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24"/>
          <p:cNvSpPr txBox="1"/>
          <p:nvPr>
            <p:ph idx="4" type="body"/>
          </p:nvPr>
        </p:nvSpPr>
        <p:spPr>
          <a:xfrm>
            <a:off x="424125" y="725125"/>
            <a:ext cx="2925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8" name="Google Shape;68;p24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8">
  <p:cSld name="Layout Personalizado 8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5"/>
          <p:cNvSpPr/>
          <p:nvPr/>
        </p:nvSpPr>
        <p:spPr>
          <a:xfrm>
            <a:off x="0" y="0"/>
            <a:ext cx="1170000" cy="6858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5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5"/>
          <p:cNvSpPr txBox="1"/>
          <p:nvPr>
            <p:ph idx="1" type="body"/>
          </p:nvPr>
        </p:nvSpPr>
        <p:spPr>
          <a:xfrm>
            <a:off x="1330876" y="1204912"/>
            <a:ext cx="831284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25"/>
          <p:cNvSpPr txBox="1"/>
          <p:nvPr>
            <p:ph idx="2" type="body"/>
          </p:nvPr>
        </p:nvSpPr>
        <p:spPr>
          <a:xfrm>
            <a:off x="1330875" y="365125"/>
            <a:ext cx="6779663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5"/>
          <p:cNvSpPr txBox="1"/>
          <p:nvPr>
            <p:ph idx="3" type="body"/>
          </p:nvPr>
        </p:nvSpPr>
        <p:spPr>
          <a:xfrm rot="-5400000">
            <a:off x="-2403268" y="3192519"/>
            <a:ext cx="6239786" cy="5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b="1" i="0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5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9">
  <p:cSld name="Layout Personalizado 9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6"/>
          <p:cNvSpPr/>
          <p:nvPr/>
        </p:nvSpPr>
        <p:spPr>
          <a:xfrm>
            <a:off x="0" y="1098000"/>
            <a:ext cx="9906000" cy="5760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6"/>
          <p:cNvPicPr preferRelativeResize="0"/>
          <p:nvPr/>
        </p:nvPicPr>
        <p:blipFill rotWithShape="1">
          <a:blip r:embed="rId2">
            <a:alphaModFix/>
          </a:blip>
          <a:srcRect b="12746" l="6297" r="2880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26"/>
          <p:cNvSpPr/>
          <p:nvPr/>
        </p:nvSpPr>
        <p:spPr>
          <a:xfrm>
            <a:off x="8710315" y="1098000"/>
            <a:ext cx="1195685" cy="5760000"/>
          </a:xfrm>
          <a:prstGeom prst="rect">
            <a:avLst/>
          </a:prstGeom>
          <a:solidFill>
            <a:srgbClr val="DD213C">
              <a:alpha val="88235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0" name="Google Shape;80;p26"/>
          <p:cNvGrpSpPr/>
          <p:nvPr/>
        </p:nvGrpSpPr>
        <p:grpSpPr>
          <a:xfrm>
            <a:off x="0" y="-32084"/>
            <a:ext cx="9906000" cy="1130084"/>
            <a:chOff x="0" y="0"/>
            <a:chExt cx="12192000" cy="1130084"/>
          </a:xfrm>
        </p:grpSpPr>
        <p:sp>
          <p:nvSpPr>
            <p:cNvPr id="81" name="Google Shape;81;p26"/>
            <p:cNvSpPr/>
            <p:nvPr/>
          </p:nvSpPr>
          <p:spPr>
            <a:xfrm>
              <a:off x="0" y="0"/>
              <a:ext cx="12192000" cy="113008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2" name="Google Shape;82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80000" y="320084"/>
              <a:ext cx="1683453" cy="486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" name="Google Shape;83;p26"/>
            <p:cNvSpPr/>
            <p:nvPr/>
          </p:nvSpPr>
          <p:spPr>
            <a:xfrm>
              <a:off x="0" y="529042"/>
              <a:ext cx="792000" cy="72000"/>
            </a:xfrm>
            <a:prstGeom prst="rect">
              <a:avLst/>
            </a:prstGeom>
            <a:solidFill>
              <a:srgbClr val="DD213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4" name="Google Shape;84;p26"/>
          <p:cNvSpPr txBox="1"/>
          <p:nvPr>
            <p:ph type="title"/>
          </p:nvPr>
        </p:nvSpPr>
        <p:spPr>
          <a:xfrm>
            <a:off x="681038" y="124918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26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6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1238250" y="1122363"/>
            <a:ext cx="74295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b="1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" name="Google Shape;20;p15"/>
          <p:cNvSpPr txBox="1"/>
          <p:nvPr>
            <p:ph idx="1" type="body"/>
          </p:nvPr>
        </p:nvSpPr>
        <p:spPr>
          <a:xfrm>
            <a:off x="681038" y="1267325"/>
            <a:ext cx="8543925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16"/>
          <p:cNvSpPr txBox="1"/>
          <p:nvPr>
            <p:ph idx="1" type="body"/>
          </p:nvPr>
        </p:nvSpPr>
        <p:spPr>
          <a:xfrm>
            <a:off x="681037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16"/>
          <p:cNvSpPr txBox="1"/>
          <p:nvPr>
            <p:ph idx="2" type="body"/>
          </p:nvPr>
        </p:nvSpPr>
        <p:spPr>
          <a:xfrm>
            <a:off x="5014914" y="1291884"/>
            <a:ext cx="421005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 txBox="1"/>
          <p:nvPr>
            <p:ph type="title"/>
          </p:nvPr>
        </p:nvSpPr>
        <p:spPr>
          <a:xfrm>
            <a:off x="68232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7"/>
          <p:cNvSpPr txBox="1"/>
          <p:nvPr>
            <p:ph idx="1" type="body"/>
          </p:nvPr>
        </p:nvSpPr>
        <p:spPr>
          <a:xfrm>
            <a:off x="682328" y="1264068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17"/>
          <p:cNvSpPr txBox="1"/>
          <p:nvPr>
            <p:ph idx="2" type="body"/>
          </p:nvPr>
        </p:nvSpPr>
        <p:spPr>
          <a:xfrm>
            <a:off x="682328" y="2087978"/>
            <a:ext cx="4190702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7"/>
          <p:cNvSpPr txBox="1"/>
          <p:nvPr>
            <p:ph idx="3" type="body"/>
          </p:nvPr>
        </p:nvSpPr>
        <p:spPr>
          <a:xfrm>
            <a:off x="5014913" y="1264068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DD213C"/>
              </a:buClr>
              <a:buSzPts val="2400"/>
              <a:buFont typeface="Arial"/>
              <a:buNone/>
              <a:defRPr b="1" i="0" sz="24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7"/>
          <p:cNvSpPr txBox="1"/>
          <p:nvPr>
            <p:ph idx="4" type="body"/>
          </p:nvPr>
        </p:nvSpPr>
        <p:spPr>
          <a:xfrm>
            <a:off x="5014913" y="2087980"/>
            <a:ext cx="4211340" cy="43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 1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8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/>
          <p:nvPr>
            <p:ph idx="2" type="pic"/>
          </p:nvPr>
        </p:nvSpPr>
        <p:spPr>
          <a:xfrm>
            <a:off x="6103500" y="1"/>
            <a:ext cx="38025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18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35" name="Google Shape;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2">
  <p:cSld name="Layout Personalizado 2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 b="6200" l="449" r="0" t="0"/>
          <a:stretch/>
        </p:blipFill>
        <p:spPr>
          <a:xfrm>
            <a:off x="414863" y="4507200"/>
            <a:ext cx="9076275" cy="2350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/>
          <p:nvPr>
            <p:ph idx="2" type="pic"/>
          </p:nvPr>
        </p:nvSpPr>
        <p:spPr>
          <a:xfrm>
            <a:off x="4641000" y="1"/>
            <a:ext cx="5265000" cy="6857999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19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40" name="Google Shape;4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3">
  <p:cSld name="Layout Personalizado 3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idx="1" type="body"/>
          </p:nvPr>
        </p:nvSpPr>
        <p:spPr>
          <a:xfrm>
            <a:off x="417437" y="1204912"/>
            <a:ext cx="5361519" cy="54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20"/>
          <p:cNvSpPr txBox="1"/>
          <p:nvPr>
            <p:ph idx="2" type="body"/>
          </p:nvPr>
        </p:nvSpPr>
        <p:spPr>
          <a:xfrm>
            <a:off x="417436" y="365125"/>
            <a:ext cx="713026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82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4826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4826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Char char="•"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4" name="Google Shape;44;p20"/>
          <p:cNvSpPr/>
          <p:nvPr>
            <p:ph idx="3" type="pic"/>
          </p:nvPr>
        </p:nvSpPr>
        <p:spPr>
          <a:xfrm>
            <a:off x="5933141" y="1296986"/>
            <a:ext cx="2632500" cy="5220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4">
  <p:cSld name="Layout Personalizado 4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8538195" y="0"/>
            <a:ext cx="1367806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" name="Google Shape;47;p21"/>
          <p:cNvPicPr preferRelativeResize="0"/>
          <p:nvPr/>
        </p:nvPicPr>
        <p:blipFill rotWithShape="1">
          <a:blip r:embed="rId2">
            <a:alphaModFix/>
          </a:blip>
          <a:srcRect b="0" l="4423" r="27383" t="10573"/>
          <a:stretch/>
        </p:blipFill>
        <p:spPr>
          <a:xfrm>
            <a:off x="1" y="1"/>
            <a:ext cx="9906000" cy="357081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1"/>
          <p:cNvSpPr/>
          <p:nvPr/>
        </p:nvSpPr>
        <p:spPr>
          <a:xfrm>
            <a:off x="0" y="891000"/>
            <a:ext cx="263250" cy="507600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" name="Google Shape;4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21"/>
          <p:cNvSpPr txBox="1"/>
          <p:nvPr>
            <p:ph type="title"/>
          </p:nvPr>
        </p:nvSpPr>
        <p:spPr>
          <a:xfrm>
            <a:off x="681038" y="365125"/>
            <a:ext cx="74295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1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 rot="-5400000">
            <a:off x="-2406375" y="3297375"/>
            <a:ext cx="5076000" cy="263250"/>
          </a:xfrm>
          <a:prstGeom prst="rect">
            <a:avLst/>
          </a:prstGeom>
          <a:solidFill>
            <a:srgbClr val="DD213C"/>
          </a:solidFill>
          <a:ln>
            <a:noFill/>
          </a:ln>
        </p:spPr>
        <p:txBody>
          <a:bodyPr anchorCtr="0" anchor="t" bIns="7200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1" i="1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Google Shape;11;p12"/>
          <p:cNvPicPr preferRelativeResize="0"/>
          <p:nvPr/>
        </p:nvPicPr>
        <p:blipFill rotWithShape="1">
          <a:blip r:embed="rId1">
            <a:alphaModFix/>
          </a:blip>
          <a:srcRect b="12746" l="6297" r="2880" t="0"/>
          <a:stretch/>
        </p:blipFill>
        <p:spPr>
          <a:xfrm rot="-5400000">
            <a:off x="5879158" y="2831159"/>
            <a:ext cx="6858001" cy="1195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190000" y="288000"/>
            <a:ext cx="1367806" cy="486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2"/>
          <p:cNvSpPr txBox="1"/>
          <p:nvPr/>
        </p:nvSpPr>
        <p:spPr>
          <a:xfrm rot="-5400000">
            <a:off x="-325722" y="6289388"/>
            <a:ext cx="890998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1" lang="pt-BR" sz="1000" u="none" cap="none" strike="noStrike">
                <a:solidFill>
                  <a:srgbClr val="DD213C"/>
                </a:solidFill>
                <a:latin typeface="Arial"/>
                <a:ea typeface="Arial"/>
                <a:cs typeface="Arial"/>
                <a:sym typeface="Arial"/>
              </a:rPr>
              <a:t>SENAI-SP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forms.office.com/Pages/ResponsePage.aspx?id=3qZIQdENBE2kxXjjdOT21u8vBcoJuzZEsG9YHqcXkrFUMDFPSUJSOTUyU0NKOVRZMU1IS0VSOThVMS4u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/>
        </p:nvSpPr>
        <p:spPr>
          <a:xfrm>
            <a:off x="374931" y="517406"/>
            <a:ext cx="83739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Análise e Desenvolvimento de Sistemas.</a:t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Desenvolvimento Mobile.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 Aula 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Flutter Orientação.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d9734bea42_0_34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Colocando Widgets no Body - Container.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9" name="Google Shape;169;g2d9734bea42_0_34"/>
          <p:cNvSpPr txBox="1"/>
          <p:nvPr/>
        </p:nvSpPr>
        <p:spPr>
          <a:xfrm>
            <a:off x="340025" y="794200"/>
            <a:ext cx="5897400" cy="190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Container possui 4 propriedades principais:</a:t>
            </a:r>
            <a:b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Width: Tamanho do Comprimento.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Height: tamanho da Altura.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Color: Cor do container.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Child: Podemos colocar algum Widget Filho dentro dele </a:t>
            </a:r>
            <a:r>
              <a:rPr b="1" lang="pt-BR" sz="2000">
                <a:latin typeface="Century Gothic"/>
                <a:ea typeface="Century Gothic"/>
                <a:cs typeface="Century Gothic"/>
                <a:sym typeface="Century Gothic"/>
              </a:rPr>
              <a:t>(OPCIONAL).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0" name="Google Shape;170;g2d9734bea4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37825" y="2702500"/>
            <a:ext cx="5495925" cy="6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2d9734bea42_0_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875" y="2652025"/>
            <a:ext cx="3180950" cy="4205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d9734bea42_0_42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Colocando Widgets no Body - Text.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2d9734bea42_0_42"/>
          <p:cNvSpPr txBox="1"/>
          <p:nvPr/>
        </p:nvSpPr>
        <p:spPr>
          <a:xfrm>
            <a:off x="340025" y="794200"/>
            <a:ext cx="5897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text possui propriedade de valor “ ”, estilo “style:” e alinhamento “TextAlign”.</a:t>
            </a:r>
            <a:endParaRPr b="1"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79" name="Google Shape;179;g2d9734bea4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337" y="2085625"/>
            <a:ext cx="2956784" cy="4619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2d9734bea42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95100"/>
            <a:ext cx="8431389" cy="23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d9734bea42_0_51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Colocando ElevattedButton.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7" name="Google Shape;187;g2d9734bea42_0_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9925" y="4198153"/>
            <a:ext cx="4857750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2d9734bea42_0_51"/>
          <p:cNvSpPr txBox="1"/>
          <p:nvPr/>
        </p:nvSpPr>
        <p:spPr>
          <a:xfrm>
            <a:off x="340025" y="794200"/>
            <a:ext cx="5897400" cy="7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Elevated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 Button, possui 2 principais propriedades:</a:t>
            </a:r>
            <a:b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OnPressed : Dentro dela colocamos a função que ira acontecer ao pressionar o botão.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Child: Podemos colocar algum elemento filho, pode ser texto ou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Ícone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89" name="Google Shape;189;g2d9734bea42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11125" y="2855128"/>
            <a:ext cx="2924175" cy="371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3bb96cdb9_0_80"/>
          <p:cNvSpPr txBox="1"/>
          <p:nvPr/>
        </p:nvSpPr>
        <p:spPr>
          <a:xfrm>
            <a:off x="231975" y="183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de organização.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33bb96cdb9_0_80"/>
          <p:cNvSpPr txBox="1"/>
          <p:nvPr/>
        </p:nvSpPr>
        <p:spPr>
          <a:xfrm>
            <a:off x="527375" y="62448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33bb96cdb9_0_80"/>
          <p:cNvSpPr txBox="1"/>
          <p:nvPr/>
        </p:nvSpPr>
        <p:spPr>
          <a:xfrm>
            <a:off x="466875" y="933725"/>
            <a:ext cx="672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objetivo deste aplicativo é ter: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Tela Home.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1 tela com 3 containers sendo organizados pelo widget Column.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1 tela com 3 containers sendo organizados pelo widget Row.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Cada tela deve conter botão de navegação para as outras telas.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d95210250a_0_8"/>
          <p:cNvSpPr txBox="1"/>
          <p:nvPr/>
        </p:nvSpPr>
        <p:spPr>
          <a:xfrm>
            <a:off x="231975" y="183078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Forms.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2d95210250a_0_8"/>
          <p:cNvSpPr txBox="1"/>
          <p:nvPr/>
        </p:nvSpPr>
        <p:spPr>
          <a:xfrm>
            <a:off x="466875" y="933725"/>
            <a:ext cx="6727500" cy="38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u="sng">
                <a:solidFill>
                  <a:schemeClr val="hlink"/>
                </a:solidFill>
                <a:latin typeface="Century Gothic"/>
                <a:ea typeface="Century Gothic"/>
                <a:cs typeface="Century Gothic"/>
                <a:sym typeface="Century Gothic"/>
                <a:hlinkClick r:id="rId3"/>
              </a:rPr>
              <a:t>Atividade 1 - https://forms.office.com/Pages/ResponsePage.aspx?id=3qZIQdENBE2kxXjjdOT21u8vBcoJuzZEsG9YHqcXkrFUMDFPSUJSOTUyU0NKOVRZMU1IS0VSOThVMS4u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d90ed7330c_0_40"/>
          <p:cNvSpPr txBox="1"/>
          <p:nvPr/>
        </p:nvSpPr>
        <p:spPr>
          <a:xfrm>
            <a:off x="550950" y="1719978"/>
            <a:ext cx="9906000" cy="16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Obrigado por aguentar esta aula até aqui ;)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Tchau!</a:t>
            </a:r>
            <a:endParaRPr b="1" i="0" sz="2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11" name="Google Shape;211;g2d90ed7330c_0_40"/>
          <p:cNvSpPr txBox="1"/>
          <p:nvPr/>
        </p:nvSpPr>
        <p:spPr>
          <a:xfrm>
            <a:off x="5918325" y="6317377"/>
            <a:ext cx="2830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pt-BR" sz="1400" u="none" cap="none" strike="noStrike">
                <a:solidFill>
                  <a:srgbClr val="034A9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Prof. Vinícius Almeida.</a:t>
            </a:r>
            <a:endParaRPr b="1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do código.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0"/>
          <p:cNvSpPr txBox="1"/>
          <p:nvPr/>
        </p:nvSpPr>
        <p:spPr>
          <a:xfrm>
            <a:off x="320375" y="915453"/>
            <a:ext cx="9906000" cy="65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 objetivo do código é mostrar como os objetos ficam quando são orientados 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por Column &amp; Row.</a:t>
            </a:r>
            <a:endParaRPr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99" name="Google Shape;9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08225" y="2436425"/>
            <a:ext cx="5074626" cy="198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g2d95210250a_0_1"/>
          <p:cNvPicPr preferRelativeResize="0"/>
          <p:nvPr/>
        </p:nvPicPr>
        <p:blipFill rotWithShape="1">
          <a:blip r:embed="rId3">
            <a:alphaModFix/>
          </a:blip>
          <a:srcRect b="0" l="-931" r="-1412" t="-2343"/>
          <a:stretch/>
        </p:blipFill>
        <p:spPr>
          <a:xfrm>
            <a:off x="320375" y="1368700"/>
            <a:ext cx="8768626" cy="4358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g2d95210250a_0_1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lang="pt-BR" sz="16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Apague todo código a partir da linha 7. </a:t>
            </a:r>
            <a:endParaRPr sz="1600">
              <a:solidFill>
                <a:srgbClr val="3F3F3F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07" name="Google Shape;107;g2d95210250a_0_1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Começando código…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33c1bf921b_0_2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333c1bf921b_0_2"/>
          <p:cNvSpPr txBox="1"/>
          <p:nvPr/>
        </p:nvSpPr>
        <p:spPr>
          <a:xfrm>
            <a:off x="320375" y="915453"/>
            <a:ext cx="9906000" cy="129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Agora precisamos criar uma classe chamada MyApp.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Para criar uma classe Stateful ou Stateless,  digite “st” e clique na opção desejada.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15" name="Google Shape;115;g333c1bf921b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375" y="1960878"/>
            <a:ext cx="5329695" cy="4338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902d5e8a4_0_0"/>
          <p:cNvSpPr txBox="1"/>
          <p:nvPr/>
        </p:nvSpPr>
        <p:spPr>
          <a:xfrm>
            <a:off x="320375" y="915453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por padrão o nome da classe é “MyWidget”, vamos mudar para “MyApp”.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22" name="Google Shape;122;g2d902d5e8a4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375" y="1254151"/>
            <a:ext cx="3837725" cy="2966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g2d902d5e8a4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8325" y="4017700"/>
            <a:ext cx="3899525" cy="284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4" name="Google Shape;124;g2d902d5e8a4_0_0"/>
          <p:cNvCxnSpPr>
            <a:stCxn id="122" idx="3"/>
          </p:cNvCxnSpPr>
          <p:nvPr/>
        </p:nvCxnSpPr>
        <p:spPr>
          <a:xfrm>
            <a:off x="4222100" y="2737613"/>
            <a:ext cx="1218000" cy="2110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g2d902d5e8a4_0_0"/>
          <p:cNvSpPr txBox="1"/>
          <p:nvPr/>
        </p:nvSpPr>
        <p:spPr>
          <a:xfrm>
            <a:off x="465375" y="5746978"/>
            <a:ext cx="990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Veja que o erro sumiu.</a:t>
            </a:r>
            <a:endParaRPr b="0" i="0" sz="16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26" name="Google Shape;126;g2d902d5e8a4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Criando Classes.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9734bea42_0_0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onfigurando classe MyApp.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33" name="Google Shape;133;g2d9734bea42_0_0"/>
          <p:cNvSpPr txBox="1"/>
          <p:nvPr/>
        </p:nvSpPr>
        <p:spPr>
          <a:xfrm>
            <a:off x="466875" y="973600"/>
            <a:ext cx="6727500" cy="11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 primeiro passo é incluirmos o Material App dentro da classe, ele é o nosso pacote que fornece os Widgets.</a:t>
            </a:r>
            <a:endParaRPr b="0" i="0" sz="2000" u="none" cap="none" strike="noStrik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34" name="Google Shape;134;g2d9734bea42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3900" y="2293000"/>
            <a:ext cx="3055448" cy="441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d9734bea42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4975" y="2293000"/>
            <a:ext cx="3899525" cy="284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9734bea42_0_8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</a:t>
            </a: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onfigurando classe MyApp.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2" name="Google Shape;142;g2d9734bea42_0_8"/>
          <p:cNvSpPr txBox="1"/>
          <p:nvPr/>
        </p:nvSpPr>
        <p:spPr>
          <a:xfrm>
            <a:off x="427025" y="953675"/>
            <a:ext cx="6273900" cy="188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Dentro dele vamos colocar a propriedade chamada home: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Ela deve conter o valor de uma classe que irá aparecer quando iniciarmos o projeto, ou seja a TELA INICIAL 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43" name="Google Shape;143;g2d9734bea42_0_8"/>
          <p:cNvSpPr txBox="1"/>
          <p:nvPr/>
        </p:nvSpPr>
        <p:spPr>
          <a:xfrm>
            <a:off x="6700925" y="2169500"/>
            <a:ext cx="30000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Ou </a:t>
            </a:r>
            <a:b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Se for fazer só uma tela , deverá conter o widget organizador Scaffold.</a:t>
            </a:r>
            <a:endParaRPr/>
          </a:p>
        </p:txBody>
      </p:sp>
      <p:pic>
        <p:nvPicPr>
          <p:cNvPr id="144" name="Google Shape;144;g2d9734bea42_0_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0225" y="3893300"/>
            <a:ext cx="2926041" cy="3714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2d9734bea42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7025" y="2711650"/>
            <a:ext cx="4061575" cy="599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9734bea42_0_18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Aplicativo com uma só tela. - Scaffold.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2" name="Google Shape;152;g2d9734bea42_0_18"/>
          <p:cNvSpPr txBox="1"/>
          <p:nvPr/>
        </p:nvSpPr>
        <p:spPr>
          <a:xfrm>
            <a:off x="427025" y="953675"/>
            <a:ext cx="6273900" cy="272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No exemplo de uma só tela , vamos implementar o Scaffold.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Ele tem 2 propriedades :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appBar - serve para configurar a barra superior do aplicativo.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body - serve para inserir widgets dentro do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conteúdo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 da tela.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53" name="Google Shape;153;g2d9734bea42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80825" y="1395153"/>
            <a:ext cx="2900275" cy="4859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d9734bea42_0_26"/>
          <p:cNvSpPr txBox="1"/>
          <p:nvPr/>
        </p:nvSpPr>
        <p:spPr>
          <a:xfrm>
            <a:off x="254975" y="154103"/>
            <a:ext cx="9906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200"/>
              <a:buFont typeface="Trebuchet MS"/>
              <a:buNone/>
            </a:pPr>
            <a:r>
              <a:rPr b="1" lang="pt-BR"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Configurando AppBar.</a:t>
            </a:r>
            <a:endParaRPr b="1" sz="2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g2d9734bea42_0_26"/>
          <p:cNvSpPr txBox="1"/>
          <p:nvPr/>
        </p:nvSpPr>
        <p:spPr>
          <a:xfrm>
            <a:off x="427025" y="924675"/>
            <a:ext cx="58974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As propriedades mais utilizadas são: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title: (valor do 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título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).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center title</a:t>
            </a: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: (booleano , serve para colocar titulo no centro).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>
                <a:latin typeface="Century Gothic"/>
                <a:ea typeface="Century Gothic"/>
                <a:cs typeface="Century Gothic"/>
                <a:sym typeface="Century Gothic"/>
              </a:rPr>
              <a:t>backgroundColor: Coloca cor de fundo da barra.</a:t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1" name="Google Shape;161;g2d9734bea4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75" y="5000725"/>
            <a:ext cx="9601199" cy="99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g2d9734bea42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600" y="924675"/>
            <a:ext cx="2195975" cy="403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presentação Alunos">
  <a:themeElements>
    <a:clrScheme name="SENAI-SP">
      <a:dk1>
        <a:srgbClr val="3F3F3F"/>
      </a:dk1>
      <a:lt1>
        <a:srgbClr val="FFFFFF"/>
      </a:lt1>
      <a:dk2>
        <a:srgbClr val="DD213C"/>
      </a:dk2>
      <a:lt2>
        <a:srgbClr val="FFFFFF"/>
      </a:lt2>
      <a:accent1>
        <a:srgbClr val="8B8B8B"/>
      </a:accent1>
      <a:accent2>
        <a:srgbClr val="70AD47"/>
      </a:accent2>
      <a:accent3>
        <a:srgbClr val="0563C1"/>
      </a:accent3>
      <a:accent4>
        <a:srgbClr val="FFC000"/>
      </a:accent4>
      <a:accent5>
        <a:srgbClr val="5B9BD5"/>
      </a:accent5>
      <a:accent6>
        <a:srgbClr val="70AD47"/>
      </a:accent6>
      <a:hlink>
        <a:srgbClr val="FFC000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Sandra Moura</dc:creator>
</cp:coreProperties>
</file>