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12"/>
  </p:notesMasterIdLst>
  <p:sldIdLst>
    <p:sldId id="256" r:id="rId2"/>
    <p:sldId id="271" r:id="rId3"/>
    <p:sldId id="281" r:id="rId4"/>
    <p:sldId id="282" r:id="rId5"/>
    <p:sldId id="283" r:id="rId6"/>
    <p:sldId id="285" r:id="rId7"/>
    <p:sldId id="284" r:id="rId8"/>
    <p:sldId id="274" r:id="rId9"/>
    <p:sldId id="275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4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A451B-9D6C-4D04-B08B-0F1488788ED4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6DA2-9E23-4C36-A107-24A58886E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47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095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242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59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6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74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9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53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6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80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47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91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06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94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05/02/2020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3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katiaaforvill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093984"/>
          </a:xfrm>
        </p:spPr>
        <p:txBody>
          <a:bodyPr>
            <a:normAutofit/>
          </a:bodyPr>
          <a:lstStyle/>
          <a:p>
            <a:r>
              <a:rPr lang="pt-BR" sz="7200" b="1" dirty="0"/>
              <a:t>Empreendedorismo</a:t>
            </a:r>
            <a:endParaRPr lang="pt-BR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Katia </a:t>
            </a:r>
            <a:r>
              <a:rPr lang="pt-BR" dirty="0" err="1"/>
              <a:t>aline</a:t>
            </a:r>
            <a:r>
              <a:rPr lang="pt-BR" dirty="0"/>
              <a:t> </a:t>
            </a:r>
            <a:r>
              <a:rPr lang="pt-BR" dirty="0" err="1"/>
              <a:t>Forville</a:t>
            </a:r>
            <a:r>
              <a:rPr lang="pt-BR" dirty="0"/>
              <a:t> de </a:t>
            </a:r>
            <a:r>
              <a:rPr lang="pt-BR" dirty="0" err="1"/>
              <a:t>andrade</a:t>
            </a:r>
            <a:r>
              <a:rPr lang="pt-BR" dirty="0"/>
              <a:t> Oliveira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63688" y="2967335"/>
            <a:ext cx="474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40 horas</a:t>
            </a:r>
          </a:p>
        </p:txBody>
      </p:sp>
    </p:spTree>
    <p:extLst>
      <p:ext uri="{BB962C8B-B14F-4D97-AF65-F5344CB8AC3E}">
        <p14:creationId xmlns:p14="http://schemas.microsoft.com/office/powerpoint/2010/main" val="16159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719767-F725-4134-BE51-3CACC263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619" y="5445224"/>
            <a:ext cx="7543801" cy="639438"/>
          </a:xfrm>
        </p:spPr>
        <p:txBody>
          <a:bodyPr>
            <a:normAutofit lnSpcReduction="1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dirty="0" err="1"/>
              <a:t>Vídeo_Esforço</a:t>
            </a:r>
            <a:endParaRPr lang="pt-BR" dirty="0"/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https://www.youtube.com/watch?v=s_rbmeOP3T0</a:t>
            </a:r>
          </a:p>
          <a:p>
            <a:pPr algn="ctr"/>
            <a:endParaRPr lang="pt-BR" dirty="0"/>
          </a:p>
        </p:txBody>
      </p:sp>
      <p:pic>
        <p:nvPicPr>
          <p:cNvPr id="2050" name="Picture 2" descr="Resultado de imagem para BOAS VINDAS&quot;">
            <a:extLst>
              <a:ext uri="{FF2B5EF4-FFF2-40B4-BE49-F238E27FC236}">
                <a16:creationId xmlns:a16="http://schemas.microsoft.com/office/drawing/2014/main" id="{76E6B326-DF0D-4CC0-A442-5AF206546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773338"/>
            <a:ext cx="7543801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2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 currículo da professora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/>
              <a:t>Mestre em Ecologia e Produção Sustentável, Especialista em Marketing, Licenciada em Ciências Biológicas e Bacharel em Turismo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Professora universitária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Assessora de Desenvolvimento e Inovação Tecnológica no IBRACEDS</a:t>
            </a:r>
          </a:p>
          <a:p>
            <a:pPr algn="just">
              <a:buFont typeface="Arial" pitchFamily="34" charset="0"/>
              <a:buChar char="•"/>
            </a:pPr>
            <a:r>
              <a:rPr lang="pt-BR" sz="2400" dirty="0">
                <a:hlinkClick r:id="rId2"/>
              </a:rPr>
              <a:t>katiaaforville@gmail.com</a:t>
            </a:r>
            <a:endParaRPr lang="pt-BR" sz="2400" dirty="0"/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98161-1661</a:t>
            </a:r>
          </a:p>
        </p:txBody>
      </p:sp>
      <p:pic>
        <p:nvPicPr>
          <p:cNvPr id="4" name="Picture 2" descr="Resultado de imagem para curriculo&quot;">
            <a:extLst>
              <a:ext uri="{FF2B5EF4-FFF2-40B4-BE49-F238E27FC236}">
                <a16:creationId xmlns:a16="http://schemas.microsoft.com/office/drawing/2014/main" id="{A097FA99-721E-4A0C-9AA9-3BFF9394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052" y="4171910"/>
            <a:ext cx="2844708" cy="189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4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pt-BR" sz="410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EMPREENDEDORISMO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sz="quarter" idx="1"/>
          </p:nvPr>
        </p:nvSpPr>
        <p:spPr>
          <a:xfrm>
            <a:off x="145282" y="2060848"/>
            <a:ext cx="5040560" cy="1372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760" marR="0" lvl="0" indent="-26416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433"/>
              <a:buFont typeface="Noto Sans Symbols"/>
              <a:buChar char="●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É um neologismo utilizado para designar os estudos relativos ao empreendedor, seu perfil, suas origens, seu sistema de atividades, seu universo de atuação 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(DOLABELA, 1999).</a:t>
            </a:r>
          </a:p>
          <a:p>
            <a:pPr marL="0" marR="0" lvl="0" indent="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295" b="0" i="0" u="none" strike="noStrike" cap="none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557897" y="4483084"/>
            <a:ext cx="3586103" cy="2374916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just" rtl="0">
              <a:lnSpc>
                <a:spcPct val="80000"/>
              </a:lnSpc>
              <a:spcBef>
                <a:spcPts val="400"/>
              </a:spcBef>
              <a:buNone/>
            </a:pPr>
            <a:r>
              <a:rPr lang="pt-BR" sz="16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Arial" panose="020B0604020202020204" pitchFamily="34" charset="0"/>
                <a:sym typeface="Rambla"/>
              </a:rPr>
              <a:t>Houaiss:</a:t>
            </a:r>
          </a:p>
          <a:p>
            <a:pPr lvl="0" algn="just" rtl="0">
              <a:lnSpc>
                <a:spcPct val="80000"/>
              </a:lnSpc>
              <a:spcBef>
                <a:spcPts val="400"/>
              </a:spcBef>
              <a:buNone/>
            </a:pPr>
            <a:r>
              <a:rPr lang="pt-BR" sz="16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Arial" panose="020B0604020202020204" pitchFamily="34" charset="0"/>
                <a:sym typeface="Rambla"/>
              </a:rPr>
              <a:t>“Que ou o que empreende coisas difíceis; arrojado; realizador”.</a:t>
            </a:r>
          </a:p>
          <a:p>
            <a:pPr lvl="0" algn="just" rtl="0">
              <a:lnSpc>
                <a:spcPct val="80000"/>
              </a:lnSpc>
              <a:spcBef>
                <a:spcPts val="400"/>
              </a:spcBef>
              <a:buNone/>
            </a:pPr>
            <a:r>
              <a:rPr lang="pt-BR" sz="16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Arial" panose="020B0604020202020204" pitchFamily="34" charset="0"/>
                <a:sym typeface="Rambla"/>
              </a:rPr>
              <a:t>O termo tem evoluído e sido estudado cientificamente, evolvendo diversas áreas das ciências</a:t>
            </a:r>
            <a:r>
              <a:rPr lang="pt-BR" dirty="0">
                <a:solidFill>
                  <a:schemeClr val="dk1"/>
                </a:solidFill>
                <a:latin typeface="Rambla" panose="020B0604020202020204" charset="0"/>
                <a:ea typeface="Rambla"/>
                <a:cs typeface="Arial" panose="020B0604020202020204" pitchFamily="34" charset="0"/>
                <a:sym typeface="Rambla"/>
              </a:rPr>
              <a:t> </a:t>
            </a:r>
            <a:r>
              <a:rPr lang="pt-BR" sz="12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Arial" panose="020B0604020202020204" pitchFamily="34" charset="0"/>
                <a:sym typeface="Rambla"/>
              </a:rPr>
              <a:t>– economia, educação, antropologia, administração etc.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52" y="1844823"/>
            <a:ext cx="3584148" cy="274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23528" y="3717032"/>
            <a:ext cx="5040560" cy="2585323"/>
          </a:xfrm>
          <a:prstGeom prst="rect">
            <a:avLst/>
          </a:prstGeom>
          <a:solidFill>
            <a:srgbClr val="FFFFCC"/>
          </a:solidFill>
          <a:ln>
            <a:solidFill>
              <a:srgbClr val="996633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1800" dirty="0">
                <a:latin typeface="Rambla" panose="020B0604020202020204" charset="0"/>
              </a:rPr>
              <a:t>Termo aplicado pela primeira vez por </a:t>
            </a:r>
            <a:r>
              <a:rPr lang="pt-BR" sz="1800" b="1" dirty="0">
                <a:latin typeface="Rambla" panose="020B0604020202020204" charset="0"/>
              </a:rPr>
              <a:t>Richard </a:t>
            </a:r>
            <a:r>
              <a:rPr lang="pt-BR" sz="1800" b="1" dirty="0" err="1">
                <a:latin typeface="Rambla" panose="020B0604020202020204" charset="0"/>
              </a:rPr>
              <a:t>Cantillon</a:t>
            </a:r>
            <a:r>
              <a:rPr lang="pt-BR" sz="1800" dirty="0">
                <a:latin typeface="Rambla" panose="020B0604020202020204" charset="0"/>
              </a:rPr>
              <a:t>, economista francês do século XVIII, até então usado para expedições militares com significado de “assumir empreitada que exigia esforço e muito empenho”.</a:t>
            </a:r>
          </a:p>
          <a:p>
            <a:pPr algn="just"/>
            <a:r>
              <a:rPr lang="pt-BR" sz="1800" dirty="0">
                <a:latin typeface="Rambla" panose="020B0604020202020204" charset="0"/>
              </a:rPr>
              <a:t>Mas o pai do empreendedorismo é considerado o economista francês Jean-Baptiste </a:t>
            </a:r>
            <a:r>
              <a:rPr lang="pt-BR" sz="1800" dirty="0" err="1">
                <a:latin typeface="Rambla" panose="020B0604020202020204" charset="0"/>
              </a:rPr>
              <a:t>Say</a:t>
            </a:r>
            <a:r>
              <a:rPr lang="pt-BR" sz="1800" dirty="0">
                <a:latin typeface="Rambla" panose="020B0604020202020204" charset="0"/>
              </a:rPr>
              <a:t>, por este ter estabelecido referenciais teóricos ao termo.</a:t>
            </a:r>
          </a:p>
        </p:txBody>
      </p:sp>
    </p:spTree>
    <p:extLst>
      <p:ext uri="{BB962C8B-B14F-4D97-AF65-F5344CB8AC3E}">
        <p14:creationId xmlns:p14="http://schemas.microsoft.com/office/powerpoint/2010/main" val="4423751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4" grpId="0" build="p"/>
      <p:bldP spid="11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51520" y="273050"/>
            <a:ext cx="8712968" cy="8699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pt-BR" sz="3690" b="1" i="0" u="none" strike="noStrike" cap="none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HISTÓRICO E EVOLUÇÃO DO EMPREENDEDORISMO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sz="quarter" idx="2"/>
          </p:nvPr>
        </p:nvSpPr>
        <p:spPr>
          <a:xfrm>
            <a:off x="291770" y="1879057"/>
            <a:ext cx="4028256" cy="17826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16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7918"/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Iniciam-se na Inglaterra pesquisas sobre a importância das pequenas e médias empresas para a economia.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4398584" y="1966627"/>
            <a:ext cx="4248472" cy="4302968"/>
          </a:xfrm>
        </p:spPr>
        <p:txBody>
          <a:bodyPr>
            <a:normAutofit fontScale="92500" lnSpcReduction="20000"/>
          </a:bodyPr>
          <a:lstStyle/>
          <a:p>
            <a:pPr marL="101600" indent="0" algn="just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25000"/>
              <a:buNone/>
            </a:pPr>
            <a:r>
              <a:rPr lang="pt-BR" sz="22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Rambla"/>
                <a:sym typeface="Rambla"/>
              </a:rPr>
              <a:t>Causas - endividamento dos governos, concorrência e globalização do mercado, utilização de tecnologia de ponta nos processos produtivos;</a:t>
            </a:r>
          </a:p>
          <a:p>
            <a:pPr marL="101600" indent="0" algn="just">
              <a:lnSpc>
                <a:spcPct val="110000"/>
              </a:lnSpc>
              <a:spcBef>
                <a:spcPts val="400"/>
              </a:spcBef>
              <a:buClr>
                <a:schemeClr val="accent1"/>
              </a:buClr>
              <a:buSzPct val="25000"/>
              <a:buNone/>
            </a:pPr>
            <a:r>
              <a:rPr lang="pt-BR" sz="22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Rambla"/>
                <a:sym typeface="Rambla"/>
              </a:rPr>
              <a:t>Consequências:</a:t>
            </a:r>
          </a:p>
          <a:p>
            <a:pPr marL="444500" indent="-342900" algn="just">
              <a:lnSpc>
                <a:spcPct val="110000"/>
              </a:lnSpc>
              <a:spcBef>
                <a:spcPts val="400"/>
              </a:spcBef>
              <a:buSzPct val="100000"/>
              <a:buFont typeface="Wingdings" panose="05000000000000000000" pitchFamily="2" charset="2"/>
              <a:buChar char="§"/>
            </a:pPr>
            <a:r>
              <a:rPr lang="pt-BR" sz="1900" dirty="0">
                <a:solidFill>
                  <a:schemeClr val="dk1"/>
                </a:solidFill>
                <a:latin typeface="Rambla" panose="020B0604020202020204" charset="0"/>
                <a:ea typeface="Rambla"/>
                <a:cs typeface="Rambla"/>
                <a:sym typeface="Rambla"/>
              </a:rPr>
              <a:t>R</a:t>
            </a:r>
            <a:r>
              <a:rPr lang="pt-BR" sz="19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edução de postos de trabalho; cortes e redimensionamento do quadro de pessoal no Estado;</a:t>
            </a:r>
          </a:p>
          <a:p>
            <a:pPr marL="444500" indent="-342900" algn="just">
              <a:lnSpc>
                <a:spcPct val="110000"/>
              </a:lnSpc>
              <a:spcBef>
                <a:spcPts val="400"/>
              </a:spcBef>
              <a:buSzPct val="100000"/>
              <a:buFont typeface="Wingdings" panose="05000000000000000000" pitchFamily="2" charset="2"/>
              <a:buChar char="§"/>
            </a:pPr>
            <a:r>
              <a:rPr lang="pt-BR" sz="19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Estímulo </a:t>
            </a:r>
            <a:r>
              <a:rPr lang="pt-BR" sz="1900" dirty="0">
                <a:latin typeface="Rambla" panose="020B0604020202020204" charset="0"/>
              </a:rPr>
              <a:t>à</a:t>
            </a:r>
            <a:r>
              <a:rPr lang="pt-BR" sz="19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s Pequenas e Médias Empresas – PME (</a:t>
            </a:r>
            <a:r>
              <a:rPr lang="pt-BR" sz="14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Geração de emprego, Inovação tecnológica, Participação no PIB, Exportação);</a:t>
            </a:r>
          </a:p>
          <a:p>
            <a:pPr marL="444500" indent="-342900" algn="just">
              <a:lnSpc>
                <a:spcPct val="110000"/>
              </a:lnSpc>
              <a:spcBef>
                <a:spcPts val="400"/>
              </a:spcBef>
              <a:buSzPct val="100000"/>
              <a:buFont typeface="Wingdings" panose="05000000000000000000" pitchFamily="2" charset="2"/>
              <a:buChar char="§"/>
            </a:pPr>
            <a:r>
              <a:rPr lang="pt-BR" sz="19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Organização da comunidade local </a:t>
            </a:r>
            <a:r>
              <a:rPr lang="pt-BR" sz="1400" dirty="0">
                <a:solidFill>
                  <a:schemeClr val="dk1"/>
                </a:solidFill>
                <a:latin typeface="Rambla" panose="020B0604020202020204" charset="0"/>
                <a:sym typeface="Rambla"/>
              </a:rPr>
              <a:t>(processo orgânico e endógeno).</a:t>
            </a:r>
            <a:endParaRPr lang="pt-BR" sz="2400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"/>
          </p:nvPr>
        </p:nvSpPr>
        <p:spPr>
          <a:xfrm>
            <a:off x="422932" y="1286709"/>
            <a:ext cx="3897094" cy="640080"/>
          </a:xfrm>
          <a:solidFill>
            <a:schemeClr val="accent2"/>
          </a:solidFill>
        </p:spPr>
        <p:txBody>
          <a:bodyPr/>
          <a:lstStyle/>
          <a:p>
            <a:r>
              <a:rPr lang="pt-BR" b="1" cap="none" dirty="0">
                <a:solidFill>
                  <a:schemeClr val="bg1"/>
                </a:solidFill>
              </a:rPr>
              <a:t>1920 – Pós 1ª Guerra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"/>
          </p:nvPr>
        </p:nvSpPr>
        <p:spPr>
          <a:xfrm>
            <a:off x="4483168" y="1280827"/>
            <a:ext cx="4237900" cy="64008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1980</a:t>
            </a:r>
            <a:r>
              <a:rPr lang="pt-BR" dirty="0">
                <a:solidFill>
                  <a:schemeClr val="bg1"/>
                </a:solidFill>
              </a:rPr>
              <a:t> – </a:t>
            </a:r>
            <a:r>
              <a:rPr lang="pt-BR" b="1" cap="none" dirty="0">
                <a:solidFill>
                  <a:schemeClr val="bg1"/>
                </a:solidFill>
              </a:rPr>
              <a:t>Reorganização Econômica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Shape 123"/>
          <p:cNvSpPr txBox="1">
            <a:spLocks/>
          </p:cNvSpPr>
          <p:nvPr/>
        </p:nvSpPr>
        <p:spPr>
          <a:xfrm>
            <a:off x="280876" y="3843489"/>
            <a:ext cx="4028256" cy="1546448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anchor="t" anchorCtr="0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indent="0" algn="just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67918"/>
              <a:buNone/>
            </a:pP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Até o fim desta década somente o governo e as grandes empresas eram relevantes para a economia.</a:t>
            </a:r>
          </a:p>
          <a:p>
            <a:pPr marL="101600" lvl="0" indent="0" algn="just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67918"/>
              <a:buNone/>
            </a:pPr>
            <a:r>
              <a:rPr lang="pt-BR" sz="18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- Criado o Serviço Brasileiro de Apoio às Micro e Pequenas Empresas (SEBRAE) em 1972 </a:t>
            </a:r>
            <a:r>
              <a:rPr lang="pt-BR" sz="14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(missão de promover a competitividade e o desenvolvimento das micro e pequenas empresas e fomentar o empreendedorismo).</a:t>
            </a:r>
          </a:p>
          <a:p>
            <a:pPr marL="101600" indent="0" algn="just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67918"/>
              <a:buNone/>
            </a:pPr>
            <a:endParaRPr lang="pt-BR" sz="20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" name="Espaço Reservado para Texto 1"/>
          <p:cNvSpPr txBox="1">
            <a:spLocks/>
          </p:cNvSpPr>
          <p:nvPr/>
        </p:nvSpPr>
        <p:spPr>
          <a:xfrm>
            <a:off x="422932" y="3157689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1970 – Guerra Fria</a:t>
            </a:r>
          </a:p>
        </p:txBody>
      </p:sp>
    </p:spTree>
    <p:extLst>
      <p:ext uri="{BB962C8B-B14F-4D97-AF65-F5344CB8AC3E}">
        <p14:creationId xmlns:p14="http://schemas.microsoft.com/office/powerpoint/2010/main" val="24715017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4" grpId="0" build="p"/>
      <p:bldP spid="2" grpId="0" build="p" animBg="1"/>
      <p:bldP spid="3" grpId="0" build="p" animBg="1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sz="quarter" idx="2"/>
          </p:nvPr>
        </p:nvSpPr>
        <p:spPr>
          <a:xfrm>
            <a:off x="467544" y="2438400"/>
            <a:ext cx="4028256" cy="8465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01600" lvl="0" indent="0" algn="just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ct val="67918"/>
              <a:buNone/>
            </a:pP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Lançados no mercado dos EUA 5 mil novos produtos.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4"/>
          </p:nvPr>
        </p:nvSpPr>
        <p:spPr>
          <a:xfrm>
            <a:off x="4522392" y="4145732"/>
            <a:ext cx="4248472" cy="1134616"/>
          </a:xfrm>
        </p:spPr>
        <p:txBody>
          <a:bodyPr>
            <a:normAutofit/>
          </a:bodyPr>
          <a:lstStyle/>
          <a:p>
            <a:pPr marL="101600" lvl="0" indent="0" algn="just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7918"/>
              <a:buNone/>
            </a:pPr>
            <a:r>
              <a:rPr lang="pt-BR" sz="2000" dirty="0" err="1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Auto-emprego</a:t>
            </a: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é estimulado por demissões </a:t>
            </a:r>
            <a:r>
              <a:rPr lang="pt-BR" sz="16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(fusões, privatizações, reestruturações) </a:t>
            </a: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e novos recém-formados.</a:t>
            </a:r>
            <a:endParaRPr lang="pt-BR" sz="1800" dirty="0">
              <a:solidFill>
                <a:schemeClr val="dk1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"/>
          </p:nvPr>
        </p:nvSpPr>
        <p:spPr>
          <a:xfrm>
            <a:off x="619944" y="1798320"/>
            <a:ext cx="3906336" cy="640080"/>
          </a:xfrm>
          <a:solidFill>
            <a:schemeClr val="accent2"/>
          </a:solidFill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1985 – </a:t>
            </a:r>
            <a:r>
              <a:rPr lang="pt-BR" b="1" cap="none" dirty="0">
                <a:solidFill>
                  <a:schemeClr val="bg1"/>
                </a:solidFill>
              </a:rPr>
              <a:t>Globalização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3"/>
          </p:nvPr>
        </p:nvSpPr>
        <p:spPr>
          <a:xfrm>
            <a:off x="4606976" y="3459932"/>
            <a:ext cx="4172272" cy="64008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pt-BR" b="1" cap="none" dirty="0">
                <a:solidFill>
                  <a:schemeClr val="bg1"/>
                </a:solidFill>
              </a:rPr>
              <a:t>Década de 1990 – Início da Era do Empreendedorismo</a:t>
            </a:r>
          </a:p>
        </p:txBody>
      </p:sp>
      <p:sp>
        <p:nvSpPr>
          <p:cNvPr id="8" name="Shape 123"/>
          <p:cNvSpPr txBox="1">
            <a:spLocks/>
          </p:cNvSpPr>
          <p:nvPr/>
        </p:nvSpPr>
        <p:spPr>
          <a:xfrm>
            <a:off x="477888" y="3866768"/>
            <a:ext cx="4028256" cy="10744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anchor="t" anchorCtr="0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600" lvl="0" indent="0" algn="just">
              <a:lnSpc>
                <a:spcPct val="80000"/>
              </a:lnSpc>
              <a:spcBef>
                <a:spcPts val="400"/>
              </a:spcBef>
              <a:buClr>
                <a:schemeClr val="accent1"/>
              </a:buClr>
              <a:buSzPct val="67918"/>
              <a:buNone/>
            </a:pP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Lançados no mercado dos EUA 25 mil novos produtos, apoiados pela com </a:t>
            </a:r>
            <a:r>
              <a:rPr lang="pt-BR" sz="2000" u="sng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tecnologia de produção*</a:t>
            </a: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 e novas formas de </a:t>
            </a:r>
            <a:r>
              <a:rPr lang="pt-BR" sz="2000" u="sng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comercialização</a:t>
            </a:r>
            <a:r>
              <a:rPr lang="pt-BR" sz="2000" dirty="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rPr>
              <a:t>.</a:t>
            </a:r>
          </a:p>
        </p:txBody>
      </p:sp>
      <p:sp>
        <p:nvSpPr>
          <p:cNvPr id="9" name="Espaço Reservado para Texto 1"/>
          <p:cNvSpPr txBox="1">
            <a:spLocks/>
          </p:cNvSpPr>
          <p:nvPr/>
        </p:nvSpPr>
        <p:spPr>
          <a:xfrm>
            <a:off x="599808" y="3180968"/>
            <a:ext cx="3906336" cy="640080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1995 – Inovação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19944" y="5229200"/>
            <a:ext cx="8200528" cy="1477328"/>
          </a:xfrm>
          <a:prstGeom prst="rect">
            <a:avLst/>
          </a:prstGeom>
          <a:solidFill>
            <a:srgbClr val="00B0F0">
              <a:alpha val="92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</a:rPr>
              <a:t>* envolvem um conjunto de recursos tecnológicos – tecnologias da informação e comunicação -, utilizados de forma integrada nos negócios para a automação e  o gerenciamento de tarefas e resultados, como na comunicação e na educação,  favorecidas ainda mais no século XXI com os adventos da internet e dos smartphones</a:t>
            </a:r>
            <a:r>
              <a:rPr lang="pt-BR" sz="16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074" name="Picture 2" descr="Resultado de imagem para empreendedoris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76" y="1802656"/>
            <a:ext cx="4172272" cy="162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hape 124"/>
          <p:cNvSpPr txBox="1">
            <a:spLocks/>
          </p:cNvSpPr>
          <p:nvPr/>
        </p:nvSpPr>
        <p:spPr>
          <a:xfrm>
            <a:off x="323528" y="260648"/>
            <a:ext cx="8820472" cy="86995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anchor="ctr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2"/>
              </a:buClr>
              <a:buSzPct val="25000"/>
              <a:buFont typeface="Rambla"/>
              <a:buNone/>
            </a:pPr>
            <a:r>
              <a:rPr lang="pt-BR" sz="3690" b="1" dirty="0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rPr>
              <a:t>HISTÓRICO E EVOLUÇÃO DO EMPREENDEDORISMO</a:t>
            </a:r>
          </a:p>
        </p:txBody>
      </p:sp>
    </p:spTree>
    <p:extLst>
      <p:ext uri="{BB962C8B-B14F-4D97-AF65-F5344CB8AC3E}">
        <p14:creationId xmlns:p14="http://schemas.microsoft.com/office/powerpoint/2010/main" val="14472503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4" grpId="0" build="p"/>
      <p:bldP spid="2" grpId="0" build="p" animBg="1"/>
      <p:bldP spid="3" grpId="0" build="p" animBg="1"/>
      <p:bldP spid="8" grpId="0"/>
      <p:bldP spid="9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F8359F0-094B-400C-B30C-F8045C59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Vídeo: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A65C31EB-C02C-4FF0-80AE-E1AFF208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315" y="5149202"/>
            <a:ext cx="6701369" cy="567886"/>
          </a:xfrm>
        </p:spPr>
        <p:txBody>
          <a:bodyPr/>
          <a:lstStyle/>
          <a:p>
            <a:pPr algn="ctr"/>
            <a:r>
              <a:rPr lang="pt-BR" dirty="0"/>
              <a:t>https://www.youtube.com/watch?v=24lyMv6BrbY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2BF5761-5A1D-43D6-9FAB-10AF1683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852612"/>
            <a:ext cx="396506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09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1E79D-8D50-43C9-90B2-EA929E49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5C1A3-3CB1-4D86-BFF8-4BF3ED2F2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3361312"/>
            <a:ext cx="3703320" cy="736282"/>
          </a:xfrm>
        </p:spPr>
        <p:txBody>
          <a:bodyPr>
            <a:normAutofit/>
          </a:bodyPr>
          <a:lstStyle/>
          <a:p>
            <a:r>
              <a:rPr lang="pt-BR" sz="1800" b="1" dirty="0"/>
              <a:t>Código da turma: </a:t>
            </a:r>
            <a:r>
              <a:rPr lang="pt-BR" sz="1800" b="1" dirty="0" err="1"/>
              <a:t>pvqlqfk</a:t>
            </a:r>
            <a:endParaRPr lang="pt-BR" sz="1800" b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B6318F-1A0E-468D-9E1C-F0390616B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" y="4149080"/>
            <a:ext cx="3703320" cy="1720014"/>
          </a:xfrm>
        </p:spPr>
        <p:txBody>
          <a:bodyPr/>
          <a:lstStyle/>
          <a:p>
            <a:r>
              <a:rPr lang="pt-BR" dirty="0"/>
              <a:t>https://classroom.google.com/u/1/w/NjE0Nzk4NjcxMzha/t/all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2D9DFC-3801-4586-A9DD-F2776CD6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6" y="1737361"/>
            <a:ext cx="3148954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5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0" y="1268413"/>
            <a:ext cx="9144000" cy="55895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2"/>
                </a:solidFill>
              </a:rPr>
              <a:t>		  </a:t>
            </a:r>
            <a:r>
              <a:rPr lang="pt-BR" sz="2400" b="1" dirty="0">
                <a:solidFill>
                  <a:schemeClr val="tx2"/>
                </a:solidFill>
              </a:rPr>
              <a:t>Competência</a:t>
            </a:r>
            <a:endParaRPr lang="pt-BR" b="1" dirty="0">
              <a:solidFill>
                <a:schemeClr val="tx2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chemeClr val="tx2"/>
                </a:solidFill>
              </a:rPr>
              <a:t> </a:t>
            </a:r>
            <a:r>
              <a:rPr lang="pt-BR" sz="2000" u="sng" dirty="0">
                <a:solidFill>
                  <a:schemeClr val="tx2"/>
                </a:solidFill>
              </a:rPr>
              <a:t>SABER FAZER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u="sng" dirty="0">
                <a:solidFill>
                  <a:schemeClr val="tx2"/>
                </a:solidFill>
              </a:rPr>
              <a:t>ACONTECER</a:t>
            </a:r>
            <a:endParaRPr lang="pt-BR" sz="1400" u="sng" dirty="0">
              <a:solidFill>
                <a:schemeClr val="tx2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</a:endParaRP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Alcançar metas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Agregar valor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Obter excelência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Empreender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0" y="1557338"/>
            <a:ext cx="5580063" cy="51117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/>
              <a:t>Habilidade</a:t>
            </a:r>
            <a:endParaRPr lang="pt-BR" sz="1600" b="1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u="sng" dirty="0"/>
              <a:t>SABER FAZER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u="sng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Aplicar  o 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conhecimento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sz="1600" dirty="0"/>
              <a:t>Resolver problemas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sz="1600" dirty="0"/>
              <a:t>Criar e inovar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endParaRPr lang="pt-BR" sz="16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/>
              <a:t>MAS, O QUE É COMPETÊNCIA?</a:t>
            </a:r>
          </a:p>
        </p:txBody>
      </p:sp>
      <p:sp>
        <p:nvSpPr>
          <p:cNvPr id="7" name="Elipse 6"/>
          <p:cNvSpPr/>
          <p:nvPr/>
        </p:nvSpPr>
        <p:spPr>
          <a:xfrm>
            <a:off x="-32" y="2349500"/>
            <a:ext cx="2951163" cy="374332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/>
              <a:t>Conhecimento</a:t>
            </a:r>
            <a:endParaRPr lang="pt-BR" sz="1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u="sng" dirty="0"/>
              <a:t>SABER</a:t>
            </a:r>
            <a:endParaRPr lang="pt-BR" sz="1600" u="sng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Aprender a aprender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Aprender continuamente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Aumentar o conhecimento</a:t>
            </a:r>
            <a:endParaRPr lang="pt-BR" dirty="0"/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843213" y="6381750"/>
            <a:ext cx="3529012" cy="2873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CHIAVENATO, 2004, p.54)</a:t>
            </a:r>
          </a:p>
        </p:txBody>
      </p:sp>
    </p:spTree>
    <p:extLst>
      <p:ext uri="{BB962C8B-B14F-4D97-AF65-F5344CB8AC3E}">
        <p14:creationId xmlns:p14="http://schemas.microsoft.com/office/powerpoint/2010/main" val="414529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se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5351463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28601"/>
            <a:ext cx="8439150" cy="9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atin typeface="+mj-lt"/>
                <a:ea typeface="+mj-ea"/>
                <a:cs typeface="+mj-cs"/>
              </a:rPr>
              <a:t>COMPETÊNCIAS,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atin typeface="+mj-lt"/>
                <a:ea typeface="+mj-ea"/>
                <a:cs typeface="+mj-cs"/>
              </a:rPr>
              <a:t>HABILIDADES E CONHECIMENTOS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PKG83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3663" y="2420938"/>
            <a:ext cx="2459037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3276600" y="4797425"/>
            <a:ext cx="3959225" cy="18716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COMPETÊNCIA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429256" y="1785926"/>
            <a:ext cx="3333744" cy="504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HABILIDADE + ATITUDE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3428992" y="2071678"/>
            <a:ext cx="1295400" cy="1588"/>
          </a:xfrm>
          <a:prstGeom prst="straightConnector1">
            <a:avLst/>
          </a:prstGeom>
          <a:ln w="152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5400000">
            <a:off x="5183188" y="3392487"/>
            <a:ext cx="1512888" cy="576263"/>
          </a:xfrm>
          <a:prstGeom prst="straightConnector1">
            <a:avLst/>
          </a:prstGeom>
          <a:ln w="152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00034" y="1785926"/>
            <a:ext cx="2232025" cy="504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CONHECIMENTO</a:t>
            </a:r>
          </a:p>
        </p:txBody>
      </p:sp>
    </p:spTree>
    <p:extLst>
      <p:ext uri="{BB962C8B-B14F-4D97-AF65-F5344CB8AC3E}">
        <p14:creationId xmlns:p14="http://schemas.microsoft.com/office/powerpoint/2010/main" val="10361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640</TotalTime>
  <Words>580</Words>
  <Application>Microsoft Office PowerPoint</Application>
  <PresentationFormat>Apresentação na tela (4:3)</PresentationFormat>
  <Paragraphs>75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Noto Sans Symbols</vt:lpstr>
      <vt:lpstr>Rambla</vt:lpstr>
      <vt:lpstr>Wingdings</vt:lpstr>
      <vt:lpstr>Retrospectiva</vt:lpstr>
      <vt:lpstr>Empreendedorismo</vt:lpstr>
      <vt:lpstr>Mini currículo da professora</vt:lpstr>
      <vt:lpstr>EMPREENDEDORISMO</vt:lpstr>
      <vt:lpstr>HISTÓRICO E EVOLUÇÃO DO EMPREENDEDORISMO</vt:lpstr>
      <vt:lpstr>Apresentação do PowerPoint</vt:lpstr>
      <vt:lpstr>Vídeo:</vt:lpstr>
      <vt:lpstr>PLANO DE ENSINO</vt:lpstr>
      <vt:lpstr>MAS, O QUE É COMPETÊNCIA?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Integrada da Responsabilidade Sócio – Ambiental, Segurança do Trabalho e Qualidade I</dc:title>
  <dc:creator>Fabio Forville</dc:creator>
  <cp:lastModifiedBy>aluno</cp:lastModifiedBy>
  <cp:revision>58</cp:revision>
  <dcterms:created xsi:type="dcterms:W3CDTF">2013-01-31T22:10:02Z</dcterms:created>
  <dcterms:modified xsi:type="dcterms:W3CDTF">2020-02-05T23:05:10Z</dcterms:modified>
</cp:coreProperties>
</file>