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64" r:id="rId11"/>
    <p:sldId id="274" r:id="rId12"/>
    <p:sldId id="288" r:id="rId13"/>
    <p:sldId id="273" r:id="rId14"/>
    <p:sldId id="279" r:id="rId15"/>
    <p:sldId id="280" r:id="rId16"/>
    <p:sldId id="290" r:id="rId17"/>
    <p:sldId id="291" r:id="rId18"/>
    <p:sldId id="289" r:id="rId19"/>
    <p:sldId id="293" r:id="rId20"/>
    <p:sldId id="294" r:id="rId21"/>
    <p:sldId id="292" r:id="rId22"/>
    <p:sldId id="266" r:id="rId23"/>
    <p:sldId id="267" r:id="rId24"/>
    <p:sldId id="276" r:id="rId25"/>
    <p:sldId id="270" r:id="rId26"/>
  </p:sldIdLst>
  <p:sldSz cx="9144000" cy="6858000" type="screen4x3"/>
  <p:notesSz cx="6858000" cy="9144000"/>
  <p:embeddedFontLst>
    <p:embeddedFont>
      <p:font typeface="Rambla" panose="020B0604020202020204" charset="0"/>
      <p:regular r:id="rId28"/>
      <p:bold r:id="rId29"/>
      <p:italic r:id="rId30"/>
      <p:boldItalic r:id="rId31"/>
    </p:embeddedFont>
    <p:embeddedFont>
      <p:font typeface="Tw Cen MT" panose="020B0602020104020603" pitchFamily="34" charset="0"/>
      <p:regular r:id="rId32"/>
      <p:bold r:id="rId33"/>
      <p:italic r:id="rId34"/>
      <p:boldItalic r:id="rId35"/>
    </p:embeddedFont>
    <p:embeddedFont>
      <p:font typeface="Wingdings 2" panose="05020102010507070707" pitchFamily="18" charset="2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B7A52A51-E571-4D46-98BD-B7CF9FD7605F}">
          <p14:sldIdLst>
            <p14:sldId id="256"/>
            <p14:sldId id="277"/>
            <p14:sldId id="281"/>
            <p14:sldId id="282"/>
            <p14:sldId id="283"/>
            <p14:sldId id="284"/>
            <p14:sldId id="285"/>
            <p14:sldId id="286"/>
            <p14:sldId id="287"/>
            <p14:sldId id="264"/>
            <p14:sldId id="274"/>
            <p14:sldId id="288"/>
            <p14:sldId id="273"/>
            <p14:sldId id="279"/>
            <p14:sldId id="280"/>
            <p14:sldId id="290"/>
            <p14:sldId id="291"/>
            <p14:sldId id="289"/>
            <p14:sldId id="293"/>
            <p14:sldId id="294"/>
            <p14:sldId id="292"/>
            <p14:sldId id="266"/>
            <p14:sldId id="267"/>
            <p14:sldId id="27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>
      <p:cViewPr varScale="1">
        <p:scale>
          <a:sx n="81" d="100"/>
          <a:sy n="81" d="100"/>
        </p:scale>
        <p:origin x="154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Taxa de Sobrevivência de Empresas - IBGE 2015</a:t>
            </a: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Plan1!$B$3:$B$4</c:f>
              <c:strCache>
                <c:ptCount val="1"/>
                <c:pt idx="0">
                  <c:v>2003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Plan1!$A$5:$A$8</c:f>
              <c:strCache>
                <c:ptCount val="4"/>
                <c:pt idx="0">
                  <c:v>1 ano</c:v>
                </c:pt>
                <c:pt idx="1">
                  <c:v>2 anos</c:v>
                </c:pt>
                <c:pt idx="2">
                  <c:v>3 anos</c:v>
                </c:pt>
                <c:pt idx="3">
                  <c:v>4 anos</c:v>
                </c:pt>
              </c:strCache>
            </c:strRef>
          </c:cat>
          <c:val>
            <c:numRef>
              <c:f>Plan1!$B$5:$B$8</c:f>
              <c:numCache>
                <c:formatCode>0%</c:formatCode>
                <c:ptCount val="4"/>
                <c:pt idx="0">
                  <c:v>0.69</c:v>
                </c:pt>
                <c:pt idx="1">
                  <c:v>0.63</c:v>
                </c:pt>
                <c:pt idx="2">
                  <c:v>0.51</c:v>
                </c:pt>
                <c:pt idx="3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5-44B4-B9EA-54BA6C6EF14A}"/>
            </c:ext>
          </c:extLst>
        </c:ser>
        <c:ser>
          <c:idx val="1"/>
          <c:order val="1"/>
          <c:tx>
            <c:strRef>
              <c:f>Plan1!$C$3:$C$4</c:f>
              <c:strCache>
                <c:ptCount val="1"/>
                <c:pt idx="0">
                  <c:v>2013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1034869723955237E-2"/>
                  <c:y val="-2.03503029577910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C5-44B4-B9EA-54BA6C6EF14A}"/>
                </c:ext>
              </c:extLst>
            </c:dLbl>
            <c:dLbl>
              <c:idx val="3"/>
              <c:layout>
                <c:manualLayout>
                  <c:x val="2.5889070429483369E-2"/>
                  <c:y val="-1.6958585798159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C5-44B4-B9EA-54BA6C6EF14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Plan1!$A$5:$A$8</c:f>
              <c:strCache>
                <c:ptCount val="4"/>
                <c:pt idx="0">
                  <c:v>1 ano</c:v>
                </c:pt>
                <c:pt idx="1">
                  <c:v>2 anos</c:v>
                </c:pt>
                <c:pt idx="2">
                  <c:v>3 anos</c:v>
                </c:pt>
                <c:pt idx="3">
                  <c:v>4 anos</c:v>
                </c:pt>
              </c:strCache>
            </c:strRef>
          </c:cat>
          <c:val>
            <c:numRef>
              <c:f>Plan1!$C$5:$C$8</c:f>
              <c:numCache>
                <c:formatCode>0.00%</c:formatCode>
                <c:ptCount val="4"/>
                <c:pt idx="0">
                  <c:v>0.81499999999999995</c:v>
                </c:pt>
                <c:pt idx="1">
                  <c:v>0.70799999999999996</c:v>
                </c:pt>
                <c:pt idx="2" formatCode="0%">
                  <c:v>0.61</c:v>
                </c:pt>
                <c:pt idx="3">
                  <c:v>0.53800000000000003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C5-44B4-B9EA-54BA6C6EF1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688478320"/>
        <c:axId val="-1688477776"/>
        <c:axId val="0"/>
      </c:bar3DChart>
      <c:catAx>
        <c:axId val="-16884783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1688477776"/>
        <c:crosses val="autoZero"/>
        <c:auto val="1"/>
        <c:lblAlgn val="ctr"/>
        <c:lblOffset val="100"/>
        <c:noMultiLvlLbl val="0"/>
      </c:catAx>
      <c:valAx>
        <c:axId val="-168847777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688478320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06008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78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36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09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42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59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20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91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73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865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15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232465E-FF66-42E0-A104-6DE69528A4A7}" type="datetimeFigureOut">
              <a:rPr lang="pt-BR" smtClean="0"/>
              <a:pPr/>
              <a:t>14/02/2020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>
              <a:solidFill>
                <a:srgbClr val="F8F8F8"/>
              </a:solidFill>
            </a:endParaRPr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69D073-D4A0-4D59-AFF3-0DA5C15F1736}" type="slidenum">
              <a:rPr lang="pt-BR" smtClean="0">
                <a:solidFill>
                  <a:srgbClr val="F8F8F8"/>
                </a:solidFill>
              </a:rPr>
              <a:pPr/>
              <a:t>‹nº›</a:t>
            </a:fld>
            <a:endParaRPr lang="pt-BR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80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65E-FF66-42E0-A104-6DE69528A4A7}" type="datetimeFigureOut">
              <a:rPr lang="pt-BR" smtClean="0">
                <a:solidFill>
                  <a:srgbClr val="000000"/>
                </a:solidFill>
              </a:rPr>
              <a:pPr/>
              <a:t>14/02/2020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D073-D4A0-4D59-AFF3-0DA5C15F17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232465E-FF66-42E0-A104-6DE69528A4A7}" type="datetimeFigureOut">
              <a:rPr lang="pt-BR" smtClean="0">
                <a:solidFill>
                  <a:srgbClr val="000000"/>
                </a:solidFill>
              </a:rPr>
              <a:pPr/>
              <a:t>14/02/2020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F69D073-D4A0-4D59-AFF3-0DA5C15F17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496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65E-FF66-42E0-A104-6DE69528A4A7}" type="datetimeFigureOut">
              <a:rPr lang="pt-BR" smtClean="0">
                <a:solidFill>
                  <a:srgbClr val="000000"/>
                </a:solidFill>
              </a:rPr>
              <a:pPr/>
              <a:t>14/02/2020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69D073-D4A0-4D59-AFF3-0DA5C15F173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513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65E-FF66-42E0-A104-6DE69528A4A7}" type="datetimeFigureOut">
              <a:rPr lang="pt-BR" smtClean="0">
                <a:solidFill>
                  <a:srgbClr val="000000"/>
                </a:solidFill>
              </a:rPr>
              <a:pPr/>
              <a:t>14/02/2020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F69D073-D4A0-4D59-AFF3-0DA5C15F173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5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232465E-FF66-42E0-A104-6DE69528A4A7}" type="datetimeFigureOut">
              <a:rPr lang="pt-BR" smtClean="0">
                <a:solidFill>
                  <a:srgbClr val="000000"/>
                </a:solidFill>
              </a:rPr>
              <a:pPr/>
              <a:t>14/02/2020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F69D073-D4A0-4D59-AFF3-0DA5C15F173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9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232465E-FF66-42E0-A104-6DE69528A4A7}" type="datetimeFigureOut">
              <a:rPr lang="pt-BR" smtClean="0">
                <a:solidFill>
                  <a:srgbClr val="000000"/>
                </a:solidFill>
              </a:rPr>
              <a:pPr/>
              <a:t>14/02/2020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F69D073-D4A0-4D59-AFF3-0DA5C15F173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8835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65E-FF66-42E0-A104-6DE69528A4A7}" type="datetimeFigureOut">
              <a:rPr lang="pt-BR" smtClean="0">
                <a:solidFill>
                  <a:srgbClr val="000000"/>
                </a:solidFill>
              </a:rPr>
              <a:pPr/>
              <a:t>14/02/2020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69D073-D4A0-4D59-AFF3-0DA5C15F17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68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65E-FF66-42E0-A104-6DE69528A4A7}" type="datetimeFigureOut">
              <a:rPr lang="pt-BR" smtClean="0">
                <a:solidFill>
                  <a:srgbClr val="000000"/>
                </a:solidFill>
              </a:rPr>
              <a:pPr/>
              <a:t>14/02/2020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69D073-D4A0-4D59-AFF3-0DA5C15F1736}" type="slidenum">
              <a:rPr lang="pt-BR" smtClean="0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9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65E-FF66-42E0-A104-6DE69528A4A7}" type="datetimeFigureOut">
              <a:rPr lang="pt-BR" smtClean="0">
                <a:solidFill>
                  <a:srgbClr val="000000"/>
                </a:solidFill>
              </a:rPr>
              <a:pPr/>
              <a:t>14/02/2020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69D073-D4A0-4D59-AFF3-0DA5C15F173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401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232465E-FF66-42E0-A104-6DE69528A4A7}" type="datetimeFigureOut">
              <a:rPr lang="pt-BR" smtClean="0">
                <a:solidFill>
                  <a:srgbClr val="000000"/>
                </a:solidFill>
              </a:rPr>
              <a:pPr/>
              <a:t>14/02/2020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69D073-D4A0-4D59-AFF3-0DA5C15F173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3304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32465E-FF66-42E0-A104-6DE69528A4A7}" type="datetimeFigureOut">
              <a:rPr lang="pt-BR" kern="1200" smtClean="0">
                <a:solidFill>
                  <a:srgbClr val="000000"/>
                </a:solidFill>
                <a:latin typeface="Tw Cen MT"/>
                <a:ea typeface="+mn-ea"/>
                <a:cs typeface="+mn-cs"/>
              </a:rPr>
              <a:pPr/>
              <a:t>14/02/2020</a:t>
            </a:fld>
            <a:endParaRPr lang="pt-BR" kern="1200">
              <a:solidFill>
                <a:srgbClr val="000000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kern="1200">
              <a:solidFill>
                <a:srgbClr val="000000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F69D073-D4A0-4D59-AFF3-0DA5C15F1736}" type="slidenum">
              <a:rPr lang="pt-BR" kern="1200" smtClean="0">
                <a:latin typeface="Tw Cen MT"/>
                <a:ea typeface="+mn-ea"/>
                <a:cs typeface="+mn-cs"/>
              </a:rPr>
              <a:pPr/>
              <a:t>‹nº›</a:t>
            </a:fld>
            <a:endParaRPr lang="pt-BR" kern="1200"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6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hyperlink" Target="https://www.youtube.com/watch?v=9QZp2ztlS_0" TargetMode="External"/><Relationship Id="rId7" Type="http://schemas.openxmlformats.org/officeDocument/2006/relationships/image" Target="../media/image24.jpeg"/><Relationship Id="rId12" Type="http://schemas.openxmlformats.org/officeDocument/2006/relationships/image" Target="../media/image27.jpeg"/><Relationship Id="rId2" Type="http://schemas.openxmlformats.org/officeDocument/2006/relationships/hyperlink" Target="https://www.youtube.com/watch?v=nNZMAxigJq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6.jpeg"/><Relationship Id="rId5" Type="http://schemas.openxmlformats.org/officeDocument/2006/relationships/image" Target="../media/image22.jpeg"/><Relationship Id="rId10" Type="http://schemas.openxmlformats.org/officeDocument/2006/relationships/hyperlink" Target="https://www.youtube.com/watch?v=ozqorG8drKw" TargetMode="External"/><Relationship Id="rId4" Type="http://schemas.openxmlformats.org/officeDocument/2006/relationships/hyperlink" Target="https://www.youtube.com/watch?time_continue=1&amp;v=esIRFfcokUI" TargetMode="External"/><Relationship Id="rId9" Type="http://schemas.openxmlformats.org/officeDocument/2006/relationships/hyperlink" Target="https://www.youtube.com/watch?time_continue=11&amp;v=Z25LR4AKXLQ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HDO72g4uO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g1.globo.com/economia/pme/noticia/2015/12/presidente-do-sebrae-fala-sobre-abertura-de-empresas-no-brasi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395536" y="2132856"/>
            <a:ext cx="8136904" cy="27363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pt-BR" sz="4800" dirty="0"/>
              <a:t>Empreendedorismo </a:t>
            </a:r>
            <a:br>
              <a:rPr lang="pt-BR" sz="4800" dirty="0"/>
            </a:br>
            <a:br>
              <a:rPr lang="pt-BR" sz="4800" dirty="0"/>
            </a:br>
            <a:r>
              <a:rPr lang="pt-BR" sz="4800" dirty="0"/>
              <a:t>“</a:t>
            </a:r>
            <a:r>
              <a:rPr lang="pt-BR" sz="3600" dirty="0">
                <a:sym typeface="Rambla"/>
              </a:rPr>
              <a:t>INTRODUÇÃO AO EMPREENDEDORISMO”</a:t>
            </a:r>
            <a:endParaRPr lang="pt-BR" sz="4800" dirty="0">
              <a:sym typeface="Rambla"/>
            </a:endParaRPr>
          </a:p>
        </p:txBody>
      </p:sp>
      <p:pic>
        <p:nvPicPr>
          <p:cNvPr id="5" name="Picture 2" descr="http://www.cookie.com.br/site/wp-content/uploads/2015/03/empreendedorismo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90" y="6021288"/>
            <a:ext cx="2303959" cy="72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2514600" y="6042331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Katia Aline 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Forville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de Andrade Oliveira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pt-BR" sz="41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Contexto Atual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sz="quarter" idx="1"/>
          </p:nvPr>
        </p:nvSpPr>
        <p:spPr>
          <a:xfrm>
            <a:off x="457200" y="1481329"/>
            <a:ext cx="8147247" cy="2307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pt-BR" sz="249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Era do empreendedorismo – </a:t>
            </a:r>
          </a:p>
          <a:p>
            <a:pPr marL="365760" marR="0" lvl="0" indent="-26416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49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eliminação das barreiras comerciais e culturais, redução das distâncias, globalização e renovação de conceitos econômicos e criação de novas relações de trabalho e novos emprego.</a:t>
            </a:r>
          </a:p>
        </p:txBody>
      </p:sp>
      <p:sp>
        <p:nvSpPr>
          <p:cNvPr id="157" name="Shape 157"/>
          <p:cNvSpPr/>
          <p:nvPr/>
        </p:nvSpPr>
        <p:spPr>
          <a:xfrm>
            <a:off x="899591" y="4221087"/>
            <a:ext cx="7848871" cy="17281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5000" cap="flat" cmpd="thickThin">
            <a:solidFill>
              <a:srgbClr val="537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b="1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Neste sentido, a capacitação de empreendedores ganha espaço em escolas e universidades, com a premissa a formação de profissionais capazes tanto de trabalhar e administrar grandes empresas como de </a:t>
            </a:r>
            <a:r>
              <a:rPr lang="pt-BR" sz="2000" b="1" u="sng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criar novas empresas</a:t>
            </a:r>
            <a:r>
              <a:rPr lang="pt-BR" sz="2000" b="1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600" b="1" dirty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224" y="188640"/>
            <a:ext cx="2093218" cy="169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5" grpId="0" build="p"/>
      <p:bldP spid="1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Empreendedorismo </a:t>
            </a:r>
            <a:r>
              <a:rPr lang="pt-BR" i="1" dirty="0"/>
              <a:t>versus</a:t>
            </a:r>
            <a:r>
              <a:rPr lang="pt-BR" dirty="0"/>
              <a:t> Administração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4247384" cy="44958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 </a:t>
            </a:r>
            <a:r>
              <a:rPr lang="pt-BR" sz="2400" dirty="0"/>
              <a:t>O empreendedorismo é visto como ramo da Administração de empresas, mas existem alguns estudiosos do assunto que defendem a ideia de que a administração de empresas está contida no empreendedorismo.</a:t>
            </a:r>
          </a:p>
        </p:txBody>
      </p:sp>
      <p:pic>
        <p:nvPicPr>
          <p:cNvPr id="7170" name="Picture 2" descr="https://encrypted-tbn0.gstatic.com/images?q=tbn:ANd9GcQ_Kw8Ek7y-JN_uIfQo2Os41zXxsnkONvWydLIwGgICge0gUl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82002"/>
            <a:ext cx="370790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Rambla" panose="020B0604020202020204" charset="0"/>
              </a:rPr>
              <a:t>Ideias de Negócios (SEBRAE)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255496" cy="21168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 </a:t>
            </a:r>
            <a:r>
              <a:rPr lang="pt-BR" sz="2200" dirty="0">
                <a:latin typeface="Rambla" panose="020B0604020202020204" charset="0"/>
              </a:rPr>
              <a:t>O Sebrae tem uma página com informações sobre negócios distribuídos em </a:t>
            </a:r>
            <a:r>
              <a:rPr lang="pt-BR" sz="2200" u="sng" dirty="0">
                <a:latin typeface="Rambla" panose="020B0604020202020204" charset="0"/>
              </a:rPr>
              <a:t>45 segmentos</a:t>
            </a:r>
            <a:r>
              <a:rPr lang="pt-BR" sz="2200" dirty="0">
                <a:latin typeface="Rambla" panose="020B0604020202020204" charset="0"/>
              </a:rPr>
              <a:t> que podem ser acessados pela Web ou pelos aplicativos mobile IOS ou </a:t>
            </a:r>
            <a:r>
              <a:rPr lang="pt-BR" sz="2200" dirty="0" err="1">
                <a:latin typeface="Rambla" panose="020B0604020202020204" charset="0"/>
              </a:rPr>
              <a:t>Android</a:t>
            </a:r>
            <a:r>
              <a:rPr lang="pt-BR" sz="2200" dirty="0">
                <a:latin typeface="Rambla" panose="020B0604020202020204" charset="0"/>
              </a:rPr>
              <a:t>.</a:t>
            </a:r>
          </a:p>
          <a:p>
            <a:pPr lvl="1" algn="just"/>
            <a:r>
              <a:rPr lang="pt-BR" sz="1900" dirty="0">
                <a:latin typeface="Rambla" panose="020B0604020202020204" charset="0"/>
              </a:rPr>
              <a:t> São mais de 450 ideias; cerca de 531 mil acessos por mês; 44,7 milhões de acesso deste 2007 e 53 mil downloads do aplicativo.</a:t>
            </a:r>
          </a:p>
          <a:p>
            <a:pPr lvl="1" algn="just"/>
            <a:endParaRPr lang="pt-BR" sz="2000" dirty="0"/>
          </a:p>
          <a:p>
            <a:pPr algn="just"/>
            <a:endParaRPr lang="pt-BR" dirty="0"/>
          </a:p>
        </p:txBody>
      </p:sp>
      <p:pic>
        <p:nvPicPr>
          <p:cNvPr id="5122" name="Picture 2" descr="Resultado de imagem para ideias de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72816"/>
            <a:ext cx="2536506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4221088"/>
            <a:ext cx="8225138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latin typeface="Rambla" panose="020B0604020202020204" charset="0"/>
              </a:rPr>
              <a:t>10 ideias mais acessadas nos últimos anos: </a:t>
            </a:r>
          </a:p>
          <a:p>
            <a:pPr lvl="1" algn="just"/>
            <a:r>
              <a:rPr lang="pt-BR" sz="1600" dirty="0">
                <a:latin typeface="Rambla" panose="020B0604020202020204" charset="0"/>
              </a:rPr>
              <a:t>Salão de beleza, lanchonete, festas infantis, distribuidora de bebidas, frete de cargas pequenas, loja de cosméticos e perfumaria, casa de bolos e tortas, padaria, loja de animais e creche.</a:t>
            </a:r>
          </a:p>
          <a:p>
            <a:pPr lvl="1" algn="just"/>
            <a:endParaRPr lang="pt-BR" sz="1600" dirty="0">
              <a:latin typeface="Rambla" panose="020B0604020202020204" charset="0"/>
            </a:endParaRPr>
          </a:p>
          <a:p>
            <a:pPr lvl="1" algn="just"/>
            <a:r>
              <a:rPr lang="pt-BR" sz="1200" b="1" dirty="0">
                <a:solidFill>
                  <a:schemeClr val="accent5"/>
                </a:solidFill>
                <a:latin typeface="Rambla" panose="020B0604020202020204" charset="0"/>
              </a:rPr>
              <a:t>http://www.sebrae.com.br/sites/PortalSebrae/ideias/Tudo-o-que-precisa-saber-para-come%C3%A7ar-a-empreender,Ideias-de-Neg%C3%B3cio</a:t>
            </a:r>
          </a:p>
        </p:txBody>
      </p:sp>
    </p:spTree>
    <p:extLst>
      <p:ext uri="{BB962C8B-B14F-4D97-AF65-F5344CB8AC3E}">
        <p14:creationId xmlns:p14="http://schemas.microsoft.com/office/powerpoint/2010/main" val="13546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75"/>
            <a:ext cx="6696744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006497"/>
            <a:ext cx="691276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95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dirty="0"/>
              <a:t>Ideias de negócios (SEBRAE)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82402"/>
            <a:ext cx="8311131" cy="217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54369"/>
            <a:ext cx="50387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65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Ideias de negócios (SEBRAE)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3"/>
            <a:ext cx="7848872" cy="440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5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28287" cy="36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3" y="2585547"/>
            <a:ext cx="8784977" cy="42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1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8" y="404664"/>
            <a:ext cx="9087927" cy="357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39" y="2924944"/>
            <a:ext cx="7941140" cy="379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92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228600"/>
            <a:ext cx="8820472" cy="990600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Rambla" panose="020B0604020202020204" charset="0"/>
              </a:rPr>
              <a:t>Tendências de Negócios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sz="quarter" idx="1"/>
          </p:nvPr>
        </p:nvSpPr>
        <p:spPr>
          <a:xfrm>
            <a:off x="-1" y="908720"/>
            <a:ext cx="4499991" cy="5733256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200" b="1" cap="all" dirty="0"/>
              <a:t>10 TENDÊNCIAS PARA QUEM QUER EMPREENDER EM 2017</a:t>
            </a:r>
          </a:p>
          <a:p>
            <a:pPr marL="0" indent="0" algn="just">
              <a:buNone/>
            </a:pPr>
            <a:r>
              <a:rPr lang="pt-BR" sz="1600" dirty="0"/>
              <a:t>Tendência - mudanças demográficas e tecnológicas:</a:t>
            </a:r>
          </a:p>
          <a:p>
            <a:pPr algn="just"/>
            <a:r>
              <a:rPr lang="pt-BR" sz="1400" dirty="0"/>
              <a:t>Uso de ferramentas tecnológicas (principalmente </a:t>
            </a:r>
            <a:r>
              <a:rPr lang="pt-BR" sz="1400" dirty="0" err="1"/>
              <a:t>TICs</a:t>
            </a:r>
            <a:r>
              <a:rPr lang="pt-BR" sz="1400" dirty="0"/>
              <a:t>)</a:t>
            </a:r>
          </a:p>
          <a:p>
            <a:pPr algn="just"/>
            <a:r>
              <a:rPr lang="pt-BR" sz="1400" dirty="0"/>
              <a:t>Aposta nas marcas pessoais (próprias)</a:t>
            </a:r>
          </a:p>
          <a:p>
            <a:pPr algn="just"/>
            <a:r>
              <a:rPr lang="pt-BR" sz="1400" dirty="0"/>
              <a:t>Conhecer às necessidades da nova geração “</a:t>
            </a:r>
            <a:r>
              <a:rPr lang="pt-BR" sz="1400" dirty="0" err="1"/>
              <a:t>Millennial</a:t>
            </a:r>
            <a:r>
              <a:rPr lang="pt-BR" sz="1400" dirty="0"/>
              <a:t>” (atender faixas etárias mais jovens)</a:t>
            </a:r>
          </a:p>
          <a:p>
            <a:pPr algn="just"/>
            <a:r>
              <a:rPr lang="pt-BR" sz="1400" dirty="0"/>
              <a:t>Treinamentos remotos (uso de plataformas e-</a:t>
            </a:r>
            <a:r>
              <a:rPr lang="pt-BR" sz="1400" dirty="0" err="1"/>
              <a:t>learning</a:t>
            </a:r>
            <a:r>
              <a:rPr lang="pt-BR" sz="1400" dirty="0"/>
              <a:t>)</a:t>
            </a:r>
          </a:p>
          <a:p>
            <a:pPr algn="just"/>
            <a:r>
              <a:rPr lang="pt-BR" sz="1400" dirty="0"/>
              <a:t>Treinamento de lideres e com foco nas habilidades dos funcionários</a:t>
            </a:r>
          </a:p>
          <a:p>
            <a:pPr algn="just"/>
            <a:r>
              <a:rPr lang="pt-BR" sz="1400" dirty="0"/>
              <a:t>Possibilidade de fusões e aquisições neste período de recuperação da economia (o mesmo aconteceu nos EUA)</a:t>
            </a:r>
          </a:p>
          <a:p>
            <a:pPr algn="just"/>
            <a:r>
              <a:rPr lang="pt-BR" sz="1400" dirty="0"/>
              <a:t>Foco em produtos voltados à saúde e à nutrição (inclusive tecnológicos)</a:t>
            </a:r>
          </a:p>
          <a:p>
            <a:pPr algn="just"/>
            <a:r>
              <a:rPr lang="pt-BR" sz="1400" dirty="0"/>
              <a:t>Crescimento de vendas online – pesquisa mostra que compradores mostram-se dispostos a fazer compras em valores que concedam frete grátis</a:t>
            </a:r>
          </a:p>
          <a:p>
            <a:pPr algn="just"/>
            <a:r>
              <a:rPr lang="pt-BR" sz="1400" dirty="0"/>
              <a:t>Estratégias para manter clientes próximos (tecnologia ajuda)</a:t>
            </a:r>
          </a:p>
          <a:p>
            <a:pPr algn="just"/>
            <a:r>
              <a:rPr lang="pt-BR" sz="1400" dirty="0"/>
              <a:t>Inserção do conceito de sustentabilidade nas marcas e produtos/serviços</a:t>
            </a:r>
          </a:p>
          <a:p>
            <a:pPr algn="just"/>
            <a:r>
              <a:rPr lang="pt-BR" sz="1400" b="1">
                <a:solidFill>
                  <a:srgbClr val="0070C0"/>
                </a:solidFill>
              </a:rPr>
              <a:t>http</a:t>
            </a:r>
            <a:r>
              <a:rPr lang="pt-BR" sz="1400" b="1" dirty="0">
                <a:solidFill>
                  <a:srgbClr val="0070C0"/>
                </a:solidFill>
              </a:rPr>
              <a:t>://revistapegn.globo.com/Empreendedorismo/noticia/2016/10/10-tendencias-para-quem-quer-empreender-em-2017.html</a:t>
            </a:r>
            <a:endParaRPr lang="pt-BR" sz="1400" dirty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4499991" y="908720"/>
            <a:ext cx="4644008" cy="5733256"/>
          </a:xfrm>
          <a:prstGeom prst="rect">
            <a:avLst/>
          </a:prstGeom>
          <a:solidFill>
            <a:schemeClr val="accent3"/>
          </a:solidFill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pt-BR" sz="1400" b="1" cap="all" dirty="0"/>
              <a:t>15 NEGÓCIOS EM ALTA PARA EMPREENDER EM 2018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Alimentação alternativa (intolerância ao glúten e à lactose, mercado fitness)</a:t>
            </a:r>
          </a:p>
          <a:p>
            <a:pPr>
              <a:spcBef>
                <a:spcPts val="0"/>
              </a:spcBef>
            </a:pPr>
            <a:r>
              <a:rPr lang="pt-BR" sz="1400" dirty="0" err="1"/>
              <a:t>Biojoias</a:t>
            </a:r>
            <a:r>
              <a:rPr lang="pt-BR" sz="1400" dirty="0"/>
              <a:t> (bijuteria sustentável)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Brechós (reaproveitamento de coisas antigas com apelo sustentável)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Consertos e reformas (apelo sustentável)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Cosméticos  para público masculino e produtos naturais.</a:t>
            </a:r>
          </a:p>
          <a:p>
            <a:pPr>
              <a:spcBef>
                <a:spcPts val="0"/>
              </a:spcBef>
            </a:pPr>
            <a:r>
              <a:rPr lang="pt-BR" sz="1400" dirty="0" err="1"/>
              <a:t>Coworking</a:t>
            </a:r>
            <a:r>
              <a:rPr lang="pt-BR" sz="1400" dirty="0"/>
              <a:t> (divisão de espaço de trabalho)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Desenvolvimento de aplicativos (utilidade e soluções práticas)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Uso de </a:t>
            </a:r>
            <a:r>
              <a:rPr lang="pt-BR" sz="1400" dirty="0" err="1"/>
              <a:t>drones</a:t>
            </a:r>
            <a:r>
              <a:rPr lang="pt-BR" sz="1400" dirty="0"/>
              <a:t> em diversas áreas </a:t>
            </a:r>
          </a:p>
          <a:p>
            <a:pPr>
              <a:spcBef>
                <a:spcPts val="0"/>
              </a:spcBef>
            </a:pPr>
            <a:r>
              <a:rPr lang="pt-BR" sz="1400" dirty="0" err="1"/>
              <a:t>Infoprodutos</a:t>
            </a:r>
            <a:r>
              <a:rPr lang="pt-BR" sz="1400" dirty="0"/>
              <a:t> (mercado de soluções digitais – livros, aulas palestras </a:t>
            </a:r>
            <a:r>
              <a:rPr lang="pt-BR" sz="1400" dirty="0" err="1"/>
              <a:t>etc</a:t>
            </a:r>
            <a:r>
              <a:rPr lang="pt-BR" sz="1400" dirty="0"/>
              <a:t>)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Leitura biométrica (reconhecimento facial e da íris (acesso, bloqueio e desbloqueio </a:t>
            </a:r>
            <a:r>
              <a:rPr lang="pt-BR" sz="1400" dirty="0" err="1"/>
              <a:t>etc</a:t>
            </a:r>
            <a:r>
              <a:rPr lang="pt-BR" sz="1400" dirty="0"/>
              <a:t>)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Cervejarias artesanais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Impressões 3D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Pets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Produtos orgânicos</a:t>
            </a:r>
          </a:p>
          <a:p>
            <a:pPr>
              <a:spcBef>
                <a:spcPts val="0"/>
              </a:spcBef>
            </a:pPr>
            <a:r>
              <a:rPr lang="pt-BR" sz="1400" dirty="0"/>
              <a:t>Realidade Virtual (produção de conteúdo para entretenimento, eventos e treinamentos)</a:t>
            </a:r>
          </a:p>
          <a:p>
            <a:r>
              <a:rPr lang="pt-BR" sz="1400" dirty="0">
                <a:solidFill>
                  <a:srgbClr val="0070C0"/>
                </a:solidFill>
              </a:rPr>
              <a:t>https://blog.contaazul.com/negocios-em-alta-2018</a:t>
            </a:r>
            <a:endParaRPr lang="pt-BR" sz="1400" cap="all" dirty="0"/>
          </a:p>
        </p:txBody>
      </p:sp>
    </p:spTree>
    <p:extLst>
      <p:ext uri="{BB962C8B-B14F-4D97-AF65-F5344CB8AC3E}">
        <p14:creationId xmlns:p14="http://schemas.microsoft.com/office/powerpoint/2010/main" val="2490050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228600"/>
            <a:ext cx="8820472" cy="990600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Rambla" panose="020B0604020202020204" charset="0"/>
              </a:rPr>
              <a:t>Tendências de Negócios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9144000" cy="576064"/>
          </a:xfrm>
          <a:solidFill>
            <a:srgbClr val="663300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bg1"/>
                </a:solidFill>
              </a:rPr>
              <a:t>O ano de 2018 ficou marcado pela alta em alguns tópicos do ambiente corporativo, como os serviços de </a:t>
            </a:r>
            <a:r>
              <a:rPr lang="pt-BR" sz="1400" b="1" dirty="0" err="1">
                <a:solidFill>
                  <a:schemeClr val="bg1"/>
                </a:solidFill>
              </a:rPr>
              <a:t>cashback</a:t>
            </a:r>
            <a:r>
              <a:rPr lang="pt-BR" sz="1400" b="1" dirty="0">
                <a:solidFill>
                  <a:schemeClr val="bg1"/>
                </a:solidFill>
              </a:rPr>
              <a:t> (programa de incentivo pelo uso – fidelidade)e o </a:t>
            </a:r>
            <a:r>
              <a:rPr lang="pt-BR" sz="1400" b="1" dirty="0" err="1">
                <a:solidFill>
                  <a:schemeClr val="bg1"/>
                </a:solidFill>
              </a:rPr>
              <a:t>crowdfunding</a:t>
            </a:r>
            <a:r>
              <a:rPr lang="pt-BR" sz="1400" b="1" dirty="0">
                <a:solidFill>
                  <a:schemeClr val="bg1"/>
                </a:solidFill>
              </a:rPr>
              <a:t> (financiamento colaborativo).</a:t>
            </a:r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rgbClr val="FFCC66"/>
          </a:solidFill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pt-BR" sz="1200" b="1" cap="all" dirty="0"/>
              <a:t>10 maiores tendências de NEGÓCIOS PARA 2019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1200" dirty="0"/>
              <a:t>Software as a Service (</a:t>
            </a:r>
            <a:r>
              <a:rPr lang="pt-BR" sz="1200" dirty="0" err="1"/>
              <a:t>SaaS</a:t>
            </a:r>
            <a:r>
              <a:rPr lang="pt-BR" sz="1200" dirty="0"/>
              <a:t>) –  Assinatura com Software e serviços (conexão à internet, implantação do SW, suporte, segurança dos dados, servidores e atualizações) – </a:t>
            </a:r>
            <a:r>
              <a:rPr lang="pt-BR" sz="1200" dirty="0" err="1"/>
              <a:t>ex</a:t>
            </a:r>
            <a:r>
              <a:rPr lang="pt-BR" sz="1200" dirty="0"/>
              <a:t>: CRM, Processos de vendas, Automação de processos etc.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1200" dirty="0"/>
              <a:t>Mercado da Experiência Única ao Usuário – Economia de Experiência – envolve o valor intangível agregado – </a:t>
            </a:r>
            <a:r>
              <a:rPr lang="pt-BR" sz="1200" dirty="0" err="1"/>
              <a:t>Ex</a:t>
            </a:r>
            <a:r>
              <a:rPr lang="pt-BR" sz="1200" dirty="0"/>
              <a:t>: </a:t>
            </a:r>
            <a:r>
              <a:rPr lang="pt-BR" sz="1200" dirty="0" err="1"/>
              <a:t>Coca-cola</a:t>
            </a:r>
            <a:r>
              <a:rPr lang="pt-BR" sz="1200" dirty="0"/>
              <a:t> (sabor, sensação e associação a bons momentos)- prazer, esportes, família etc. Com as mídias sociais a mesma percepção deve ser passada  nas interação do cliente com os canais (Site, Blogs, </a:t>
            </a:r>
            <a:r>
              <a:rPr lang="pt-BR" sz="1200" dirty="0" err="1"/>
              <a:t>App</a:t>
            </a:r>
            <a:r>
              <a:rPr lang="pt-BR" sz="1200" dirty="0"/>
              <a:t>, SAC) usados pelo cliente  implica em navegabilidade, usabilidade, funcionalidade e acessibilidade sem bugs.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1200" dirty="0"/>
              <a:t>Aplicativos e Tecnologia </a:t>
            </a:r>
            <a:r>
              <a:rPr lang="pt-BR" sz="1200" dirty="0" err="1"/>
              <a:t>Disruptiva</a:t>
            </a:r>
            <a:r>
              <a:rPr lang="pt-BR" sz="1200" dirty="0"/>
              <a:t> – rompimento de uma cadeia e quebra de padrões de modelos de negócios atuais., com evolução e ineditismo.  </a:t>
            </a:r>
            <a:r>
              <a:rPr lang="pt-BR" sz="1200" dirty="0" err="1"/>
              <a:t>Ex</a:t>
            </a:r>
            <a:r>
              <a:rPr lang="pt-BR" sz="1200" dirty="0"/>
              <a:t>: </a:t>
            </a:r>
            <a:r>
              <a:rPr lang="pt-BR" sz="1200" dirty="0" err="1"/>
              <a:t>Netflix</a:t>
            </a:r>
            <a:r>
              <a:rPr lang="pt-BR" sz="1200" dirty="0"/>
              <a:t>, </a:t>
            </a:r>
            <a:r>
              <a:rPr lang="pt-BR" sz="1200" dirty="0" err="1"/>
              <a:t>Spotify</a:t>
            </a:r>
            <a:r>
              <a:rPr lang="pt-BR" sz="1200" dirty="0"/>
              <a:t>, </a:t>
            </a:r>
            <a:r>
              <a:rPr lang="pt-BR" sz="1200" dirty="0" err="1"/>
              <a:t>Uber</a:t>
            </a:r>
            <a:r>
              <a:rPr lang="pt-BR" sz="1200" dirty="0"/>
              <a:t>, </a:t>
            </a:r>
            <a:r>
              <a:rPr lang="pt-BR" sz="1200" dirty="0" err="1"/>
              <a:t>Nubank</a:t>
            </a:r>
            <a:r>
              <a:rPr lang="pt-BR" sz="1200" dirty="0"/>
              <a:t>, </a:t>
            </a:r>
            <a:r>
              <a:rPr lang="pt-BR" sz="1200" dirty="0" err="1"/>
              <a:t>Airbnb</a:t>
            </a:r>
            <a:r>
              <a:rPr lang="pt-BR" sz="1200" dirty="0"/>
              <a:t>.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1200" dirty="0"/>
              <a:t>Trabalhar e Fazer Gestão de Equipes Remotamente – Home Office - home office é uma tendência com benefícios  tanto para as empresas quanto para os colaboradores, com corte de custos, aumento de produtividade, qualidade de vida, performance e foco em resultados (Pesquisa mostrou que  34% das empresas pretendem investir no sistema remoto)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1200" dirty="0"/>
              <a:t>Mercado de Marketing Interativo – coleta dados de clientes para desenvolver ações de marketing e relacionamento com clientes em busca de lealdade à marca.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1200" dirty="0"/>
              <a:t>A Internet das Coisas – “Internet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Things</a:t>
            </a:r>
            <a:r>
              <a:rPr lang="pt-BR" sz="1200" dirty="0"/>
              <a:t> – </a:t>
            </a:r>
            <a:r>
              <a:rPr lang="pt-BR" sz="1200" dirty="0" err="1"/>
              <a:t>IoT</a:t>
            </a:r>
            <a:r>
              <a:rPr lang="pt-BR" sz="1200" dirty="0"/>
              <a:t>” (inserção da Web em qualquer objeto do cotidiano).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1200" dirty="0"/>
              <a:t>Serviços de Automação - substituição da mão de obra humana em todos os setores, exigindo a adaptação dos empregos tradicionais para novas atividades de mercado. 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1200" dirty="0"/>
              <a:t>Mercado de Segurança Digital – exige a criação de novas funções incitado pelo Regulamento Geral sobre a Proteção de Dados (RGPD) - União Europeia.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1200" dirty="0"/>
              <a:t>Eventos ao Vivo - transmissões ao vivo ganharam muito espaço em plataformas sociais de grande impacto, como o </a:t>
            </a:r>
            <a:r>
              <a:rPr lang="pt-BR" sz="1200" dirty="0" err="1"/>
              <a:t>Youtube</a:t>
            </a:r>
            <a:r>
              <a:rPr lang="pt-BR" sz="1200" dirty="0"/>
              <a:t>, </a:t>
            </a:r>
            <a:r>
              <a:rPr lang="pt-BR" sz="1200" dirty="0" err="1"/>
              <a:t>Facebook</a:t>
            </a:r>
            <a:r>
              <a:rPr lang="pt-BR" sz="1200" dirty="0"/>
              <a:t> e </a:t>
            </a:r>
            <a:r>
              <a:rPr lang="pt-BR" sz="1200" dirty="0" err="1"/>
              <a:t>Instagram</a:t>
            </a:r>
            <a:r>
              <a:rPr lang="pt-BR" sz="1200" dirty="0"/>
              <a:t> com </a:t>
            </a:r>
            <a:r>
              <a:rPr lang="pt-BR" sz="1200" dirty="0" err="1"/>
              <a:t>webinars</a:t>
            </a:r>
            <a:r>
              <a:rPr lang="pt-BR" sz="1200" dirty="0"/>
              <a:t> e palestras, e games que usam aplicativos como </a:t>
            </a:r>
            <a:r>
              <a:rPr lang="pt-BR" sz="1200" dirty="0" err="1"/>
              <a:t>Twitch</a:t>
            </a:r>
            <a:r>
              <a:rPr lang="pt-BR" sz="1200" dirty="0"/>
              <a:t>, </a:t>
            </a:r>
            <a:r>
              <a:rPr lang="pt-BR" sz="1200" dirty="0" err="1"/>
              <a:t>Hitbox</a:t>
            </a:r>
            <a:r>
              <a:rPr lang="pt-BR" sz="1200" dirty="0"/>
              <a:t> e </a:t>
            </a:r>
            <a:r>
              <a:rPr lang="pt-BR" sz="1200" dirty="0" err="1"/>
              <a:t>Azubu</a:t>
            </a:r>
            <a:r>
              <a:rPr lang="pt-BR" sz="1200" dirty="0"/>
              <a:t>.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1200" dirty="0"/>
              <a:t>Realidade Virtual – sistemas de interação que simulam a realidade usando TV, óculos e outros equipamentos.</a:t>
            </a:r>
          </a:p>
          <a:p>
            <a:pPr marL="0" indent="0">
              <a:buSzPct val="100000"/>
              <a:buNone/>
            </a:pPr>
            <a:r>
              <a:rPr lang="pt-BR" sz="1200" dirty="0"/>
              <a:t>Fonte: https://www.sbcoaching.com.br/blog/negocios/tendencias-de-empreendedorismo/</a:t>
            </a:r>
          </a:p>
        </p:txBody>
      </p:sp>
    </p:spTree>
    <p:extLst>
      <p:ext uri="{BB962C8B-B14F-4D97-AF65-F5344CB8AC3E}">
        <p14:creationId xmlns:p14="http://schemas.microsoft.com/office/powerpoint/2010/main" val="7544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Assunto da aula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Significado do termo </a:t>
            </a:r>
            <a:r>
              <a:rPr lang="pt-BR" dirty="0" err="1"/>
              <a:t>Empreendorismo</a:t>
            </a:r>
            <a:endParaRPr lang="pt-BR" dirty="0"/>
          </a:p>
          <a:p>
            <a:r>
              <a:rPr lang="pt-BR" dirty="0"/>
              <a:t>Histórico do </a:t>
            </a:r>
            <a:r>
              <a:rPr lang="pt-BR" dirty="0" err="1"/>
              <a:t>Empreendorismo</a:t>
            </a:r>
            <a:endParaRPr lang="pt-BR" dirty="0"/>
          </a:p>
          <a:p>
            <a:r>
              <a:rPr lang="pt-BR" dirty="0"/>
              <a:t>Empreendedorismo no Brasil</a:t>
            </a:r>
          </a:p>
          <a:p>
            <a:r>
              <a:rPr lang="pt-BR" dirty="0"/>
              <a:t>Dados estatísticos do Empreendedorismo</a:t>
            </a:r>
          </a:p>
          <a:p>
            <a:r>
              <a:rPr lang="pt-BR" dirty="0"/>
              <a:t>Tendências de negócios</a:t>
            </a:r>
          </a:p>
          <a:p>
            <a:r>
              <a:rPr lang="pt-BR" dirty="0"/>
              <a:t>Ideias de Negócios do SEBRAE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1AE5D-4A44-4515-9FA7-2E98434F1EC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6264696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8 negócios lucrativos para já pensar</a:t>
            </a:r>
          </a:p>
          <a:p>
            <a:pPr marL="0" indent="0">
              <a:buNone/>
            </a:pPr>
            <a:r>
              <a:rPr lang="pt-BR" dirty="0"/>
              <a:t>em 2020:</a:t>
            </a:r>
          </a:p>
          <a:p>
            <a:pPr marL="320040" lvl="1" indent="0">
              <a:buNone/>
            </a:pPr>
            <a:r>
              <a:rPr lang="pt-BR" sz="2000" dirty="0"/>
              <a:t>1. Alimentação saudável e gourmet</a:t>
            </a:r>
          </a:p>
          <a:p>
            <a:pPr marL="320040" lvl="1" indent="0">
              <a:buNone/>
            </a:pPr>
            <a:r>
              <a:rPr lang="pt-BR" sz="2000" dirty="0"/>
              <a:t>2. Clubes de assinatura</a:t>
            </a:r>
          </a:p>
          <a:p>
            <a:pPr marL="320040" lvl="1" indent="0">
              <a:buNone/>
            </a:pPr>
            <a:r>
              <a:rPr lang="pt-BR" sz="2000" dirty="0"/>
              <a:t>3. Mercado pet </a:t>
            </a:r>
            <a:r>
              <a:rPr lang="pt-BR" sz="1600" dirty="0"/>
              <a:t>(ascensão é o de pet food)</a:t>
            </a:r>
          </a:p>
          <a:p>
            <a:pPr marL="320040" lvl="1" indent="0">
              <a:buNone/>
            </a:pPr>
            <a:r>
              <a:rPr lang="pt-BR" sz="2000" dirty="0"/>
              <a:t>4. </a:t>
            </a:r>
            <a:r>
              <a:rPr lang="pt-BR" sz="2000" dirty="0" err="1"/>
              <a:t>Construtechs</a:t>
            </a:r>
            <a:r>
              <a:rPr lang="pt-BR" sz="2000" dirty="0"/>
              <a:t> </a:t>
            </a:r>
            <a:r>
              <a:rPr lang="pt-BR" sz="1600" dirty="0"/>
              <a:t>(startups da construção civil)</a:t>
            </a:r>
            <a:r>
              <a:rPr lang="pt-BR" sz="2000" dirty="0"/>
              <a:t> </a:t>
            </a:r>
          </a:p>
          <a:p>
            <a:pPr marL="320040" lvl="1" indent="0" algn="just">
              <a:buNone/>
            </a:pPr>
            <a:r>
              <a:rPr lang="pt-BR" sz="2000" dirty="0"/>
              <a:t>5. Cloud </a:t>
            </a:r>
            <a:r>
              <a:rPr lang="pt-BR" sz="2000" dirty="0" err="1"/>
              <a:t>Computing</a:t>
            </a:r>
            <a:r>
              <a:rPr lang="pt-BR" sz="2000" dirty="0"/>
              <a:t> e Inteligência artificial </a:t>
            </a:r>
            <a:r>
              <a:rPr lang="pt-BR" sz="1600" dirty="0"/>
              <a:t>(micro e pequenas empresas de software, que somam 95,5% do mercado de SaaS (Software as a Service))</a:t>
            </a:r>
          </a:p>
          <a:p>
            <a:pPr marL="320040" lvl="1" indent="0" algn="just">
              <a:buNone/>
            </a:pPr>
            <a:r>
              <a:rPr lang="pt-BR" sz="2000" dirty="0"/>
              <a:t>6. Economia compartilhada </a:t>
            </a:r>
            <a:r>
              <a:rPr lang="pt-BR" sz="1600" dirty="0"/>
              <a:t>(Uber e </a:t>
            </a:r>
            <a:r>
              <a:rPr lang="pt-BR" sz="1600" dirty="0" err="1"/>
              <a:t>Airbnb</a:t>
            </a:r>
            <a:r>
              <a:rPr lang="pt-BR" sz="1600" dirty="0"/>
              <a:t> – expectativa de U$335 bi até 2025)</a:t>
            </a:r>
          </a:p>
          <a:p>
            <a:pPr marL="320040" lvl="1" indent="0" algn="just">
              <a:buNone/>
            </a:pPr>
            <a:r>
              <a:rPr lang="pt-BR" sz="2000" dirty="0"/>
              <a:t>7. Beleza e cosméticos </a:t>
            </a:r>
            <a:r>
              <a:rPr lang="pt-BR" sz="1600" dirty="0"/>
              <a:t>(</a:t>
            </a:r>
            <a:r>
              <a:rPr lang="pt-BR" sz="1600" dirty="0" err="1"/>
              <a:t>Beauty</a:t>
            </a:r>
            <a:r>
              <a:rPr lang="pt-BR" sz="1600" dirty="0"/>
              <a:t> </a:t>
            </a:r>
            <a:r>
              <a:rPr lang="pt-BR" sz="1600" dirty="0" err="1"/>
              <a:t>Streams</a:t>
            </a:r>
            <a:r>
              <a:rPr lang="pt-BR" sz="1600" dirty="0"/>
              <a:t>)</a:t>
            </a:r>
          </a:p>
          <a:p>
            <a:pPr marL="320040" lvl="1" indent="0" algn="just">
              <a:buNone/>
            </a:pPr>
            <a:r>
              <a:rPr lang="pt-BR" sz="2000" dirty="0"/>
              <a:t>8. Coaching </a:t>
            </a:r>
            <a:r>
              <a:rPr lang="pt-BR" sz="1600" dirty="0"/>
              <a:t>(consultorias e gestão de pessoas, administração, psicologia)</a:t>
            </a:r>
          </a:p>
          <a:p>
            <a:pPr marL="320040" lvl="1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D195E649-1DD7-44DD-8D53-9E590EB6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28600"/>
            <a:ext cx="8820472" cy="990600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Rambla" panose="020B0604020202020204" charset="0"/>
              </a:rPr>
              <a:t>Tendências de Negócios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A0F81F-7AEA-4E84-AF27-C156F623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600200"/>
            <a:ext cx="3351645" cy="21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52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03" y="0"/>
            <a:ext cx="8861900" cy="2232248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pt-BR" sz="3200" dirty="0"/>
              <a:t>Tendências de franquias</a:t>
            </a:r>
            <a:br>
              <a:rPr lang="pt-BR" sz="2400" dirty="0"/>
            </a:br>
            <a:r>
              <a:rPr lang="pt-BR" sz="2000" dirty="0"/>
              <a:t>– alimentação (quiosques), automotivas, educação, moda, serviços, créditos, tecnologia, saúde ou entretenimento.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Motivação: inovações e tendências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525" y="4293095"/>
            <a:ext cx="4140460" cy="2477663"/>
          </a:xfrm>
          <a:ln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b="1" dirty="0"/>
              <a:t>Franquia Barata | </a:t>
            </a:r>
            <a:r>
              <a:rPr lang="pt-BR" sz="1100" b="1" dirty="0" err="1"/>
              <a:t>PremiaPão</a:t>
            </a:r>
            <a:r>
              <a:rPr lang="pt-BR" sz="1100" b="1" dirty="0"/>
              <a:t> - Destaque do segmento de </a:t>
            </a:r>
            <a:r>
              <a:rPr lang="pt-BR" sz="1100" b="1" dirty="0" err="1"/>
              <a:t>microfranquias</a:t>
            </a:r>
            <a:r>
              <a:rPr lang="pt-BR" sz="1100" b="1" dirty="0"/>
              <a:t> </a:t>
            </a:r>
            <a:r>
              <a:rPr lang="pt-BR" sz="1100" dirty="0">
                <a:hlinkClick r:id="rId2"/>
              </a:rPr>
              <a:t>https://www.youtube.com/watch?v=nNZMAxigJqY</a:t>
            </a:r>
            <a:endParaRPr lang="en-US" sz="1100" b="1" dirty="0"/>
          </a:p>
          <a:p>
            <a:pPr marL="0" indent="0">
              <a:buNone/>
            </a:pPr>
            <a:r>
              <a:rPr lang="en-US" sz="1100" b="1" dirty="0"/>
              <a:t>Teaser </a:t>
            </a:r>
            <a:r>
              <a:rPr lang="en-US" sz="1100" b="1" dirty="0" err="1"/>
              <a:t>Inauguração</a:t>
            </a:r>
            <a:r>
              <a:rPr lang="en-US" sz="1100" b="1" dirty="0"/>
              <a:t> Baked Potato Shopping </a:t>
            </a:r>
            <a:r>
              <a:rPr lang="en-US" sz="1100" b="1" dirty="0" err="1"/>
              <a:t>Mooca</a:t>
            </a:r>
            <a:r>
              <a:rPr lang="en-US" sz="1100" b="1" dirty="0"/>
              <a:t> Plaza</a:t>
            </a:r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https://www.youtube.com/watch?v=9QZp2ztlS_0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 err="1"/>
              <a:t>Boali</a:t>
            </a:r>
            <a:endParaRPr lang="en-US" sz="1100" b="1" dirty="0"/>
          </a:p>
          <a:p>
            <a:pPr marL="0" indent="0">
              <a:buNone/>
            </a:pPr>
            <a:r>
              <a:rPr lang="en-US" sz="1100" dirty="0">
                <a:hlinkClick r:id="rId4"/>
              </a:rPr>
              <a:t>https://www.youtube.com/watch?time_continue=1&amp;v=esIRFfcokUI</a:t>
            </a:r>
            <a:endParaRPr lang="en-US" sz="1100" b="1" dirty="0"/>
          </a:p>
          <a:p>
            <a:pPr marL="0" indent="0">
              <a:buNone/>
            </a:pPr>
            <a:endParaRPr lang="pt-BR" sz="1400" b="1" dirty="0"/>
          </a:p>
        </p:txBody>
      </p:sp>
      <p:pic>
        <p:nvPicPr>
          <p:cNvPr id="1028" name="Picture 4" descr="franquias 2019 - Baked Pota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" y="2232899"/>
            <a:ext cx="1557369" cy="13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anquias de escolas - beetool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05" y="2226283"/>
            <a:ext cx="1436146" cy="137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nquias de baixo custo 2019 - sÃ³ multa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51" y="2226283"/>
            <a:ext cx="1423811" cy="137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-61383" y="3580416"/>
            <a:ext cx="160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Baked</a:t>
            </a:r>
            <a:r>
              <a:rPr lang="pt-BR" b="1" dirty="0"/>
              <a:t> </a:t>
            </a:r>
            <a:r>
              <a:rPr lang="pt-BR" b="1" dirty="0" err="1"/>
              <a:t>Potato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58158" y="3598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Beetools</a:t>
            </a:r>
            <a:r>
              <a:rPr lang="pt-BR" b="1" dirty="0"/>
              <a:t> (Ed. Tec.)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975672" y="3592914"/>
            <a:ext cx="158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Só multas</a:t>
            </a:r>
          </a:p>
        </p:txBody>
      </p:sp>
      <p:pic>
        <p:nvPicPr>
          <p:cNvPr id="1034" name="Picture 10" descr="Franquias de serviÃ§os - hashte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62" y="2232249"/>
            <a:ext cx="1414279" cy="136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089781" y="3598155"/>
            <a:ext cx="235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#</a:t>
            </a:r>
            <a:r>
              <a:rPr lang="pt-BR" b="1" dirty="0" err="1"/>
              <a:t>Hashtec</a:t>
            </a:r>
            <a:r>
              <a:rPr lang="pt-BR" b="1" dirty="0"/>
              <a:t> (Assist.)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4480162" y="4293097"/>
            <a:ext cx="4444041" cy="247766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pt-BR" sz="1100" b="1" dirty="0" err="1"/>
              <a:t>Sigbol</a:t>
            </a:r>
            <a:r>
              <a:rPr lang="pt-BR" sz="1100" b="1" dirty="0"/>
              <a:t> Fashion (Curso de Moda)</a:t>
            </a:r>
          </a:p>
          <a:p>
            <a:pPr marL="0" indent="0">
              <a:buFont typeface="Wingdings"/>
              <a:buNone/>
            </a:pPr>
            <a:r>
              <a:rPr lang="pt-BR" sz="1100" dirty="0">
                <a:hlinkClick r:id="rId9"/>
              </a:rPr>
              <a:t>https://www.youtube.com/watch?time_continue=11&amp;v=Z25LR4AKXLQ</a:t>
            </a: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Acesso Saúde Institucional</a:t>
            </a:r>
          </a:p>
          <a:p>
            <a:pPr marL="0" indent="0">
              <a:buNone/>
            </a:pPr>
            <a:r>
              <a:rPr lang="pt-BR" sz="1100" dirty="0">
                <a:hlinkClick r:id="rId10"/>
              </a:rPr>
              <a:t>https://www.youtube.com/watch?v=ozqorG8drKw</a:t>
            </a:r>
            <a:endParaRPr lang="pt-BR" sz="1100" b="1" dirty="0"/>
          </a:p>
          <a:p>
            <a:pPr marL="0" indent="0">
              <a:buFont typeface="Wingdings"/>
              <a:buNone/>
            </a:pPr>
            <a:endParaRPr lang="en-US" sz="1000" b="1" dirty="0"/>
          </a:p>
          <a:p>
            <a:pPr marL="0" indent="0">
              <a:buFont typeface="Wingdings"/>
              <a:buNone/>
            </a:pPr>
            <a:r>
              <a:rPr lang="pt-BR" sz="1100" b="1" dirty="0"/>
              <a:t>Para ver mais:</a:t>
            </a:r>
          </a:p>
          <a:p>
            <a:pPr marL="0" indent="0">
              <a:buNone/>
            </a:pPr>
            <a:r>
              <a:rPr lang="pt-BR" sz="1100" dirty="0"/>
              <a:t>https://www.portaldofranchising.com.br/franquias/franquias-2019-tendencia/</a:t>
            </a:r>
          </a:p>
        </p:txBody>
      </p:sp>
      <p:pic>
        <p:nvPicPr>
          <p:cNvPr id="1036" name="Picture 12" descr="franquias de baixo custo 2019 - barel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441" y="2232249"/>
            <a:ext cx="1409869" cy="13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798919" y="3585086"/>
            <a:ext cx="160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Barela</a:t>
            </a:r>
            <a:r>
              <a:rPr lang="pt-BR" b="1" dirty="0"/>
              <a:t> (HO)</a:t>
            </a:r>
          </a:p>
        </p:txBody>
      </p:sp>
      <p:pic>
        <p:nvPicPr>
          <p:cNvPr id="1038" name="Picture 14" descr="Franquias diferentes - Blue So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310" y="2232248"/>
            <a:ext cx="1619893" cy="13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7287903" y="3578360"/>
            <a:ext cx="160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Blue Sol</a:t>
            </a:r>
          </a:p>
        </p:txBody>
      </p:sp>
    </p:spTree>
    <p:extLst>
      <p:ext uri="{BB962C8B-B14F-4D97-AF65-F5344CB8AC3E}">
        <p14:creationId xmlns:p14="http://schemas.microsoft.com/office/powerpoint/2010/main" val="417632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69900" y="414337"/>
            <a:ext cx="8205787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pt-BR" sz="40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Empreendedorismo</a:t>
            </a:r>
            <a:br>
              <a:rPr lang="pt-BR" sz="40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32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 Administração da revolução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sz="quarter" idx="1"/>
          </p:nvPr>
        </p:nvSpPr>
        <p:spPr>
          <a:xfrm>
            <a:off x="467543" y="2060848"/>
            <a:ext cx="4320480" cy="30112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7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“O empreendedorismo é uma revolução silenciosa, que será para o século XXI mais do que a revolução industrial foi para o século XX”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(TIMMONS, 1990).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128" y="2060848"/>
            <a:ext cx="2773000" cy="2808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pt-BR" sz="41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(Re) Orientação Acadêmica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sz="quarter" idx="1"/>
          </p:nvPr>
        </p:nvSpPr>
        <p:spPr>
          <a:xfrm>
            <a:off x="457200" y="1481328"/>
            <a:ext cx="4618855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pt-BR" sz="249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Dolabela  defende a criação do conhecimento voltada para a formação de empreendedores e não para as empresas. </a:t>
            </a:r>
          </a:p>
          <a:p>
            <a:pPr marL="365760" marR="0" lvl="0" indent="-2641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endParaRPr lang="pt-BR" sz="2497" dirty="0"/>
          </a:p>
          <a:p>
            <a:pPr marL="365760" marR="0" lvl="0" indent="-2641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Char char="●"/>
            </a:pPr>
            <a:r>
              <a:rPr lang="pt-BR" sz="2497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 autor fala da necessidade de reorientação da academia brasileira no sentido de formar empreendedores.</a:t>
            </a:r>
          </a:p>
          <a:p>
            <a:pPr marL="365760" marR="0" lvl="0" indent="-26416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97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None/>
            </a:pPr>
            <a:endParaRPr sz="2497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6096" y="3789039"/>
            <a:ext cx="3312367" cy="252027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6096" y="1412775"/>
            <a:ext cx="3312367" cy="237626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" name="Explosão 2 3"/>
          <p:cNvSpPr/>
          <p:nvPr/>
        </p:nvSpPr>
        <p:spPr>
          <a:xfrm>
            <a:off x="1691680" y="1844822"/>
            <a:ext cx="5184576" cy="388843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INOVAÇÃO</a:t>
            </a:r>
            <a:endParaRPr lang="pt-B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7" grpId="0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pesquisa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/>
              <a:t>Objetivo:</a:t>
            </a:r>
            <a:r>
              <a:rPr lang="pt-BR" sz="2400" dirty="0"/>
              <a:t> Esta atividade tem como objetivo incentivar o conhecimento de áreas da tecnologia da informação empreendidas no Brasil (SEBRAE ou PLATAFORMA SENAI GP DE INOVAÇÃO)</a:t>
            </a:r>
          </a:p>
          <a:p>
            <a:pPr marL="817119" lvl="1" indent="-342900" algn="just">
              <a:buAutoNum type="arabicPeriod"/>
            </a:pPr>
            <a:r>
              <a:rPr lang="pt-BR" sz="1600" dirty="0"/>
              <a:t>Pesquisar  no site do Sebrae/Ideias de Negócios ou da Plataforma GP de Inovação;</a:t>
            </a:r>
          </a:p>
          <a:p>
            <a:pPr marL="817119" lvl="1" indent="-342900" algn="just">
              <a:buAutoNum type="arabicPeriod"/>
            </a:pPr>
            <a:r>
              <a:rPr lang="pt-BR" sz="1600" dirty="0"/>
              <a:t>Escolher uma ideia de negócio ou uma demanda da indústria;</a:t>
            </a:r>
          </a:p>
          <a:p>
            <a:pPr marL="817119" lvl="1" indent="-342900" algn="just">
              <a:buAutoNum type="arabicPeriod"/>
            </a:pPr>
            <a:r>
              <a:rPr lang="pt-BR" sz="1600" dirty="0"/>
              <a:t>Pesquisar sobre  montar uma apresentação (</a:t>
            </a:r>
            <a:r>
              <a:rPr lang="pt-BR" sz="1600" dirty="0" err="1"/>
              <a:t>power</a:t>
            </a:r>
            <a:r>
              <a:rPr lang="pt-BR" sz="1600" dirty="0"/>
              <a:t> point ou </a:t>
            </a:r>
            <a:r>
              <a:rPr lang="pt-BR" sz="1600" dirty="0" err="1"/>
              <a:t>prezi</a:t>
            </a:r>
            <a:r>
              <a:rPr lang="pt-BR" sz="1600" dirty="0"/>
              <a:t>) *seja criativo;</a:t>
            </a:r>
          </a:p>
          <a:p>
            <a:pPr marL="817119" lvl="1" indent="-342900" algn="just">
              <a:buAutoNum type="arabicPeriod"/>
            </a:pPr>
            <a:r>
              <a:rPr lang="pt-BR" sz="1600" dirty="0"/>
              <a:t>A apresentar 5 slides falando sobre um problema atendido com  o produto/serviço, a oferta de mercado (solução – produto ou serviço), o público alvo, a concorrência, o diferencial de seu produto/serviço, canais de comunicação que usaria para alcançar seu público alvo);</a:t>
            </a:r>
          </a:p>
          <a:p>
            <a:pPr marL="817119" lvl="1" indent="-342900" algn="just">
              <a:buAutoNum type="arabicPeriod"/>
            </a:pPr>
            <a:r>
              <a:rPr lang="pt-BR" sz="1600" dirty="0"/>
              <a:t>Postar na sala de aula da turma.</a:t>
            </a:r>
          </a:p>
          <a:p>
            <a:pPr marL="474219" lvl="1" indent="0" algn="just">
              <a:buNone/>
            </a:pPr>
            <a:endParaRPr lang="pt-BR" sz="1600" dirty="0"/>
          </a:p>
          <a:p>
            <a:pPr marL="218187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608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pt-BR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Bibliografia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sz="quarter" idx="1"/>
          </p:nvPr>
        </p:nvSpPr>
        <p:spPr>
          <a:xfrm>
            <a:off x="467544" y="1772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sz="2000" dirty="0"/>
              <a:t>CHIAVENATO, Idalberto. </a:t>
            </a:r>
            <a:r>
              <a:rPr lang="pt-BR" sz="2000" b="1" dirty="0"/>
              <a:t>Empreendedorismo:</a:t>
            </a:r>
            <a:r>
              <a:rPr lang="pt-BR" sz="2000" dirty="0"/>
              <a:t> dando asas ao espírito empreendedor. São Paulo: Saraiva.</a:t>
            </a:r>
          </a:p>
          <a:p>
            <a:r>
              <a:rPr lang="pt-BR" sz="2000" dirty="0"/>
              <a:t>DEGEN, Ronald Jean. </a:t>
            </a:r>
            <a:r>
              <a:rPr lang="pt-BR" sz="2000" b="1" dirty="0"/>
              <a:t>O Empreendedor:</a:t>
            </a:r>
            <a:r>
              <a:rPr lang="pt-BR" sz="2000" dirty="0"/>
              <a:t> fundamentos da inciativa empresarial. São Paulo: Makron.</a:t>
            </a:r>
          </a:p>
          <a:p>
            <a:r>
              <a:rPr lang="pt-BR" sz="2000" dirty="0"/>
              <a:t>DOLABELA, Fernando. </a:t>
            </a:r>
            <a:r>
              <a:rPr lang="pt-BR" sz="2000" b="1" dirty="0"/>
              <a:t>O segredo de Luísa</a:t>
            </a:r>
            <a:r>
              <a:rPr lang="pt-BR" sz="2000" dirty="0"/>
              <a:t>: uma </a:t>
            </a:r>
            <a:r>
              <a:rPr lang="pt-BR" sz="2000" dirty="0" err="1"/>
              <a:t>idéia</a:t>
            </a:r>
            <a:r>
              <a:rPr lang="pt-BR" sz="2000" dirty="0"/>
              <a:t>, uma paixão e um plano de negócios. Rio de Janeiro: Sextante, 2008.</a:t>
            </a:r>
          </a:p>
          <a:p>
            <a:r>
              <a:rPr lang="pt-BR" sz="2000" dirty="0"/>
              <a:t>DORNELAS, José Carlos Assis. Empreendedorismo: Transformando </a:t>
            </a:r>
            <a:r>
              <a:rPr lang="pt-BR" sz="2000" dirty="0" err="1"/>
              <a:t>idéias</a:t>
            </a:r>
            <a:r>
              <a:rPr lang="pt-BR" sz="2000" dirty="0"/>
              <a:t> em negócios. Rio de Janeiro: </a:t>
            </a:r>
            <a:r>
              <a:rPr lang="pt-BR" sz="2000" dirty="0" err="1"/>
              <a:t>Elsevier</a:t>
            </a:r>
            <a:r>
              <a:rPr lang="pt-BR" sz="2000" dirty="0"/>
              <a:t>, 2008.</a:t>
            </a:r>
          </a:p>
          <a:p>
            <a:r>
              <a:rPr lang="pt-BR" sz="2000" dirty="0"/>
              <a:t>CHIAVENATO, Idalberto</a:t>
            </a:r>
            <a:r>
              <a:rPr lang="pt-BR" sz="2000" b="1" dirty="0"/>
              <a:t>. Administração:</a:t>
            </a:r>
            <a:r>
              <a:rPr lang="pt-BR" sz="2000" dirty="0"/>
              <a:t> teoria, processo e prática. Rio de Janeiro: </a:t>
            </a:r>
            <a:r>
              <a:rPr lang="pt-BR" sz="2000" dirty="0" err="1"/>
              <a:t>Elsevier</a:t>
            </a:r>
            <a:r>
              <a:rPr lang="pt-BR" sz="2000" dirty="0"/>
              <a:t>, 2007.</a:t>
            </a:r>
          </a:p>
          <a:p>
            <a:r>
              <a:rPr lang="pt-BR" sz="2000" dirty="0"/>
              <a:t>FERRARI, Roberto. Empreendedorismo para Computação – Criando Negócios de Tecnologia. Rio de Janeiro: </a:t>
            </a:r>
            <a:r>
              <a:rPr lang="pt-BR" sz="2000" dirty="0" err="1"/>
              <a:t>Elsevier</a:t>
            </a:r>
            <a:r>
              <a:rPr lang="pt-BR" sz="2000" dirty="0"/>
              <a:t> Campus</a:t>
            </a:r>
            <a:r>
              <a:rPr lang="pt-BR" dirty="0"/>
              <a:t>.</a:t>
            </a:r>
          </a:p>
          <a:p>
            <a:pPr marL="365760" marR="0" lvl="0" indent="-26416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endParaRPr lang="pt-BR"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pt-BR" sz="41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Empreendedorismo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sz="quarter" idx="1"/>
          </p:nvPr>
        </p:nvSpPr>
        <p:spPr>
          <a:xfrm>
            <a:off x="289298" y="2060848"/>
            <a:ext cx="4896544" cy="1372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433"/>
              <a:buFont typeface="Noto Sans Symbols"/>
              <a:buChar char="●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É um neologismo utilizado para designar os estudos relativos ao empreendedor, seu perfil, suas origens, seu sistema de atividades, seu universo de atuação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(DOLABELA, 1999).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95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557897" y="3954463"/>
            <a:ext cx="3466031" cy="2714897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80000"/>
              </a:lnSpc>
              <a:spcBef>
                <a:spcPts val="400"/>
              </a:spcBef>
              <a:buNone/>
            </a:pPr>
            <a:r>
              <a:rPr lang="pt-BR" sz="20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Arial" panose="020B0604020202020204" pitchFamily="34" charset="0"/>
                <a:sym typeface="Rambla"/>
              </a:rPr>
              <a:t>Houaiss:</a:t>
            </a:r>
          </a:p>
          <a:p>
            <a:pPr lvl="0" algn="just" rtl="0">
              <a:lnSpc>
                <a:spcPct val="80000"/>
              </a:lnSpc>
              <a:spcBef>
                <a:spcPts val="400"/>
              </a:spcBef>
              <a:buNone/>
            </a:pPr>
            <a:r>
              <a:rPr lang="pt-BR" sz="20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Arial" panose="020B0604020202020204" pitchFamily="34" charset="0"/>
                <a:sym typeface="Rambla"/>
              </a:rPr>
              <a:t>“Que ou o que empreende coisas difíceis; arrojado; realizador”.</a:t>
            </a:r>
          </a:p>
          <a:p>
            <a:pPr lvl="0" algn="just" rtl="0">
              <a:lnSpc>
                <a:spcPct val="80000"/>
              </a:lnSpc>
              <a:spcBef>
                <a:spcPts val="400"/>
              </a:spcBef>
              <a:buNone/>
            </a:pPr>
            <a:r>
              <a:rPr lang="pt-BR" sz="20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Arial" panose="020B0604020202020204" pitchFamily="34" charset="0"/>
                <a:sym typeface="Rambla"/>
              </a:rPr>
              <a:t>O termo tem evoluído e sido estudado cientificamente, evolvendo diversas áreas das ciências</a:t>
            </a:r>
            <a:r>
              <a:rPr lang="pt-BR" sz="24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Arial" panose="020B0604020202020204" pitchFamily="34" charset="0"/>
                <a:sym typeface="Rambla"/>
              </a:rPr>
              <a:t> </a:t>
            </a:r>
            <a:r>
              <a:rPr lang="pt-BR" sz="16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Arial" panose="020B0604020202020204" pitchFamily="34" charset="0"/>
                <a:sym typeface="Rambla"/>
              </a:rPr>
              <a:t>– economia, educação, antropologia, administração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97" y="836712"/>
            <a:ext cx="3466031" cy="309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83568" y="3717032"/>
            <a:ext cx="4536504" cy="2585323"/>
          </a:xfrm>
          <a:prstGeom prst="rect">
            <a:avLst/>
          </a:prstGeom>
          <a:solidFill>
            <a:srgbClr val="FFFFCC"/>
          </a:solidFill>
          <a:ln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latin typeface="Rambla" panose="020B0604020202020204" charset="0"/>
              </a:rPr>
              <a:t>Termo aplicado pela primeira vez por </a:t>
            </a:r>
            <a:r>
              <a:rPr lang="pt-BR" sz="1800" b="1" dirty="0">
                <a:latin typeface="Rambla" panose="020B0604020202020204" charset="0"/>
              </a:rPr>
              <a:t>Richard </a:t>
            </a:r>
            <a:r>
              <a:rPr lang="pt-BR" sz="1800" b="1" dirty="0" err="1">
                <a:latin typeface="Rambla" panose="020B0604020202020204" charset="0"/>
              </a:rPr>
              <a:t>Cantillon</a:t>
            </a:r>
            <a:r>
              <a:rPr lang="pt-BR" sz="1800" dirty="0">
                <a:latin typeface="Rambla" panose="020B0604020202020204" charset="0"/>
              </a:rPr>
              <a:t>, economista francês do século XVIII, até então usado para expedições militares com significado de “assumir empreitada que exigia esforço e muito empenho”.</a:t>
            </a:r>
          </a:p>
          <a:p>
            <a:pPr algn="just"/>
            <a:r>
              <a:rPr lang="pt-BR" sz="1800" dirty="0">
                <a:latin typeface="Rambla" panose="020B0604020202020204" charset="0"/>
              </a:rPr>
              <a:t>Mas o pai do empreendedorismo é considerado o economista francês Jean-Baptiste </a:t>
            </a:r>
            <a:r>
              <a:rPr lang="pt-BR" sz="1800" dirty="0" err="1">
                <a:latin typeface="Rambla" panose="020B0604020202020204" charset="0"/>
              </a:rPr>
              <a:t>Say</a:t>
            </a:r>
            <a:r>
              <a:rPr lang="pt-BR" sz="1800" dirty="0">
                <a:latin typeface="Rambla" panose="020B0604020202020204" charset="0"/>
              </a:rPr>
              <a:t>, por este ter estabelecido referenciais teóricos ao termo.</a:t>
            </a:r>
          </a:p>
        </p:txBody>
      </p:sp>
    </p:spTree>
    <p:extLst>
      <p:ext uri="{BB962C8B-B14F-4D97-AF65-F5344CB8AC3E}">
        <p14:creationId xmlns:p14="http://schemas.microsoft.com/office/powerpoint/2010/main" val="4423751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4" grpId="0" build="p"/>
      <p:bldP spid="11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51520" y="273050"/>
            <a:ext cx="8712968" cy="86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pt-BR" sz="369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Histórico e evolução do Empreendedorismo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sz="quarter" idx="2"/>
          </p:nvPr>
        </p:nvSpPr>
        <p:spPr>
          <a:xfrm>
            <a:off x="467544" y="2438400"/>
            <a:ext cx="4028256" cy="17826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16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918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Iniciam-se na Inglaterra pesquisas sobre a importância das pequenas e médias empresas para a economia.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4716016" y="2438400"/>
            <a:ext cx="4248472" cy="4302968"/>
          </a:xfrm>
        </p:spPr>
        <p:txBody>
          <a:bodyPr>
            <a:normAutofit fontScale="92500" lnSpcReduction="10000"/>
          </a:bodyPr>
          <a:lstStyle/>
          <a:p>
            <a:pPr marL="101600" indent="0" algn="just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25000"/>
              <a:buNone/>
            </a:pPr>
            <a:r>
              <a:rPr lang="pt-BR" sz="22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Rambla"/>
                <a:sym typeface="Rambla"/>
              </a:rPr>
              <a:t>Causas - endividamento dos governos, concorrência e globalização do mercado, utilização de tecnologia de ponta nos processos produtivos;</a:t>
            </a:r>
          </a:p>
          <a:p>
            <a:pPr marL="101600" indent="0" algn="just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25000"/>
              <a:buNone/>
            </a:pPr>
            <a:r>
              <a:rPr lang="pt-BR" sz="22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Rambla"/>
                <a:sym typeface="Rambla"/>
              </a:rPr>
              <a:t>Consequências:</a:t>
            </a:r>
          </a:p>
          <a:p>
            <a:pPr marL="444500" indent="-342900" algn="just">
              <a:lnSpc>
                <a:spcPct val="110000"/>
              </a:lnSpc>
              <a:spcBef>
                <a:spcPts val="400"/>
              </a:spcBef>
              <a:buSzPct val="100000"/>
              <a:buFont typeface="Wingdings" panose="05000000000000000000" pitchFamily="2" charset="2"/>
              <a:buChar char="§"/>
            </a:pPr>
            <a:r>
              <a:rPr lang="pt-BR" sz="19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Rambla"/>
                <a:sym typeface="Rambla"/>
              </a:rPr>
              <a:t>R</a:t>
            </a:r>
            <a:r>
              <a:rPr lang="pt-BR" sz="19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edução de postos de trabalho; cortes e redimensionamento do quadro de pessoal no Estado;</a:t>
            </a:r>
          </a:p>
          <a:p>
            <a:pPr marL="444500" indent="-342900" algn="just">
              <a:lnSpc>
                <a:spcPct val="110000"/>
              </a:lnSpc>
              <a:spcBef>
                <a:spcPts val="400"/>
              </a:spcBef>
              <a:buSzPct val="100000"/>
              <a:buFont typeface="Wingdings" panose="05000000000000000000" pitchFamily="2" charset="2"/>
              <a:buChar char="§"/>
            </a:pPr>
            <a:r>
              <a:rPr lang="pt-BR" sz="19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Estímulo </a:t>
            </a:r>
            <a:r>
              <a:rPr lang="pt-BR" sz="1900" dirty="0">
                <a:latin typeface="Rambla" panose="020B0604020202020204" charset="0"/>
              </a:rPr>
              <a:t>à</a:t>
            </a:r>
            <a:r>
              <a:rPr lang="pt-BR" sz="19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s Pequenas e Médias Empresas – PME (</a:t>
            </a:r>
            <a:r>
              <a:rPr lang="pt-BR" sz="14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Geração de emprego, Inovação tecnológica, Participação no PIB, Exportação);</a:t>
            </a:r>
          </a:p>
          <a:p>
            <a:pPr marL="444500" indent="-342900" algn="just">
              <a:lnSpc>
                <a:spcPct val="110000"/>
              </a:lnSpc>
              <a:spcBef>
                <a:spcPts val="400"/>
              </a:spcBef>
              <a:buSzPct val="100000"/>
              <a:buFont typeface="Wingdings" panose="05000000000000000000" pitchFamily="2" charset="2"/>
              <a:buChar char="§"/>
            </a:pPr>
            <a:r>
              <a:rPr lang="pt-BR" sz="19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Organização da comunidade local </a:t>
            </a:r>
            <a:r>
              <a:rPr lang="pt-BR" sz="14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(processo orgânico e endógeno).</a:t>
            </a:r>
            <a:endParaRPr lang="pt-BR" sz="2400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/>
              <a:t>1920 – Pós 1ª Guerra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4163888" cy="640080"/>
          </a:xfrm>
        </p:spPr>
        <p:txBody>
          <a:bodyPr>
            <a:normAutofit/>
          </a:bodyPr>
          <a:lstStyle/>
          <a:p>
            <a:r>
              <a:rPr lang="pt-BR" dirty="0"/>
              <a:t>1980 – Reorganização econômica</a:t>
            </a:r>
          </a:p>
        </p:txBody>
      </p:sp>
      <p:sp>
        <p:nvSpPr>
          <p:cNvPr id="8" name="Shape 123"/>
          <p:cNvSpPr txBox="1">
            <a:spLocks/>
          </p:cNvSpPr>
          <p:nvPr/>
        </p:nvSpPr>
        <p:spPr>
          <a:xfrm>
            <a:off x="456650" y="4402832"/>
            <a:ext cx="4028256" cy="154644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anchor="t" anchorCtr="0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 algn="just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67918"/>
              <a:buNone/>
            </a:pP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Até o fim desta década somente o governo e as grandes empresas eram relevantes para a economia.</a:t>
            </a:r>
          </a:p>
          <a:p>
            <a:pPr marL="101600" lvl="0" indent="0" algn="just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67918"/>
              <a:buNone/>
            </a:pPr>
            <a:r>
              <a:rPr lang="pt-BR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Criado o Serviço Brasileiro de Apoio às Micro e Pequenas Empresas (SEBRAE) em 1972 </a:t>
            </a:r>
            <a:r>
              <a:rPr lang="pt-BR" sz="1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(missão de promover a competitividade e o desenvolvimento das micro e pequenas empresas e fomentar o empreendedorismo).</a:t>
            </a:r>
          </a:p>
          <a:p>
            <a:pPr marL="101600" indent="0" algn="just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67918"/>
              <a:buNone/>
            </a:pPr>
            <a:endParaRPr lang="pt-BR" sz="20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" name="Espaço Reservado para Texto 1"/>
          <p:cNvSpPr txBox="1">
            <a:spLocks/>
          </p:cNvSpPr>
          <p:nvPr/>
        </p:nvSpPr>
        <p:spPr>
          <a:xfrm>
            <a:off x="598706" y="3717032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1970 – Guerra Fria</a:t>
            </a:r>
          </a:p>
        </p:txBody>
      </p:sp>
    </p:spTree>
    <p:extLst>
      <p:ext uri="{BB962C8B-B14F-4D97-AF65-F5344CB8AC3E}">
        <p14:creationId xmlns:p14="http://schemas.microsoft.com/office/powerpoint/2010/main" val="24715017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4" grpId="0" build="p"/>
      <p:bldP spid="2" grpId="0" build="p" animBg="1"/>
      <p:bldP spid="3" grpId="0" build="p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sz="quarter" idx="2"/>
          </p:nvPr>
        </p:nvSpPr>
        <p:spPr>
          <a:xfrm>
            <a:off x="467544" y="2438400"/>
            <a:ext cx="4028256" cy="846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1600" lvl="0" indent="0" algn="just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67918"/>
              <a:buNone/>
            </a:pP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Lançados no mercado dos EUA 5 mil novos produtos.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4635624" y="3866768"/>
            <a:ext cx="4248472" cy="1134616"/>
          </a:xfrm>
        </p:spPr>
        <p:txBody>
          <a:bodyPr>
            <a:normAutofit/>
          </a:bodyPr>
          <a:lstStyle/>
          <a:p>
            <a:pPr marL="101600" lvl="0" indent="0" algn="just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7918"/>
              <a:buNone/>
            </a:pPr>
            <a:r>
              <a:rPr lang="pt-BR" sz="2000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Auto-emprego</a:t>
            </a: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é estimulado por demissões </a:t>
            </a:r>
            <a:r>
              <a:rPr lang="pt-BR" sz="16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(fusões, privatizações, reestruturações) </a:t>
            </a: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 novos recém-formados.</a:t>
            </a:r>
            <a:endParaRPr lang="pt-BR" sz="1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/>
              <a:t>1985 – Globalização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"/>
          </p:nvPr>
        </p:nvSpPr>
        <p:spPr>
          <a:xfrm>
            <a:off x="4720208" y="3180968"/>
            <a:ext cx="4172272" cy="64008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Década de 1990 – Início da era do Empreendedorismo</a:t>
            </a:r>
          </a:p>
        </p:txBody>
      </p:sp>
      <p:sp>
        <p:nvSpPr>
          <p:cNvPr id="8" name="Shape 123"/>
          <p:cNvSpPr txBox="1">
            <a:spLocks/>
          </p:cNvSpPr>
          <p:nvPr/>
        </p:nvSpPr>
        <p:spPr>
          <a:xfrm>
            <a:off x="477888" y="3866768"/>
            <a:ext cx="4028256" cy="10744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anchor="t" anchorCtr="0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lvl="0" indent="0" algn="just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7918"/>
              <a:buNone/>
            </a:pP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Lançados no mercado dos EUA 25 mil novos produtos, apoiados pela com </a:t>
            </a:r>
            <a:r>
              <a:rPr lang="pt-BR" sz="2000" u="sng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tecnologia de produção*</a:t>
            </a: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e novas formas de </a:t>
            </a:r>
            <a:r>
              <a:rPr lang="pt-BR" sz="2000" u="sng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comercialização</a:t>
            </a: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</p:txBody>
      </p:sp>
      <p:sp>
        <p:nvSpPr>
          <p:cNvPr id="9" name="Espaço Reservado para Texto 1"/>
          <p:cNvSpPr txBox="1">
            <a:spLocks/>
          </p:cNvSpPr>
          <p:nvPr/>
        </p:nvSpPr>
        <p:spPr>
          <a:xfrm>
            <a:off x="619944" y="3180968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1995 – Inovação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19944" y="5229200"/>
            <a:ext cx="8200528" cy="1323439"/>
          </a:xfrm>
          <a:prstGeom prst="rect">
            <a:avLst/>
          </a:prstGeom>
          <a:solidFill>
            <a:srgbClr val="00B0F0">
              <a:alpha val="92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solidFill>
                  <a:schemeClr val="bg1"/>
                </a:solidFill>
              </a:rPr>
              <a:t>* envolvem um conjunto de recursos tecnológicos – tecnologias da informação e comunicação -, utilizados de forma integrada nos negócios para a automação e  o gerenciamento de tarefas e resultados, como na comunicação e na educação,  favorecidas ainda mais no século XXI com os adventos da internet e dos smartphones.</a:t>
            </a:r>
          </a:p>
        </p:txBody>
      </p:sp>
      <p:pic>
        <p:nvPicPr>
          <p:cNvPr id="3074" name="Picture 2" descr="Resultado de imagem para empreendedoris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90" y="1523692"/>
            <a:ext cx="4141390" cy="162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124"/>
          <p:cNvSpPr txBox="1">
            <a:spLocks/>
          </p:cNvSpPr>
          <p:nvPr/>
        </p:nvSpPr>
        <p:spPr>
          <a:xfrm>
            <a:off x="323528" y="260648"/>
            <a:ext cx="8820472" cy="8699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pt-BR" sz="3690" b="1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Histórico e evolução do Empreendedorismo</a:t>
            </a:r>
          </a:p>
        </p:txBody>
      </p:sp>
    </p:spTree>
    <p:extLst>
      <p:ext uri="{BB962C8B-B14F-4D97-AF65-F5344CB8AC3E}">
        <p14:creationId xmlns:p14="http://schemas.microsoft.com/office/powerpoint/2010/main" val="14472503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4" grpId="0" build="p"/>
      <p:bldP spid="2" grpId="0" build="p" animBg="1"/>
      <p:bldP spid="3" grpId="0" build="p" animBg="1"/>
      <p:bldP spid="8" grpId="0"/>
      <p:bldP spid="9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95536" y="228600"/>
            <a:ext cx="5832648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pt-BR" sz="36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Empreendedorismo no Brasil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sz="quarter" idx="1"/>
          </p:nvPr>
        </p:nvSpPr>
        <p:spPr>
          <a:xfrm>
            <a:off x="323529" y="4437112"/>
            <a:ext cx="8464268" cy="19442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Rambla" panose="020B0604020202020204" charset="0"/>
              </a:rPr>
              <a:t>Programa Brasil Empreendedor do Governo Federal (1999 - 2002);</a:t>
            </a:r>
          </a:p>
          <a:p>
            <a:pPr lvl="0" algn="just"/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Rambla" panose="020B0604020202020204" charset="0"/>
              </a:rPr>
              <a:t>Programa </a:t>
            </a:r>
            <a:r>
              <a:rPr lang="pt-BR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Rambla" panose="020B0604020202020204" charset="0"/>
              </a:rPr>
              <a:t>Empretec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Rambla" panose="020B0604020202020204" charset="0"/>
              </a:rPr>
              <a:t> – seminário com metodologia da Organização das Nações Unidas (ONU);</a:t>
            </a:r>
          </a:p>
          <a:p>
            <a:pPr lvl="0" algn="just"/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Rambla" panose="020B0604020202020204" charset="0"/>
              </a:rPr>
              <a:t>Programa Jovem Empreendedor - programa de capacitação que tem estimulado o crescimento das incubadoras de empresas;</a:t>
            </a:r>
          </a:p>
          <a:p>
            <a:pPr lvl="0" algn="just"/>
            <a:r>
              <a:rPr lang="pt-BR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Rambla" panose="020B0604020202020204" charset="0"/>
              </a:rPr>
              <a:t>Pronatec</a:t>
            </a:r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Rambla" panose="020B0604020202020204" charset="0"/>
              </a:rPr>
              <a:t> Empreendedor (2015-2018) – voltado para a capacitação de professores para a Educação Empreendedora, em parceria com o Sistema S e outros órgão do sistema de ensino.</a:t>
            </a:r>
          </a:p>
          <a:p>
            <a:pPr marL="365760" lvl="0" indent="-264160" algn="just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67918"/>
              <a:buFont typeface="Noto Sans Symbols"/>
              <a:buChar char="●"/>
            </a:pPr>
            <a:endParaRPr lang="pt-BR" sz="1800" b="0" i="0" u="none" strike="noStrike" cap="none" dirty="0">
              <a:solidFill>
                <a:schemeClr val="accent2">
                  <a:lumMod val="20000"/>
                  <a:lumOff val="80000"/>
                </a:schemeClr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026" name="Picture 2" descr="https://neigrando.files.wordpress.com/2015/02/brasil_mais_empreended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97932" cy="94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099696" y="2060848"/>
            <a:ext cx="1797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Vídeo do </a:t>
            </a:r>
            <a:r>
              <a:rPr lang="pt-BR" dirty="0" err="1"/>
              <a:t>Youtube</a:t>
            </a:r>
            <a:r>
              <a:rPr lang="pt-BR" dirty="0"/>
              <a:t>:</a:t>
            </a:r>
          </a:p>
          <a:p>
            <a:r>
              <a:rPr lang="pt-BR" dirty="0"/>
              <a:t>“</a:t>
            </a:r>
            <a:r>
              <a:rPr lang="pt-BR" dirty="0" err="1"/>
              <a:t>Empretec</a:t>
            </a:r>
            <a:r>
              <a:rPr lang="pt-BR" dirty="0"/>
              <a:t> 20 Anos”</a:t>
            </a:r>
          </a:p>
          <a:p>
            <a:r>
              <a:rPr lang="pt-BR" dirty="0"/>
              <a:t>(</a:t>
            </a:r>
            <a:r>
              <a:rPr lang="pt-BR" u="sng" dirty="0">
                <a:hlinkClick r:id="rId4"/>
              </a:rPr>
              <a:t>https://www.youtube.com/watch?v=BHDO72g4uOg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6690" y="1628800"/>
            <a:ext cx="6749566" cy="2426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algn="just">
              <a:lnSpc>
                <a:spcPct val="80000"/>
              </a:lnSpc>
              <a:buClr>
                <a:schemeClr val="accent1"/>
              </a:buClr>
              <a:buSzPct val="67918"/>
            </a:pP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Fatores que influenciaram a difusão do empreendedorismo no Brasil (década de 1990):</a:t>
            </a:r>
          </a:p>
          <a:p>
            <a:pPr marL="723901" lvl="1" indent="-342900" algn="just">
              <a:lnSpc>
                <a:spcPct val="80000"/>
              </a:lnSpc>
              <a:spcBef>
                <a:spcPts val="324"/>
              </a:spcBef>
              <a:buSzPct val="101285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Estabilidade da economia,  globalização e busca por estratégias para aumentar a competitividade do país e necessidade de recolocação;</a:t>
            </a:r>
          </a:p>
          <a:p>
            <a:pPr marL="723901" lvl="1" indent="-342900" algn="just">
              <a:lnSpc>
                <a:spcPct val="80000"/>
              </a:lnSpc>
              <a:spcBef>
                <a:spcPts val="324"/>
              </a:spcBef>
              <a:buSzPct val="101285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Preocupação com o ciclo de vida das empresas;</a:t>
            </a:r>
          </a:p>
          <a:p>
            <a:pPr marL="723901" lvl="1" indent="-342900" algn="just">
              <a:lnSpc>
                <a:spcPct val="80000"/>
              </a:lnSpc>
              <a:spcBef>
                <a:spcPts val="324"/>
              </a:spcBef>
              <a:buSzPct val="101285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Necessidade de redução da taxa de mortalidade das empresas;</a:t>
            </a:r>
          </a:p>
          <a:p>
            <a:pPr marL="723901" lvl="1" indent="-342900" algn="just">
              <a:lnSpc>
                <a:spcPct val="80000"/>
              </a:lnSpc>
              <a:spcBef>
                <a:spcPts val="324"/>
              </a:spcBef>
              <a:buSzPct val="101285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Nova economia (negócios.com);</a:t>
            </a:r>
          </a:p>
          <a:p>
            <a:pPr marL="723901" lvl="1" indent="-342900" algn="just">
              <a:lnSpc>
                <a:spcPct val="80000"/>
              </a:lnSpc>
              <a:spcBef>
                <a:spcPts val="324"/>
              </a:spcBef>
              <a:buSzPct val="101285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Ações acadêmicas.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4420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animBg="1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latin typeface="Rambla" panose="020B0604020202020204" charset="0"/>
              </a:rPr>
              <a:t>Dados Sobrevivência de Empresas -IBGE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229600" cy="3949899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Cerca da metade das empresas fundadas no Brasil fecham as portas em 4 anos.</a:t>
            </a: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317001"/>
              </p:ext>
            </p:extLst>
          </p:nvPr>
        </p:nvGraphicFramePr>
        <p:xfrm>
          <a:off x="611560" y="2924944"/>
          <a:ext cx="784887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093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sz="quarter" idx="1"/>
          </p:nvPr>
        </p:nvSpPr>
        <p:spPr>
          <a:xfrm>
            <a:off x="4788024" y="1600200"/>
            <a:ext cx="3978024" cy="5141168"/>
          </a:xfrm>
          <a:solidFill>
            <a:schemeClr val="accent1"/>
          </a:solidFill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300" dirty="0">
                <a:latin typeface="Rambla" panose="020B0604020202020204" charset="0"/>
              </a:rPr>
              <a:t>A </a:t>
            </a:r>
            <a:r>
              <a:rPr lang="pt-BR" sz="2300" b="1" dirty="0">
                <a:latin typeface="Rambla" panose="020B0604020202020204" charset="0"/>
              </a:rPr>
              <a:t>burocracia na abertura de empresas</a:t>
            </a:r>
            <a:r>
              <a:rPr lang="pt-BR" sz="2300" dirty="0">
                <a:latin typeface="Rambla" panose="020B0604020202020204" charset="0"/>
              </a:rPr>
              <a:t> é um dos principais limitadores que o empreendedorismo brasileiro enfrenta, podendo levar até 107 dias para obter todas as licenças e alvarás de funcionamento da empresa.</a:t>
            </a:r>
          </a:p>
          <a:p>
            <a:endParaRPr lang="pt-BR" dirty="0">
              <a:latin typeface="Rambla" panose="020B0604020202020204" charset="0"/>
            </a:endParaRPr>
          </a:p>
          <a:p>
            <a:pPr algn="just"/>
            <a:r>
              <a:rPr lang="pt-BR" sz="2300" dirty="0">
                <a:latin typeface="Rambla" panose="020B0604020202020204" charset="0"/>
              </a:rPr>
              <a:t>Dica de Vídeo - Presidente do Sebrae fala sobre abertura de empresas no Brasil</a:t>
            </a:r>
          </a:p>
          <a:p>
            <a:pPr marL="474219" lvl="1" indent="0" algn="just">
              <a:buNone/>
            </a:pPr>
            <a:r>
              <a:rPr lang="pt-BR" sz="1500" dirty="0">
                <a:latin typeface="Rambla" panose="020B0604020202020204" charset="0"/>
              </a:rPr>
              <a:t>Pesquisa mostra que quase 80% consideram o Brasil muito burocrático.</a:t>
            </a:r>
          </a:p>
          <a:p>
            <a:pPr marL="474219" lvl="1" indent="0" algn="just">
              <a:buNone/>
            </a:pPr>
            <a:r>
              <a:rPr lang="pt-BR" sz="1500" dirty="0">
                <a:latin typeface="Rambla" panose="020B0604020202020204" charset="0"/>
              </a:rPr>
              <a:t>Guilherme </a:t>
            </a:r>
            <a:r>
              <a:rPr lang="pt-BR" sz="1500" dirty="0" err="1">
                <a:latin typeface="Rambla" panose="020B0604020202020204" charset="0"/>
              </a:rPr>
              <a:t>Afif</a:t>
            </a:r>
            <a:r>
              <a:rPr lang="pt-BR" sz="1500" dirty="0">
                <a:latin typeface="Rambla" panose="020B0604020202020204" charset="0"/>
              </a:rPr>
              <a:t> Domingos comenta criação do Cadastro Nacional Único.</a:t>
            </a:r>
          </a:p>
          <a:p>
            <a:pPr marL="474219" lvl="1" indent="0" algn="just">
              <a:buNone/>
            </a:pPr>
            <a:endParaRPr lang="pt-BR" sz="1500" dirty="0">
              <a:latin typeface="Rambla" panose="020B0604020202020204" charset="0"/>
            </a:endParaRPr>
          </a:p>
          <a:p>
            <a:pPr marL="474219" lvl="1" indent="0" algn="just">
              <a:buNone/>
            </a:pPr>
            <a:r>
              <a:rPr lang="pt-BR" sz="1500" dirty="0">
                <a:latin typeface="Rambla" panose="020B0604020202020204" charset="0"/>
                <a:hlinkClick r:id="rId2"/>
              </a:rPr>
              <a:t>http://g1.globo.com/economia/pme/noticia/2015/12/presidente-do-sebrae-fala-sobre-abertura-de-empresas-no-brasil.html</a:t>
            </a:r>
            <a:endParaRPr lang="pt-BR" sz="1500" dirty="0">
              <a:latin typeface="Rambla" panose="020B060402020202020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476672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Sobrevivência no Empreendedorismo</a:t>
            </a:r>
            <a:endParaRPr lang="pt-BR" sz="4000" dirty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179512" y="1556792"/>
            <a:ext cx="4176464" cy="5301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latin typeface="Rambla" panose="020B0604020202020204" charset="0"/>
              </a:rPr>
              <a:t>Implicações para a sobrevivência de empresas:</a:t>
            </a:r>
          </a:p>
          <a:p>
            <a:pPr algn="just"/>
            <a:r>
              <a:rPr lang="pt-BR" sz="1800" dirty="0">
                <a:latin typeface="Rambla" panose="020B0604020202020204" charset="0"/>
              </a:rPr>
              <a:t>Burocracia;</a:t>
            </a:r>
          </a:p>
          <a:p>
            <a:pPr algn="just"/>
            <a:r>
              <a:rPr lang="pt-BR" sz="1800" dirty="0">
                <a:latin typeface="Rambla" panose="020B0604020202020204" charset="0"/>
              </a:rPr>
              <a:t>Falta de conhecimento da área de atuação;</a:t>
            </a:r>
          </a:p>
          <a:p>
            <a:pPr algn="just"/>
            <a:r>
              <a:rPr lang="pt-BR" sz="1800" dirty="0">
                <a:latin typeface="Rambla" panose="020B0604020202020204" charset="0"/>
              </a:rPr>
              <a:t>Ausência de recursos;</a:t>
            </a:r>
          </a:p>
          <a:p>
            <a:pPr algn="just"/>
            <a:r>
              <a:rPr lang="pt-BR" sz="1800" dirty="0">
                <a:latin typeface="Rambla" panose="020B0604020202020204" charset="0"/>
              </a:rPr>
              <a:t>Tributação alta;</a:t>
            </a:r>
          </a:p>
          <a:p>
            <a:pPr algn="just"/>
            <a:r>
              <a:rPr lang="pt-BR" sz="1800" dirty="0">
                <a:latin typeface="Rambla" panose="020B0604020202020204" charset="0"/>
              </a:rPr>
              <a:t>Falta de um bom planejamento;</a:t>
            </a:r>
          </a:p>
          <a:p>
            <a:pPr algn="just"/>
            <a:r>
              <a:rPr lang="pt-BR" sz="1800" dirty="0">
                <a:latin typeface="Rambla" panose="020B0604020202020204" charset="0"/>
              </a:rPr>
              <a:t>Não separação do dinheiro da pessoal e da empresa.</a:t>
            </a:r>
            <a:endParaRPr lang="pt-BR" sz="1200" dirty="0">
              <a:latin typeface="Rambla" panose="020B0604020202020204" charset="0"/>
            </a:endParaRPr>
          </a:p>
          <a:p>
            <a:pPr marL="474219" lvl="1" indent="0">
              <a:buFont typeface="Wingdings 2"/>
              <a:buNone/>
            </a:pPr>
            <a:endParaRPr lang="pt-BR" sz="1800" dirty="0"/>
          </a:p>
        </p:txBody>
      </p:sp>
      <p:pic>
        <p:nvPicPr>
          <p:cNvPr id="4098" name="Picture 2" descr="Resultado de imagem para esforço do empreendedoris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15" y="4869160"/>
            <a:ext cx="2547441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9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>
                <a:latin typeface="Rambla" panose="020B0604020202020204" charset="0"/>
              </a:rPr>
              <a:t>Lei Geral das Pequenas e Micro Empresas no Brasil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99512" cy="4495800"/>
          </a:xfrm>
        </p:spPr>
        <p:txBody>
          <a:bodyPr>
            <a:normAutofit/>
          </a:bodyPr>
          <a:lstStyle/>
          <a:p>
            <a:pPr algn="just"/>
            <a:r>
              <a:rPr lang="pt-BR" sz="1800" dirty="0">
                <a:latin typeface="Rambla" panose="020B0604020202020204" charset="0"/>
              </a:rPr>
              <a:t>A Lei Complementar Federal Nº 123/2006 foi criada para atender de forma simplificada e diferenciada as </a:t>
            </a:r>
            <a:r>
              <a:rPr lang="pt-BR" sz="1800" dirty="0" err="1">
                <a:latin typeface="Rambla" panose="020B0604020202020204" charset="0"/>
              </a:rPr>
              <a:t>PMEs</a:t>
            </a:r>
            <a:r>
              <a:rPr lang="pt-BR" sz="1800" dirty="0">
                <a:latin typeface="Rambla" panose="020B0604020202020204" charset="0"/>
              </a:rPr>
              <a:t>, conforme garante a Constituição Federal;</a:t>
            </a:r>
          </a:p>
          <a:p>
            <a:pPr algn="just"/>
            <a:endParaRPr lang="pt-BR" sz="1800" dirty="0">
              <a:latin typeface="Rambla" panose="020B0604020202020204" charset="0"/>
            </a:endParaRPr>
          </a:p>
          <a:p>
            <a:pPr algn="just"/>
            <a:r>
              <a:rPr lang="pt-BR" sz="1800" dirty="0">
                <a:latin typeface="Rambla" panose="020B0604020202020204" charset="0"/>
              </a:rPr>
              <a:t>Conhecida também como Estatuto Nacional da Microempresa e da Empresa de Pequeno Porte;</a:t>
            </a:r>
          </a:p>
          <a:p>
            <a:pPr algn="just"/>
            <a:endParaRPr lang="pt-BR" sz="1800" dirty="0">
              <a:latin typeface="Rambla" panose="020B0604020202020204" charset="0"/>
            </a:endParaRPr>
          </a:p>
          <a:p>
            <a:pPr algn="just"/>
            <a:r>
              <a:rPr lang="pt-BR" sz="1800" dirty="0">
                <a:latin typeface="Rambla" panose="020B0604020202020204" charset="0"/>
              </a:rPr>
              <a:t>Seu objetivo é fomentar o desenvolvimento e a competitividade da micro e pequena empresa e do microempreendedor individual, como estratégia de </a:t>
            </a:r>
            <a:r>
              <a:rPr lang="pt-BR" sz="1800" u="sng" dirty="0">
                <a:latin typeface="Rambla" panose="020B0604020202020204" charset="0"/>
              </a:rPr>
              <a:t>geração de emprego</a:t>
            </a:r>
            <a:r>
              <a:rPr lang="pt-BR" sz="1800" dirty="0">
                <a:latin typeface="Rambla" panose="020B0604020202020204" charset="0"/>
              </a:rPr>
              <a:t>, </a:t>
            </a:r>
            <a:r>
              <a:rPr lang="pt-BR" sz="1800" u="sng" dirty="0">
                <a:latin typeface="Rambla" panose="020B0604020202020204" charset="0"/>
              </a:rPr>
              <a:t>distribuição de renda</a:t>
            </a:r>
            <a:r>
              <a:rPr lang="pt-BR" sz="1800" dirty="0">
                <a:latin typeface="Rambla" panose="020B0604020202020204" charset="0"/>
              </a:rPr>
              <a:t>, </a:t>
            </a:r>
            <a:r>
              <a:rPr lang="pt-BR" sz="1800" u="sng" dirty="0">
                <a:latin typeface="Rambla" panose="020B0604020202020204" charset="0"/>
              </a:rPr>
              <a:t>inclusão social</a:t>
            </a:r>
            <a:r>
              <a:rPr lang="pt-BR" sz="1800" dirty="0">
                <a:latin typeface="Rambla" panose="020B0604020202020204" charset="0"/>
              </a:rPr>
              <a:t>, </a:t>
            </a:r>
            <a:r>
              <a:rPr lang="pt-BR" sz="1800" u="sng" dirty="0">
                <a:latin typeface="Rambla" panose="020B0604020202020204" charset="0"/>
              </a:rPr>
              <a:t>redução da informalidade</a:t>
            </a:r>
            <a:r>
              <a:rPr lang="pt-BR" sz="1800" dirty="0">
                <a:latin typeface="Rambla" panose="020B0604020202020204" charset="0"/>
              </a:rPr>
              <a:t> e </a:t>
            </a:r>
            <a:r>
              <a:rPr lang="pt-BR" sz="1800" u="sng" dirty="0">
                <a:latin typeface="Rambla" panose="020B0604020202020204" charset="0"/>
              </a:rPr>
              <a:t>fortalecimento da economia</a:t>
            </a:r>
            <a:r>
              <a:rPr lang="pt-BR" sz="1800" dirty="0">
                <a:latin typeface="Rambla" panose="020B0604020202020204" charset="0"/>
              </a:rPr>
              <a:t>. </a:t>
            </a:r>
          </a:p>
          <a:p>
            <a:endParaRPr lang="pt-BR" dirty="0">
              <a:latin typeface="Rambla" panose="020B060402020202020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282704" y="1628800"/>
            <a:ext cx="2664296" cy="38164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pt-BR" sz="1800" b="1" dirty="0"/>
              <a:t>CLASSIFICAÇÃO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Microempreendedor Individual</a:t>
            </a:r>
            <a:r>
              <a:rPr lang="pt-BR" dirty="0"/>
              <a:t> (MEI) - receita bruta anual até R$ 81.000,00;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Microempresa</a:t>
            </a:r>
            <a:r>
              <a:rPr lang="pt-BR" dirty="0"/>
              <a:t> - receita bruta anual igual ou inferior a R$ 360 mil;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Empresa de Pequeno Porte </a:t>
            </a:r>
            <a:r>
              <a:rPr lang="pt-BR" dirty="0"/>
              <a:t>- receita bruta anual de R$ 360 mil até R$ 4,8 milhões;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Pequeno produtor rural  </a:t>
            </a:r>
            <a:r>
              <a:rPr lang="pt-BR" dirty="0"/>
              <a:t>- até 4 módulos fiscais ou faturamento anual até R$ 4,8 milhões.</a:t>
            </a:r>
          </a:p>
        </p:txBody>
      </p:sp>
      <p:pic>
        <p:nvPicPr>
          <p:cNvPr id="5" name="Picture 2" descr="http://i0.statig.com.br/fw/1b/xc/jh/1bxcjh6uffcjx68q9forynu1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704" y="5448823"/>
            <a:ext cx="2664296" cy="129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02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2538</Words>
  <Application>Microsoft Office PowerPoint</Application>
  <PresentationFormat>Apresentação na tela (4:3)</PresentationFormat>
  <Paragraphs>199</Paragraphs>
  <Slides>25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Noto Sans Symbols</vt:lpstr>
      <vt:lpstr>Wingdings 2</vt:lpstr>
      <vt:lpstr>Wingdings</vt:lpstr>
      <vt:lpstr>Rambla</vt:lpstr>
      <vt:lpstr>Tw Cen MT</vt:lpstr>
      <vt:lpstr>Mediano</vt:lpstr>
      <vt:lpstr>Empreendedorismo   “INTRODUÇÃO AO EMPREENDEDORISMO”</vt:lpstr>
      <vt:lpstr>Assunto da aula</vt:lpstr>
      <vt:lpstr>Empreendedorismo</vt:lpstr>
      <vt:lpstr>Histórico e evolução do Empreendedorismo</vt:lpstr>
      <vt:lpstr>Apresentação do PowerPoint</vt:lpstr>
      <vt:lpstr>Empreendedorismo no Brasil</vt:lpstr>
      <vt:lpstr>Dados Sobrevivência de Empresas -IBGE</vt:lpstr>
      <vt:lpstr>Apresentação do PowerPoint</vt:lpstr>
      <vt:lpstr>Lei Geral das Pequenas e Micro Empresas no Brasil</vt:lpstr>
      <vt:lpstr>Contexto Atual</vt:lpstr>
      <vt:lpstr>Empreendedorismo versus Administração</vt:lpstr>
      <vt:lpstr>Ideias de Negócios (SEBRAE)</vt:lpstr>
      <vt:lpstr>Apresentação do PowerPoint</vt:lpstr>
      <vt:lpstr>Ideias de negócios (SEBRAE)</vt:lpstr>
      <vt:lpstr>Ideias de negócios (SEBRAE)</vt:lpstr>
      <vt:lpstr>Apresentação do PowerPoint</vt:lpstr>
      <vt:lpstr>Apresentação do PowerPoint</vt:lpstr>
      <vt:lpstr>Tendências de Negócios</vt:lpstr>
      <vt:lpstr>Tendências de Negócios</vt:lpstr>
      <vt:lpstr>Tendências de Negócios</vt:lpstr>
      <vt:lpstr>Tendências de franquias – alimentação (quiosques), automotivas, educação, moda, serviços, créditos, tecnologia, saúde ou entretenimento.  Motivação: inovações e tendências</vt:lpstr>
      <vt:lpstr>Empreendedorismo A Administração da revolução</vt:lpstr>
      <vt:lpstr>(Re) Orientação Acadêmica</vt:lpstr>
      <vt:lpstr>Atividade de pesquisa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Empreendedorismo</dc:title>
  <dc:creator>Katia</dc:creator>
  <cp:lastModifiedBy>G8</cp:lastModifiedBy>
  <cp:revision>57</cp:revision>
  <dcterms:modified xsi:type="dcterms:W3CDTF">2020-02-14T20:40:21Z</dcterms:modified>
</cp:coreProperties>
</file>