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71" r:id="rId3"/>
    <p:sldId id="257" r:id="rId4"/>
    <p:sldId id="281" r:id="rId5"/>
    <p:sldId id="282" r:id="rId6"/>
    <p:sldId id="274" r:id="rId7"/>
    <p:sldId id="275" r:id="rId8"/>
    <p:sldId id="27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54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A451B-9D6C-4D04-B08B-0F1488788ED4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B6DA2-9E23-4C36-A107-24A58886E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470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0C31F0-7C65-4764-8B05-FF07C4B8FD8D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4945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1F0-7C65-4764-8B05-FF07C4B8FD8D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30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1F0-7C65-4764-8B05-FF07C4B8FD8D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93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1F0-7C65-4764-8B05-FF07C4B8FD8D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19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0C31F0-7C65-4764-8B05-FF07C4B8FD8D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84574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1F0-7C65-4764-8B05-FF07C4B8FD8D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3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1F0-7C65-4764-8B05-FF07C4B8FD8D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57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1F0-7C65-4764-8B05-FF07C4B8FD8D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51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1F0-7C65-4764-8B05-FF07C4B8FD8D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99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0C31F0-7C65-4764-8B05-FF07C4B8FD8D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6641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0C31F0-7C65-4764-8B05-FF07C4B8FD8D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019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320C31F0-7C65-4764-8B05-FF07C4B8FD8D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190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katiaaforville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lassroom.google.com/u/4/w/NjE0NTkxMDU0Njda/t/al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PROCESSOS DE NEGÓCIOS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9929" y="4667836"/>
            <a:ext cx="5123755" cy="1086237"/>
          </a:xfrm>
        </p:spPr>
        <p:txBody>
          <a:bodyPr/>
          <a:lstStyle/>
          <a:p>
            <a:r>
              <a:rPr lang="pt-BR" dirty="0"/>
              <a:t>Katia Aline </a:t>
            </a:r>
            <a:r>
              <a:rPr lang="pt-BR" dirty="0" err="1"/>
              <a:t>Forville</a:t>
            </a:r>
            <a:r>
              <a:rPr lang="pt-BR" dirty="0"/>
              <a:t> de Andrade Oliveira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197957" y="3862815"/>
            <a:ext cx="4747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40 horas</a:t>
            </a:r>
          </a:p>
        </p:txBody>
      </p:sp>
    </p:spTree>
    <p:extLst>
      <p:ext uri="{BB962C8B-B14F-4D97-AF65-F5344CB8AC3E}">
        <p14:creationId xmlns:p14="http://schemas.microsoft.com/office/powerpoint/2010/main" val="16159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26976"/>
          </a:xfrm>
        </p:spPr>
        <p:txBody>
          <a:bodyPr/>
          <a:lstStyle/>
          <a:p>
            <a:r>
              <a:rPr lang="pt-BR" dirty="0"/>
              <a:t>Mini currículo da professora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sz="2400" dirty="0"/>
              <a:t>Mestre em Ecologia e Produção Sustentável, Especialista em Marketing, Licenciada em Ciências Biológicas e Bacharel em Turismo</a:t>
            </a:r>
          </a:p>
          <a:p>
            <a:pPr algn="just">
              <a:buFont typeface="Arial" pitchFamily="34" charset="0"/>
              <a:buChar char="•"/>
            </a:pPr>
            <a:r>
              <a:rPr lang="pt-BR" sz="2400" dirty="0"/>
              <a:t>Professora universitária</a:t>
            </a:r>
          </a:p>
          <a:p>
            <a:pPr algn="just">
              <a:buFont typeface="Arial" pitchFamily="34" charset="0"/>
              <a:buChar char="•"/>
            </a:pPr>
            <a:r>
              <a:rPr lang="pt-BR" sz="2400" dirty="0"/>
              <a:t>Assessora de Desenvolvimento e Inovação Tecnológica no IBRACEDS</a:t>
            </a:r>
          </a:p>
          <a:p>
            <a:pPr algn="just">
              <a:buFont typeface="Arial" pitchFamily="34" charset="0"/>
              <a:buChar char="•"/>
            </a:pPr>
            <a:r>
              <a:rPr lang="pt-BR" sz="2400" dirty="0">
                <a:hlinkClick r:id="rId2"/>
              </a:rPr>
              <a:t>katiaaforville@gmail.com</a:t>
            </a:r>
            <a:endParaRPr lang="pt-BR" sz="2400" dirty="0"/>
          </a:p>
          <a:p>
            <a:pPr algn="just">
              <a:buFont typeface="Arial" pitchFamily="34" charset="0"/>
              <a:buChar char="•"/>
            </a:pPr>
            <a:r>
              <a:rPr lang="pt-BR" sz="2400" dirty="0"/>
              <a:t>98161-1661</a:t>
            </a:r>
          </a:p>
        </p:txBody>
      </p:sp>
      <p:pic>
        <p:nvPicPr>
          <p:cNvPr id="1026" name="Picture 2" descr="http://ts4.mm.bing.net/th?id=H.4875351768564551&amp;w=250&amp;h=155&amp;c=7&amp;rs=1&amp;pid=1.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029412"/>
            <a:ext cx="2915816" cy="180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94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PROCESSOS DE NEGÓCIO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0434" y="1868810"/>
            <a:ext cx="4181088" cy="1512168"/>
          </a:xfrm>
        </p:spPr>
        <p:txBody>
          <a:bodyPr>
            <a:noAutofit/>
          </a:bodyPr>
          <a:lstStyle/>
          <a:p>
            <a:pPr marL="0" indent="0" algn="just"/>
            <a:r>
              <a:rPr lang="pt-BR" sz="1800" dirty="0"/>
              <a:t> Processo de negócio ou processo  organizacional é um conjunto de atividades logicamente interrelacionadas, que envolve pessoas, equipamentos, procedimentos, tecnologias e informações e, quando executadas, transformam entradas em saídas, agregam valor e produzem resultados</a:t>
            </a:r>
            <a:endParaRPr lang="pt-BR" sz="1800" b="0" dirty="0"/>
          </a:p>
        </p:txBody>
      </p:sp>
      <p:sp>
        <p:nvSpPr>
          <p:cNvPr id="4" name="Retângulo 3"/>
          <p:cNvSpPr/>
          <p:nvPr/>
        </p:nvSpPr>
        <p:spPr>
          <a:xfrm>
            <a:off x="899592" y="5085184"/>
            <a:ext cx="7776864" cy="10870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Processo de negócio: https://www.youtube.com/watch?v=eSwDOy4VUCw</a:t>
            </a:r>
          </a:p>
        </p:txBody>
      </p:sp>
      <p:pic>
        <p:nvPicPr>
          <p:cNvPr id="5" name="Picture 2" descr="Resultado de imagem para processos de negócio&quot;">
            <a:extLst>
              <a:ext uri="{FF2B5EF4-FFF2-40B4-BE49-F238E27FC236}">
                <a16:creationId xmlns:a16="http://schemas.microsoft.com/office/drawing/2014/main" id="{F67B47B3-B989-4895-AB4D-E1BABEE2B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88840"/>
            <a:ext cx="3600400" cy="204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81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0BEB2-2F19-4788-B470-64473202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PROCESSOS       NEGÓCIO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1CC554-B2BB-4A94-96B3-C9EFE6633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7916" y="2708920"/>
            <a:ext cx="3888432" cy="3581400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pPr algn="just"/>
            <a:r>
              <a:rPr lang="pt-BR" dirty="0"/>
              <a:t>Implicações do termo:</a:t>
            </a:r>
          </a:p>
          <a:p>
            <a:pPr lvl="1" algn="just"/>
            <a:r>
              <a:rPr lang="pt-BR" sz="1400" dirty="0"/>
              <a:t>Interação em pessoas e organizações para execução de um conjunto de atividades com entrega de valor</a:t>
            </a:r>
          </a:p>
          <a:p>
            <a:pPr lvl="1" algn="just"/>
            <a:r>
              <a:rPr lang="pt-BR" sz="1400" dirty="0"/>
              <a:t>Nível de serviço pretendido</a:t>
            </a:r>
          </a:p>
          <a:p>
            <a:pPr lvl="1" algn="just"/>
            <a:r>
              <a:rPr lang="pt-BR" sz="1400" dirty="0"/>
              <a:t>Reconhecimento da sociedade (público)</a:t>
            </a:r>
          </a:p>
          <a:p>
            <a:pPr lvl="1" algn="just"/>
            <a:r>
              <a:rPr lang="pt-BR" sz="1400" dirty="0"/>
              <a:t>Maximização de lucro (privado)</a:t>
            </a:r>
          </a:p>
          <a:p>
            <a:pPr lvl="1" algn="just"/>
            <a:r>
              <a:rPr lang="pt-BR" sz="1400" dirty="0"/>
              <a:t>Retorno de investimento a partes interessadas</a:t>
            </a:r>
          </a:p>
          <a:p>
            <a:pPr lvl="1" algn="just"/>
            <a:endParaRPr lang="pt-BR" dirty="0"/>
          </a:p>
        </p:txBody>
      </p:sp>
      <p:sp>
        <p:nvSpPr>
          <p:cNvPr id="4" name="Sinal de Adição 3">
            <a:extLst>
              <a:ext uri="{FF2B5EF4-FFF2-40B4-BE49-F238E27FC236}">
                <a16:creationId xmlns:a16="http://schemas.microsoft.com/office/drawing/2014/main" id="{63A886C9-EF94-4B4C-A1FA-2A8F7A98E87A}"/>
              </a:ext>
            </a:extLst>
          </p:cNvPr>
          <p:cNvSpPr/>
          <p:nvPr/>
        </p:nvSpPr>
        <p:spPr>
          <a:xfrm>
            <a:off x="4175956" y="620688"/>
            <a:ext cx="792088" cy="720080"/>
          </a:xfrm>
          <a:prstGeom prst="mathPl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69426AC-80A7-4F71-82D0-340873A60A27}"/>
              </a:ext>
            </a:extLst>
          </p:cNvPr>
          <p:cNvSpPr txBox="1"/>
          <p:nvPr/>
        </p:nvSpPr>
        <p:spPr>
          <a:xfrm>
            <a:off x="4977916" y="1607170"/>
            <a:ext cx="3888432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Negócio</a:t>
            </a:r>
            <a:r>
              <a:rPr lang="pt-BR" dirty="0"/>
              <a:t> – do latim “</a:t>
            </a:r>
            <a:r>
              <a:rPr lang="pt-BR" dirty="0" err="1"/>
              <a:t>negotĭum</a:t>
            </a:r>
            <a:r>
              <a:rPr lang="pt-BR" dirty="0"/>
              <a:t>” (</a:t>
            </a:r>
            <a:r>
              <a:rPr lang="pt-BR" dirty="0" err="1"/>
              <a:t>nec</a:t>
            </a:r>
            <a:r>
              <a:rPr lang="pt-BR" dirty="0"/>
              <a:t> + </a:t>
            </a:r>
            <a:r>
              <a:rPr lang="pt-BR" dirty="0" err="1"/>
              <a:t>otium</a:t>
            </a:r>
            <a:r>
              <a:rPr lang="pt-BR" dirty="0"/>
              <a:t>) - “aquilo que não é lazer”.</a:t>
            </a:r>
          </a:p>
          <a:p>
            <a:r>
              <a:rPr lang="pt-BR" dirty="0"/>
              <a:t>EMPREENDIMENTO; TRASAÇÃO;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E64140C-0A41-4518-B303-93635B3A615F}"/>
              </a:ext>
            </a:extLst>
          </p:cNvPr>
          <p:cNvSpPr txBox="1">
            <a:spLocks/>
          </p:cNvSpPr>
          <p:nvPr/>
        </p:nvSpPr>
        <p:spPr>
          <a:xfrm>
            <a:off x="683569" y="1412735"/>
            <a:ext cx="4104458" cy="46831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Processo:</a:t>
            </a:r>
          </a:p>
          <a:p>
            <a:pPr lvl="1" algn="just"/>
            <a:r>
              <a:rPr lang="pt-BR" sz="1700" dirty="0" err="1"/>
              <a:t>sm</a:t>
            </a:r>
            <a:endParaRPr lang="pt-BR" sz="1700" dirty="0"/>
          </a:p>
          <a:p>
            <a:pPr lvl="1" algn="just"/>
            <a:r>
              <a:rPr lang="pt-BR" sz="1400" dirty="0"/>
              <a:t>1. ação continuada, realização contínua e prolongada de alguma atividade; seguimento, curso, decurso.</a:t>
            </a:r>
          </a:p>
          <a:p>
            <a:pPr lvl="1" algn="just"/>
            <a:r>
              <a:rPr lang="pt-BR" sz="1400" dirty="0"/>
              <a:t>2. sequência contínua de fatos ou operações que apresentam certa unidade ou que se reproduzem com certa regularidade; andamento, desenvolvimento, marcha.</a:t>
            </a:r>
            <a:endParaRPr lang="pt-BR" sz="1600" dirty="0"/>
          </a:p>
        </p:txBody>
      </p:sp>
      <p:pic>
        <p:nvPicPr>
          <p:cNvPr id="1026" name="Picture 2" descr="Resultado de imagem para processos significado&quot;">
            <a:extLst>
              <a:ext uri="{FF2B5EF4-FFF2-40B4-BE49-F238E27FC236}">
                <a16:creationId xmlns:a16="http://schemas.microsoft.com/office/drawing/2014/main" id="{F4DAFC5E-BC43-438B-BAAB-2D0CBF6D1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26654"/>
            <a:ext cx="4032451" cy="267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72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DACD2-3EA6-4FC2-91B3-E7DC7ACB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ensino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39F3E5-1989-4E36-AC28-FBEB3144A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09" y="5634729"/>
            <a:ext cx="7863780" cy="3571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1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https://classroom.google.com/u/4/w/NjE0NTkxMDU0Njda/t/all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C36E358-165F-4676-80F0-62B9E0C9716C}"/>
              </a:ext>
            </a:extLst>
          </p:cNvPr>
          <p:cNvSpPr txBox="1"/>
          <p:nvPr/>
        </p:nvSpPr>
        <p:spPr>
          <a:xfrm>
            <a:off x="2483768" y="6027003"/>
            <a:ext cx="3672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Código da turma no </a:t>
            </a:r>
            <a:r>
              <a:rPr lang="pt-BR" dirty="0" err="1"/>
              <a:t>Class</a:t>
            </a:r>
            <a:r>
              <a:rPr lang="pt-BR" dirty="0"/>
              <a:t>: 3pt7gos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1BDB882-B9AC-47E3-AA33-0673393E8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887" y="1443037"/>
            <a:ext cx="56102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6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0" y="1268413"/>
            <a:ext cx="9144000" cy="558958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dirty="0">
                <a:solidFill>
                  <a:schemeClr val="tx2"/>
                </a:solidFill>
              </a:rPr>
              <a:t>		  </a:t>
            </a:r>
            <a:r>
              <a:rPr lang="pt-BR" sz="2400" b="1" dirty="0">
                <a:solidFill>
                  <a:schemeClr val="tx2"/>
                </a:solidFill>
              </a:rPr>
              <a:t>Competência</a:t>
            </a:r>
            <a:endParaRPr lang="pt-BR" b="1" dirty="0">
              <a:solidFill>
                <a:schemeClr val="tx2"/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2"/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dirty="0">
                <a:solidFill>
                  <a:schemeClr val="tx2"/>
                </a:solidFill>
              </a:rPr>
              <a:t> </a:t>
            </a:r>
            <a:r>
              <a:rPr lang="pt-BR" sz="2000" u="sng" dirty="0">
                <a:solidFill>
                  <a:schemeClr val="tx2"/>
                </a:solidFill>
              </a:rPr>
              <a:t>SABER FAZER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u="sng" dirty="0">
                <a:solidFill>
                  <a:schemeClr val="tx2"/>
                </a:solidFill>
              </a:rPr>
              <a:t>ACONTECER</a:t>
            </a:r>
            <a:endParaRPr lang="pt-BR" sz="1400" u="sng" dirty="0">
              <a:solidFill>
                <a:schemeClr val="tx2"/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2"/>
              </a:solidFill>
            </a:endParaRPr>
          </a:p>
          <a:p>
            <a:pPr marL="342900" indent="-342900" algn="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dirty="0">
                <a:solidFill>
                  <a:schemeClr val="tx2"/>
                </a:solidFill>
              </a:rPr>
              <a:t>Alcançar metas</a:t>
            </a:r>
          </a:p>
          <a:p>
            <a:pPr marL="342900" indent="-342900" algn="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dirty="0">
                <a:solidFill>
                  <a:schemeClr val="tx2"/>
                </a:solidFill>
              </a:rPr>
              <a:t>Agregar valor</a:t>
            </a:r>
          </a:p>
          <a:p>
            <a:pPr marL="342900" indent="-342900" algn="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dirty="0">
                <a:solidFill>
                  <a:schemeClr val="tx2"/>
                </a:solidFill>
              </a:rPr>
              <a:t>Obter excelência</a:t>
            </a:r>
          </a:p>
          <a:p>
            <a:pPr marL="342900" indent="-342900" algn="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dirty="0">
                <a:solidFill>
                  <a:schemeClr val="tx2"/>
                </a:solidFill>
              </a:rPr>
              <a:t>Empreender</a:t>
            </a: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0" y="1557338"/>
            <a:ext cx="5580063" cy="511175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/>
              <a:t>Habilidade</a:t>
            </a:r>
            <a:endParaRPr lang="pt-BR" sz="1600" b="1" dirty="0"/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600" dirty="0"/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u="sng" dirty="0"/>
              <a:t>SABER FAZER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600" u="sng" dirty="0"/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600" dirty="0"/>
          </a:p>
          <a:p>
            <a:pPr marL="342900" indent="-342900" algn="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sz="1600" dirty="0"/>
              <a:t>Aplicar  o </a:t>
            </a:r>
          </a:p>
          <a:p>
            <a:pPr marL="342900" indent="-342900"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/>
              <a:t>conhecimento</a:t>
            </a:r>
          </a:p>
          <a:p>
            <a:pPr marL="342900" indent="-342900" algn="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pt-BR" sz="1600" dirty="0"/>
              <a:t>Resolver problemas</a:t>
            </a:r>
          </a:p>
          <a:p>
            <a:pPr marL="342900" indent="-342900" algn="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pt-BR" sz="1600" dirty="0"/>
              <a:t>Criar e inovar</a:t>
            </a: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endParaRPr lang="pt-BR" sz="1600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06437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dirty="0"/>
              <a:t>MAS, O QUE É COMPETÊNCIA?</a:t>
            </a:r>
          </a:p>
        </p:txBody>
      </p:sp>
      <p:sp>
        <p:nvSpPr>
          <p:cNvPr id="7" name="Elipse 6"/>
          <p:cNvSpPr/>
          <p:nvPr/>
        </p:nvSpPr>
        <p:spPr>
          <a:xfrm>
            <a:off x="-32" y="2349500"/>
            <a:ext cx="2951163" cy="374332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/>
              <a:t>Conhecimento</a:t>
            </a:r>
            <a:endParaRPr lang="pt-BR" sz="1600" b="1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u="sng" dirty="0"/>
              <a:t>SABER</a:t>
            </a:r>
            <a:endParaRPr lang="pt-BR" sz="1600" u="sng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600" dirty="0"/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sz="1600" dirty="0"/>
              <a:t>Aprender a aprender</a:t>
            </a: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sz="1600" dirty="0"/>
              <a:t>Aprender continuamente</a:t>
            </a: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sz="1600" dirty="0"/>
              <a:t>Aumentar o conhecimento</a:t>
            </a:r>
            <a:endParaRPr lang="pt-BR" dirty="0"/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2843213" y="6381750"/>
            <a:ext cx="3529012" cy="2873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/>
              <a:t>CHIAVENATO, 2004, p.54)</a:t>
            </a:r>
          </a:p>
        </p:txBody>
      </p:sp>
    </p:spTree>
    <p:extLst>
      <p:ext uri="{BB962C8B-B14F-4D97-AF65-F5344CB8AC3E}">
        <p14:creationId xmlns:p14="http://schemas.microsoft.com/office/powerpoint/2010/main" val="4145296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xser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0174"/>
            <a:ext cx="5351463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3850" y="228601"/>
            <a:ext cx="8439150" cy="9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atin typeface="+mj-lt"/>
                <a:ea typeface="+mj-ea"/>
                <a:cs typeface="+mj-cs"/>
              </a:rPr>
              <a:t>COMPETÊNCIAS,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atin typeface="+mj-lt"/>
                <a:ea typeface="+mj-ea"/>
                <a:cs typeface="+mj-cs"/>
              </a:rPr>
              <a:t>HABILIDADES E CONHECIMENTOS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Picture 3" descr="PKG836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3663" y="2420938"/>
            <a:ext cx="2459037" cy="239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lipse 6"/>
          <p:cNvSpPr/>
          <p:nvPr/>
        </p:nvSpPr>
        <p:spPr>
          <a:xfrm>
            <a:off x="3276600" y="4797425"/>
            <a:ext cx="3959225" cy="18716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COMPETÊNCIA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429256" y="1785926"/>
            <a:ext cx="3333744" cy="5048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HABILIDADE + ATITUDE</a:t>
            </a:r>
          </a:p>
        </p:txBody>
      </p:sp>
      <p:cxnSp>
        <p:nvCxnSpPr>
          <p:cNvPr id="9" name="Conector de seta reta 8"/>
          <p:cNvCxnSpPr/>
          <p:nvPr/>
        </p:nvCxnSpPr>
        <p:spPr>
          <a:xfrm>
            <a:off x="3428992" y="2071678"/>
            <a:ext cx="1295400" cy="1588"/>
          </a:xfrm>
          <a:prstGeom prst="straightConnector1">
            <a:avLst/>
          </a:prstGeom>
          <a:ln w="152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5400000">
            <a:off x="5183188" y="3392487"/>
            <a:ext cx="1512888" cy="576263"/>
          </a:xfrm>
          <a:prstGeom prst="straightConnector1">
            <a:avLst/>
          </a:prstGeom>
          <a:ln w="152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500034" y="1785926"/>
            <a:ext cx="2232025" cy="5048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CONHECIMENTO</a:t>
            </a:r>
          </a:p>
        </p:txBody>
      </p:sp>
    </p:spTree>
    <p:extLst>
      <p:ext uri="{BB962C8B-B14F-4D97-AF65-F5344CB8AC3E}">
        <p14:creationId xmlns:p14="http://schemas.microsoft.com/office/powerpoint/2010/main" val="103610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E533BCE-B541-4E28-AA49-36CAA493E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836712"/>
            <a:ext cx="5961856" cy="449018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326A6A7-D47F-490C-BBEC-9AFEC80E0E22}"/>
              </a:ext>
            </a:extLst>
          </p:cNvPr>
          <p:cNvSpPr txBox="1"/>
          <p:nvPr/>
        </p:nvSpPr>
        <p:spPr>
          <a:xfrm>
            <a:off x="1101694" y="5698122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Mensagem: Você é fruto de suas Escolhas!</a:t>
            </a:r>
          </a:p>
          <a:p>
            <a:pPr algn="ctr"/>
            <a:r>
              <a:rPr lang="pt-BR" dirty="0"/>
              <a:t>https://www.youtube.com/watch?v=EZhdVksVX0s</a:t>
            </a:r>
          </a:p>
        </p:txBody>
      </p:sp>
    </p:spTree>
    <p:extLst>
      <p:ext uri="{BB962C8B-B14F-4D97-AF65-F5344CB8AC3E}">
        <p14:creationId xmlns:p14="http://schemas.microsoft.com/office/powerpoint/2010/main" val="384589297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702</TotalTime>
  <Words>339</Words>
  <Application>Microsoft Office PowerPoint</Application>
  <PresentationFormat>Apresentação na tela (4:3)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Franklin Gothic Book</vt:lpstr>
      <vt:lpstr>Cortar</vt:lpstr>
      <vt:lpstr>PROCESSOS DE NEGÓCIOS</vt:lpstr>
      <vt:lpstr>Mini currículo da professora</vt:lpstr>
      <vt:lpstr>PROCESSOS DE NEGÓCIO</vt:lpstr>
      <vt:lpstr>PROCESSOS       NEGÓCIO</vt:lpstr>
      <vt:lpstr>Plano de ensino</vt:lpstr>
      <vt:lpstr>MAS, O QUE É COMPETÊNCIA?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Integrada da Responsabilidade Sócio – Ambiental, Segurança do Trabalho e Qualidade I</dc:title>
  <dc:creator>Fabio Forville</dc:creator>
  <cp:lastModifiedBy>aluno</cp:lastModifiedBy>
  <cp:revision>61</cp:revision>
  <dcterms:created xsi:type="dcterms:W3CDTF">2013-01-31T22:10:02Z</dcterms:created>
  <dcterms:modified xsi:type="dcterms:W3CDTF">2020-02-05T21:43:57Z</dcterms:modified>
</cp:coreProperties>
</file>