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7"/>
  </p:notesMasterIdLst>
  <p:sldIdLst>
    <p:sldId id="256" r:id="rId2"/>
    <p:sldId id="271" r:id="rId3"/>
    <p:sldId id="287" r:id="rId4"/>
    <p:sldId id="310" r:id="rId5"/>
    <p:sldId id="318" r:id="rId6"/>
    <p:sldId id="311" r:id="rId7"/>
    <p:sldId id="321" r:id="rId8"/>
    <p:sldId id="320" r:id="rId9"/>
    <p:sldId id="313" r:id="rId10"/>
    <p:sldId id="328" r:id="rId11"/>
    <p:sldId id="327" r:id="rId12"/>
    <p:sldId id="337" r:id="rId13"/>
    <p:sldId id="282" r:id="rId14"/>
    <p:sldId id="284" r:id="rId15"/>
    <p:sldId id="258" r:id="rId16"/>
    <p:sldId id="260" r:id="rId17"/>
    <p:sldId id="267" r:id="rId18"/>
    <p:sldId id="268" r:id="rId19"/>
    <p:sldId id="269" r:id="rId20"/>
    <p:sldId id="270" r:id="rId21"/>
    <p:sldId id="285" r:id="rId22"/>
    <p:sldId id="272" r:id="rId23"/>
    <p:sldId id="273" r:id="rId24"/>
    <p:sldId id="274" r:id="rId25"/>
    <p:sldId id="275" r:id="rId26"/>
    <p:sldId id="276" r:id="rId27"/>
    <p:sldId id="288" r:id="rId28"/>
    <p:sldId id="257" r:id="rId29"/>
    <p:sldId id="281" r:id="rId30"/>
    <p:sldId id="341" r:id="rId31"/>
    <p:sldId id="342" r:id="rId32"/>
    <p:sldId id="338" r:id="rId33"/>
    <p:sldId id="339" r:id="rId34"/>
    <p:sldId id="340" r:id="rId35"/>
    <p:sldId id="28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8" autoAdjust="0"/>
    <p:restoredTop sz="94660"/>
  </p:normalViewPr>
  <p:slideViewPr>
    <p:cSldViewPr>
      <p:cViewPr varScale="1">
        <p:scale>
          <a:sx n="81" d="100"/>
          <a:sy n="81" d="100"/>
        </p:scale>
        <p:origin x="55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A451B-9D6C-4D04-B08B-0F1488788ED4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B6DA2-9E23-4C36-A107-24A58886E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47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>
            <a:extLst>
              <a:ext uri="{FF2B5EF4-FFF2-40B4-BE49-F238E27FC236}">
                <a16:creationId xmlns:a16="http://schemas.microsoft.com/office/drawing/2014/main" id="{8F1A1357-7B97-4C1A-80EE-C6C81EBAF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Espaço Reservado para Anotações 2">
            <a:extLst>
              <a:ext uri="{FF2B5EF4-FFF2-40B4-BE49-F238E27FC236}">
                <a16:creationId xmlns:a16="http://schemas.microsoft.com/office/drawing/2014/main" id="{2518EE2B-3FE1-4245-8FEE-01319EF1B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  <p:sp>
        <p:nvSpPr>
          <p:cNvPr id="23556" name="Espaço Reservado para Número de Slide 3">
            <a:extLst>
              <a:ext uri="{FF2B5EF4-FFF2-40B4-BE49-F238E27FC236}">
                <a16:creationId xmlns:a16="http://schemas.microsoft.com/office/drawing/2014/main" id="{E22DDFA0-7F5B-41C0-B264-95E915DE8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008960-F752-4FDB-8374-02737DE6AB4E}" type="slidenum">
              <a:rPr lang="pt-BR" altLang="pt-BR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EF1DCB9-2848-4522-A61D-83BE26276BCC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0C31F0-7C65-4764-8B05-FF07C4B8FD8D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494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3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93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19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0C31F0-7C65-4764-8B05-FF07C4B8FD8D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84574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3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57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51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99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0C31F0-7C65-4764-8B05-FF07C4B8FD8D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664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0C31F0-7C65-4764-8B05-FF07C4B8FD8D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019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320C31F0-7C65-4764-8B05-FF07C4B8FD8D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190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m.br/url?sa=i&amp;rct=j&amp;q=&amp;esrc=s&amp;source=images&amp;cd=&amp;cad=rja&amp;uact=8&amp;ved=0ahUKEwi6_4Lur93LAhWEDpAKHcApAGwQjRwIBw&amp;url=http://slideplayer.com.br/slide/46625/&amp;psig=AFQjCNEArkD6rDmySk5bJJHkYC_CbQwKwg&amp;ust=145904808682371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PROCESSOS DE NEGÓCIOS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9929" y="4667836"/>
            <a:ext cx="5123755" cy="1086237"/>
          </a:xfrm>
        </p:spPr>
        <p:txBody>
          <a:bodyPr/>
          <a:lstStyle/>
          <a:p>
            <a:r>
              <a:rPr lang="pt-BR" dirty="0"/>
              <a:t>Katia Aline </a:t>
            </a:r>
            <a:r>
              <a:rPr lang="pt-BR" dirty="0" err="1"/>
              <a:t>Forville</a:t>
            </a:r>
            <a:r>
              <a:rPr lang="pt-BR" dirty="0"/>
              <a:t> de Andrade Oliveira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197957" y="3862815"/>
            <a:ext cx="4747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Conceitos Iniciais</a:t>
            </a:r>
          </a:p>
        </p:txBody>
      </p:sp>
    </p:spTree>
    <p:extLst>
      <p:ext uri="{BB962C8B-B14F-4D97-AF65-F5344CB8AC3E}">
        <p14:creationId xmlns:p14="http://schemas.microsoft.com/office/powerpoint/2010/main" val="16159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5BF12AA-991B-44BA-A2C0-4D6722B0A52D}"/>
              </a:ext>
            </a:extLst>
          </p:cNvPr>
          <p:cNvSpPr/>
          <p:nvPr/>
        </p:nvSpPr>
        <p:spPr bwMode="auto">
          <a:xfrm>
            <a:off x="285720" y="3643314"/>
            <a:ext cx="2214578" cy="8507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/>
          <a:p>
            <a:pPr algn="ctr" eaLnBrk="1" hangingPunct="1">
              <a:defRPr/>
            </a:pPr>
            <a:r>
              <a:rPr lang="pt-BR" b="1" dirty="0">
                <a:solidFill>
                  <a:schemeClr val="tx1"/>
                </a:solidFill>
                <a:latin typeface="+mj-lt"/>
              </a:rPr>
              <a:t>Empresa e </a:t>
            </a:r>
          </a:p>
          <a:p>
            <a:pPr algn="ctr" eaLnBrk="1" hangingPunct="1">
              <a:defRPr/>
            </a:pPr>
            <a:r>
              <a:rPr lang="pt-BR" b="1" dirty="0">
                <a:solidFill>
                  <a:schemeClr val="tx1"/>
                </a:solidFill>
                <a:latin typeface="+mj-lt"/>
              </a:rPr>
              <a:t>suas funções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E9B77FE-A891-4C5E-B6E3-B483189C555D}"/>
              </a:ext>
            </a:extLst>
          </p:cNvPr>
          <p:cNvSpPr/>
          <p:nvPr/>
        </p:nvSpPr>
        <p:spPr bwMode="auto">
          <a:xfrm>
            <a:off x="3286116" y="1268760"/>
            <a:ext cx="4143404" cy="6480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/>
          <a:p>
            <a:pPr algn="ctr" eaLnBrk="1" hangingPunct="1">
              <a:defRPr/>
            </a:pPr>
            <a:r>
              <a:rPr lang="pt-BR" b="1" dirty="0">
                <a:solidFill>
                  <a:schemeClr val="tx1"/>
                </a:solidFill>
                <a:latin typeface="+mj-lt"/>
              </a:rPr>
              <a:t>Função Técnica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AC6C9F7-A357-4FBE-B203-248351283A93}"/>
              </a:ext>
            </a:extLst>
          </p:cNvPr>
          <p:cNvSpPr/>
          <p:nvPr/>
        </p:nvSpPr>
        <p:spPr bwMode="auto">
          <a:xfrm>
            <a:off x="3286116" y="2143116"/>
            <a:ext cx="4143404" cy="6429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/>
          <a:p>
            <a:pPr algn="ctr" eaLnBrk="1" hangingPunct="1">
              <a:defRPr/>
            </a:pPr>
            <a:r>
              <a:rPr lang="pt-BR" b="1" dirty="0">
                <a:solidFill>
                  <a:schemeClr val="tx1"/>
                </a:solidFill>
                <a:latin typeface="+mj-lt"/>
              </a:rPr>
              <a:t>Função Comercial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C3B1C75-757A-40CE-9F0B-F5D7EB569779}"/>
              </a:ext>
            </a:extLst>
          </p:cNvPr>
          <p:cNvSpPr/>
          <p:nvPr/>
        </p:nvSpPr>
        <p:spPr bwMode="auto">
          <a:xfrm>
            <a:off x="3286116" y="3143248"/>
            <a:ext cx="4143404" cy="6429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/>
          <a:p>
            <a:pPr algn="ctr" eaLnBrk="1" hangingPunct="1">
              <a:defRPr/>
            </a:pPr>
            <a:r>
              <a:rPr lang="pt-BR" b="1" dirty="0">
                <a:solidFill>
                  <a:schemeClr val="tx1"/>
                </a:solidFill>
                <a:latin typeface="+mj-lt"/>
              </a:rPr>
              <a:t>Função Financeira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90B5567-6D5E-418F-B233-C4169991A750}"/>
              </a:ext>
            </a:extLst>
          </p:cNvPr>
          <p:cNvSpPr/>
          <p:nvPr/>
        </p:nvSpPr>
        <p:spPr bwMode="auto">
          <a:xfrm>
            <a:off x="3286116" y="4068695"/>
            <a:ext cx="4143404" cy="6770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/>
          <a:p>
            <a:pPr algn="ctr" eaLnBrk="1" hangingPunct="1">
              <a:defRPr/>
            </a:pPr>
            <a:r>
              <a:rPr lang="pt-BR" b="1" dirty="0">
                <a:solidFill>
                  <a:schemeClr val="tx1"/>
                </a:solidFill>
                <a:latin typeface="+mj-lt"/>
              </a:rPr>
              <a:t>Função de Contabilidade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4283BA0-233E-4CB2-8C7C-AF9F704742AF}"/>
              </a:ext>
            </a:extLst>
          </p:cNvPr>
          <p:cNvSpPr/>
          <p:nvPr/>
        </p:nvSpPr>
        <p:spPr bwMode="auto">
          <a:xfrm>
            <a:off x="3286116" y="5130523"/>
            <a:ext cx="4143404" cy="5844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/>
          <a:p>
            <a:pPr algn="ctr" eaLnBrk="1" hangingPunct="1">
              <a:defRPr/>
            </a:pPr>
            <a:r>
              <a:rPr lang="pt-BR" b="1" dirty="0">
                <a:solidFill>
                  <a:schemeClr val="tx1"/>
                </a:solidFill>
                <a:latin typeface="+mj-lt"/>
              </a:rPr>
              <a:t>Função de Segurança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1BA82A-96BA-4D85-BEA7-6AEBC347F0C0}"/>
              </a:ext>
            </a:extLst>
          </p:cNvPr>
          <p:cNvSpPr/>
          <p:nvPr/>
        </p:nvSpPr>
        <p:spPr bwMode="auto">
          <a:xfrm>
            <a:off x="3357554" y="6072206"/>
            <a:ext cx="4071966" cy="5971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bg1"/>
                </a:solidFill>
                <a:latin typeface="+mj-lt"/>
              </a:rPr>
              <a:t>Função de Administração</a:t>
            </a:r>
          </a:p>
        </p:txBody>
      </p:sp>
      <p:cxnSp>
        <p:nvCxnSpPr>
          <p:cNvPr id="19479" name="Conector reto 12">
            <a:extLst>
              <a:ext uri="{FF2B5EF4-FFF2-40B4-BE49-F238E27FC236}">
                <a16:creationId xmlns:a16="http://schemas.microsoft.com/office/drawing/2014/main" id="{5C19E484-7311-4EA2-AA10-96BDCC9EB66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00313" y="1592263"/>
            <a:ext cx="785812" cy="2476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0" name="Conector reto 14">
            <a:extLst>
              <a:ext uri="{FF2B5EF4-FFF2-40B4-BE49-F238E27FC236}">
                <a16:creationId xmlns:a16="http://schemas.microsoft.com/office/drawing/2014/main" id="{369D523B-AB39-48B8-A76A-A22232EFF54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00313" y="2463800"/>
            <a:ext cx="785812" cy="16049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1" name="Conector reto 16">
            <a:extLst>
              <a:ext uri="{FF2B5EF4-FFF2-40B4-BE49-F238E27FC236}">
                <a16:creationId xmlns:a16="http://schemas.microsoft.com/office/drawing/2014/main" id="{39A92E96-F7CC-4637-B80C-0231E7939A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00313" y="4068763"/>
            <a:ext cx="785812" cy="3381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2" name="Conector reto 18">
            <a:extLst>
              <a:ext uri="{FF2B5EF4-FFF2-40B4-BE49-F238E27FC236}">
                <a16:creationId xmlns:a16="http://schemas.microsoft.com/office/drawing/2014/main" id="{9E05E24B-F46A-46A4-B3D8-36744D89B5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00313" y="4068763"/>
            <a:ext cx="785812" cy="13541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3" name="Conector reto 20">
            <a:extLst>
              <a:ext uri="{FF2B5EF4-FFF2-40B4-BE49-F238E27FC236}">
                <a16:creationId xmlns:a16="http://schemas.microsoft.com/office/drawing/2014/main" id="{072EBAFF-CC71-4199-865D-1A791A39DC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00313" y="4068763"/>
            <a:ext cx="857250" cy="2301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4" name="Conector reto 22">
            <a:extLst>
              <a:ext uri="{FF2B5EF4-FFF2-40B4-BE49-F238E27FC236}">
                <a16:creationId xmlns:a16="http://schemas.microsoft.com/office/drawing/2014/main" id="{EC563CC6-69D5-4810-A392-5BFE550E697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00313" y="3465513"/>
            <a:ext cx="785812" cy="603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B8B3D46B-32F7-4161-A777-99798438D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227" y="1339627"/>
            <a:ext cx="6585545" cy="4178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7C02F2F2-26E9-4998-8CC0-76270995D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22" y="416948"/>
            <a:ext cx="60431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 PROCESSO ADMINISTRATIVO</a:t>
            </a:r>
          </a:p>
        </p:txBody>
      </p:sp>
      <p:sp>
        <p:nvSpPr>
          <p:cNvPr id="22531" name="Oval 4">
            <a:extLst>
              <a:ext uri="{FF2B5EF4-FFF2-40B4-BE49-F238E27FC236}">
                <a16:creationId xmlns:a16="http://schemas.microsoft.com/office/drawing/2014/main" id="{A7CB0B62-5C52-4466-89FA-E9D9ADFB5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463" y="1784350"/>
            <a:ext cx="4445000" cy="45243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22532" name="AutoShape 5">
            <a:extLst>
              <a:ext uri="{FF2B5EF4-FFF2-40B4-BE49-F238E27FC236}">
                <a16:creationId xmlns:a16="http://schemas.microsoft.com/office/drawing/2014/main" id="{25B507A2-0BA9-43D8-81B4-5A4295895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913" y="1389063"/>
            <a:ext cx="1970087" cy="1509712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22533" name="AutoShape 6">
            <a:extLst>
              <a:ext uri="{FF2B5EF4-FFF2-40B4-BE49-F238E27FC236}">
                <a16:creationId xmlns:a16="http://schemas.microsoft.com/office/drawing/2014/main" id="{04EB11CF-F8F3-4FB1-A4AC-7D1D603DD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122613"/>
            <a:ext cx="1970088" cy="1700212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22534" name="AutoShape 7">
            <a:extLst>
              <a:ext uri="{FF2B5EF4-FFF2-40B4-BE49-F238E27FC236}">
                <a16:creationId xmlns:a16="http://schemas.microsoft.com/office/drawing/2014/main" id="{4336F12C-7AA8-48D7-A300-11F151620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0" y="3122613"/>
            <a:ext cx="1970088" cy="1700212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22535" name="AutoShape 8">
            <a:extLst>
              <a:ext uri="{FF2B5EF4-FFF2-40B4-BE49-F238E27FC236}">
                <a16:creationId xmlns:a16="http://schemas.microsoft.com/office/drawing/2014/main" id="{A1AA3836-F58A-4715-A536-16CEC8516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5154613"/>
            <a:ext cx="1970087" cy="1700212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22536" name="Rectangle 9">
            <a:extLst>
              <a:ext uri="{FF2B5EF4-FFF2-40B4-BE49-F238E27FC236}">
                <a16:creationId xmlns:a16="http://schemas.microsoft.com/office/drawing/2014/main" id="{03C9228C-C2D1-4B67-AE15-250D9FDE2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013" y="1389063"/>
            <a:ext cx="199548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>
                <a:solidFill>
                  <a:schemeClr val="accent2"/>
                </a:solidFill>
                <a:latin typeface="Times New Roman" panose="02020603050405020304" pitchFamily="18" charset="0"/>
              </a:rPr>
              <a:t>Planejamento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6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>
                <a:latin typeface="Times New Roman" panose="02020603050405020304" pitchFamily="18" charset="0"/>
              </a:rPr>
              <a:t>Formular objetivos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>
                <a:latin typeface="Times New Roman" panose="02020603050405020304" pitchFamily="18" charset="0"/>
              </a:rPr>
              <a:t>   e os meios para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>
                <a:latin typeface="Times New Roman" panose="02020603050405020304" pitchFamily="18" charset="0"/>
              </a:rPr>
              <a:t>       alcançá-los</a:t>
            </a:r>
          </a:p>
        </p:txBody>
      </p:sp>
      <p:sp>
        <p:nvSpPr>
          <p:cNvPr id="22537" name="Rectangle 10">
            <a:extLst>
              <a:ext uri="{FF2B5EF4-FFF2-40B4-BE49-F238E27FC236}">
                <a16:creationId xmlns:a16="http://schemas.microsoft.com/office/drawing/2014/main" id="{71A9070A-D7DD-4AB6-939B-CF02C6221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5" y="3309938"/>
            <a:ext cx="1781175" cy="144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Controle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6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 dirty="0">
                <a:latin typeface="Times New Roman" panose="02020603050405020304" pitchFamily="18" charset="0"/>
              </a:rPr>
              <a:t>     Monitorar as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 dirty="0">
                <a:latin typeface="Times New Roman" panose="02020603050405020304" pitchFamily="18" charset="0"/>
              </a:rPr>
              <a:t>     atividades 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 dirty="0">
                <a:latin typeface="Times New Roman" panose="02020603050405020304" pitchFamily="18" charset="0"/>
              </a:rPr>
              <a:t>corrigir os desvios</a:t>
            </a:r>
          </a:p>
        </p:txBody>
      </p:sp>
      <p:sp>
        <p:nvSpPr>
          <p:cNvPr id="22538" name="Rectangle 11">
            <a:extLst>
              <a:ext uri="{FF2B5EF4-FFF2-40B4-BE49-F238E27FC236}">
                <a16:creationId xmlns:a16="http://schemas.microsoft.com/office/drawing/2014/main" id="{1F4BD6AD-0721-4A3F-8704-8CA8A6650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363" y="5224463"/>
            <a:ext cx="2027237" cy="169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>
                <a:solidFill>
                  <a:schemeClr val="accent2"/>
                </a:solidFill>
                <a:latin typeface="Times New Roman" panose="02020603050405020304" pitchFamily="18" charset="0"/>
              </a:rPr>
              <a:t>      Direção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6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>
                <a:latin typeface="Times New Roman" panose="02020603050405020304" pitchFamily="18" charset="0"/>
              </a:rPr>
              <a:t>  Designar pessoas,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>
                <a:latin typeface="Times New Roman" panose="02020603050405020304" pitchFamily="18" charset="0"/>
              </a:rPr>
              <a:t>dirigir seus esforços,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>
                <a:latin typeface="Times New Roman" panose="02020603050405020304" pitchFamily="18" charset="0"/>
              </a:rPr>
              <a:t>motivá-las, liderá-las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>
                <a:latin typeface="Times New Roman" panose="02020603050405020304" pitchFamily="18" charset="0"/>
              </a:rPr>
              <a:t>      e comunicar</a:t>
            </a:r>
          </a:p>
        </p:txBody>
      </p:sp>
      <p:sp>
        <p:nvSpPr>
          <p:cNvPr id="22539" name="Rectangle 12">
            <a:extLst>
              <a:ext uri="{FF2B5EF4-FFF2-40B4-BE49-F238E27FC236}">
                <a16:creationId xmlns:a16="http://schemas.microsoft.com/office/drawing/2014/main" id="{33E39B53-ADB2-48AE-890C-7E2F86F05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149" y="2693137"/>
            <a:ext cx="197008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Organização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 dirty="0">
                <a:latin typeface="Times New Roman" panose="02020603050405020304" pitchFamily="18" charset="0"/>
              </a:rPr>
              <a:t>  </a:t>
            </a:r>
            <a:r>
              <a:rPr lang="pt-BR" altLang="pt-BR" sz="1400" b="1" dirty="0">
                <a:latin typeface="Times New Roman" panose="02020603050405020304" pitchFamily="18" charset="0"/>
              </a:rPr>
              <a:t>Dividir o trabalho, agrupar atividades, definir autoridade,    alocar recursos e coordenar atividades</a:t>
            </a:r>
          </a:p>
        </p:txBody>
      </p:sp>
      <p:sp>
        <p:nvSpPr>
          <p:cNvPr id="22540" name="Rectangle 13">
            <a:extLst>
              <a:ext uri="{FF2B5EF4-FFF2-40B4-BE49-F238E27FC236}">
                <a16:creationId xmlns:a16="http://schemas.microsoft.com/office/drawing/2014/main" id="{F23E02F7-179B-48FF-B1BB-4688D274E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663" y="2616200"/>
            <a:ext cx="1570037" cy="2408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22541" name="Rectangle 14">
            <a:extLst>
              <a:ext uri="{FF2B5EF4-FFF2-40B4-BE49-F238E27FC236}">
                <a16:creationId xmlns:a16="http://schemas.microsoft.com/office/drawing/2014/main" id="{6140A7F9-FF58-4CDE-9A5F-6C471B1C9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" y="2698625"/>
            <a:ext cx="1570038" cy="2408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22542" name="Rectangle 15">
            <a:extLst>
              <a:ext uri="{FF2B5EF4-FFF2-40B4-BE49-F238E27FC236}">
                <a16:creationId xmlns:a16="http://schemas.microsoft.com/office/drawing/2014/main" id="{B2F30DCD-8285-48F5-B61D-D03EAA75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2811463"/>
            <a:ext cx="1620837" cy="183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>
                <a:solidFill>
                  <a:schemeClr val="accent2"/>
                </a:solidFill>
                <a:latin typeface="Times New Roman" panose="02020603050405020304" pitchFamily="18" charset="0"/>
              </a:rPr>
              <a:t>  Recursos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6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pt-BR" altLang="pt-BR" sz="1600" b="1">
                <a:latin typeface="Times New Roman" panose="02020603050405020304" pitchFamily="18" charset="0"/>
              </a:rPr>
              <a:t> Humanos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pt-BR" altLang="pt-BR" sz="1600" b="1">
                <a:latin typeface="Times New Roman" panose="02020603050405020304" pitchFamily="18" charset="0"/>
              </a:rPr>
              <a:t> Financeiros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pt-BR" altLang="pt-BR" sz="1600" b="1">
                <a:latin typeface="Times New Roman" panose="02020603050405020304" pitchFamily="18" charset="0"/>
              </a:rPr>
              <a:t> Materiais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pt-BR" altLang="pt-BR" sz="1600" b="1">
                <a:latin typeface="Times New Roman" panose="02020603050405020304" pitchFamily="18" charset="0"/>
              </a:rPr>
              <a:t> Tecnológicos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pt-BR" altLang="pt-BR" sz="1600" b="1">
                <a:latin typeface="Times New Roman" panose="02020603050405020304" pitchFamily="18" charset="0"/>
              </a:rPr>
              <a:t> Informação</a:t>
            </a:r>
          </a:p>
        </p:txBody>
      </p:sp>
      <p:sp>
        <p:nvSpPr>
          <p:cNvPr id="22543" name="Rectangle 16">
            <a:extLst>
              <a:ext uri="{FF2B5EF4-FFF2-40B4-BE49-F238E27FC236}">
                <a16:creationId xmlns:a16="http://schemas.microsoft.com/office/drawing/2014/main" id="{0D90316D-1A08-43CF-A0F5-0AA9897AA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2838451"/>
            <a:ext cx="1614487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Resultados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6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pt-BR" altLang="pt-BR" sz="1600" b="1" dirty="0">
                <a:latin typeface="Times New Roman" panose="02020603050405020304" pitchFamily="18" charset="0"/>
              </a:rPr>
              <a:t> Desempenho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pt-BR" altLang="pt-BR" sz="1600" b="1" dirty="0">
                <a:latin typeface="Times New Roman" panose="02020603050405020304" pitchFamily="18" charset="0"/>
              </a:rPr>
              <a:t> Objetivos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pt-BR" altLang="pt-BR" sz="1600" b="1" dirty="0">
                <a:latin typeface="Times New Roman" panose="02020603050405020304" pitchFamily="18" charset="0"/>
              </a:rPr>
              <a:t> Produtos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pt-BR" altLang="pt-BR" sz="1600" b="1" dirty="0">
                <a:latin typeface="Times New Roman" panose="02020603050405020304" pitchFamily="18" charset="0"/>
              </a:rPr>
              <a:t> Serviços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pt-BR" altLang="pt-BR" sz="1600" b="1" dirty="0">
                <a:latin typeface="Times New Roman" panose="02020603050405020304" pitchFamily="18" charset="0"/>
              </a:rPr>
              <a:t> Eficiência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pt-BR" altLang="pt-BR" sz="1600" b="1" dirty="0">
                <a:latin typeface="Times New Roman" panose="02020603050405020304" pitchFamily="18" charset="0"/>
              </a:rPr>
              <a:t> Eficácia</a:t>
            </a:r>
          </a:p>
        </p:txBody>
      </p:sp>
      <p:sp>
        <p:nvSpPr>
          <p:cNvPr id="22544" name="Line 19">
            <a:extLst>
              <a:ext uri="{FF2B5EF4-FFF2-40B4-BE49-F238E27FC236}">
                <a16:creationId xmlns:a16="http://schemas.microsoft.com/office/drawing/2014/main" id="{F22EC651-E065-48E8-96B2-18355D2B6E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3850" y="2354263"/>
            <a:ext cx="141288" cy="1889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45" name="Line 20">
            <a:extLst>
              <a:ext uri="{FF2B5EF4-FFF2-40B4-BE49-F238E27FC236}">
                <a16:creationId xmlns:a16="http://schemas.microsoft.com/office/drawing/2014/main" id="{249BE393-35D2-4CB7-A96D-5C1B9745D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5900" y="2587625"/>
            <a:ext cx="76200" cy="2190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46" name="Line 21">
            <a:extLst>
              <a:ext uri="{FF2B5EF4-FFF2-40B4-BE49-F238E27FC236}">
                <a16:creationId xmlns:a16="http://schemas.microsoft.com/office/drawing/2014/main" id="{B23E9FDB-EF1D-470E-8BAC-0D8B13C108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62688" y="5640388"/>
            <a:ext cx="155575" cy="1031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47" name="Line 22">
            <a:extLst>
              <a:ext uri="{FF2B5EF4-FFF2-40B4-BE49-F238E27FC236}">
                <a16:creationId xmlns:a16="http://schemas.microsoft.com/office/drawing/2014/main" id="{9EA00EFA-7D96-4D71-BDB9-6A1D358DBD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9550" y="5432425"/>
            <a:ext cx="90488" cy="1936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48" name="Line 23">
            <a:extLst>
              <a:ext uri="{FF2B5EF4-FFF2-40B4-BE49-F238E27FC236}">
                <a16:creationId xmlns:a16="http://schemas.microsoft.com/office/drawing/2014/main" id="{ADB0F279-3C49-4F9F-8F89-41DC4A7C1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400" y="4046538"/>
            <a:ext cx="965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549" name="Line 24">
            <a:extLst>
              <a:ext uri="{FF2B5EF4-FFF2-40B4-BE49-F238E27FC236}">
                <a16:creationId xmlns:a16="http://schemas.microsoft.com/office/drawing/2014/main" id="{92C9A12E-46E0-4782-9982-16E2CF930C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3425" y="2924175"/>
            <a:ext cx="0" cy="22304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DACD2-3EA6-4FC2-91B3-E7DC7ACB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ESTRUTURAS ORGANIZACIONAL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39F3E5-1989-4E36-AC28-FBEB3144A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987" y="1700809"/>
            <a:ext cx="7200901" cy="429109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</a:rPr>
              <a:t>ESTRUTURA ORGANIZACIONAL: Conjunto ordenado de responsabilidades, autoridades, comunicações e decisões das unidades organizacionais.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</a:rPr>
              <a:t>ORGANOGRAMA: representação gráfica da estrutura organizacional.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</a:rPr>
              <a:t>Classificação: </a:t>
            </a:r>
          </a:p>
          <a:p>
            <a:pPr marL="530352" lvl="1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▪ Estrutura Funcional </a:t>
            </a:r>
          </a:p>
          <a:p>
            <a:pPr marL="530352" lvl="1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▪ Estrutura </a:t>
            </a:r>
            <a:r>
              <a:rPr lang="pt-BR" dirty="0" err="1">
                <a:solidFill>
                  <a:schemeClr val="tx1"/>
                </a:solidFill>
              </a:rPr>
              <a:t>Projetizada</a:t>
            </a:r>
            <a:r>
              <a:rPr lang="pt-BR" dirty="0">
                <a:solidFill>
                  <a:schemeClr val="tx1"/>
                </a:solidFill>
              </a:rPr>
              <a:t> </a:t>
            </a:r>
          </a:p>
          <a:p>
            <a:pPr marL="530352" lvl="1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▪ Estrutura Matricial</a:t>
            </a:r>
          </a:p>
        </p:txBody>
      </p:sp>
    </p:spTree>
    <p:extLst>
      <p:ext uri="{BB962C8B-B14F-4D97-AF65-F5344CB8AC3E}">
        <p14:creationId xmlns:p14="http://schemas.microsoft.com/office/powerpoint/2010/main" val="2956469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936000"/>
            <a:ext cx="822888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ESTRUTURA ORGANIZACIONAL E ORGANOGRAMA</a:t>
            </a:r>
          </a:p>
        </p:txBody>
      </p:sp>
      <p:sp>
        <p:nvSpPr>
          <p:cNvPr id="122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55240" algn="just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pt-BR" sz="2400" dirty="0"/>
              <a:t>Organizar envolve a disposição de um conjunto estruturado de recursos empresariais em uma estrutura que facilite o cumprimento de seus objetivos, abrangendo:</a:t>
            </a:r>
          </a:p>
          <a:p>
            <a:pPr marL="1115640" lvl="2" indent="-246240" algn="just"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pt-BR" sz="2000" b="0" strike="noStrike" spc="-1" dirty="0">
                <a:solidFill>
                  <a:srgbClr val="438086"/>
                </a:solidFill>
                <a:latin typeface="Georgia"/>
                <a:ea typeface="DejaVu Sans"/>
              </a:rPr>
              <a:t>O ordenamento das partes de um todo;</a:t>
            </a:r>
            <a:endParaRPr lang="pt-BR" sz="2000" b="0" strike="noStrike" spc="-1" dirty="0">
              <a:latin typeface="Arial"/>
            </a:endParaRPr>
          </a:p>
          <a:p>
            <a:pPr marL="1115640" lvl="2" indent="-246240" algn="just"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pt-BR" sz="2000" b="0" strike="noStrike" spc="-1" dirty="0">
                <a:solidFill>
                  <a:srgbClr val="438086"/>
                </a:solidFill>
                <a:latin typeface="Georgia"/>
                <a:ea typeface="DejaVu Sans"/>
              </a:rPr>
              <a:t>A divisão de um todo em partes:</a:t>
            </a:r>
          </a:p>
          <a:p>
            <a:pPr marL="1572840" lvl="3" indent="-246240" algn="just"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pt-BR" sz="2000" b="0" strike="noStrike" spc="-1" dirty="0">
                <a:solidFill>
                  <a:srgbClr val="438086"/>
                </a:solidFill>
                <a:latin typeface="Georgia"/>
                <a:ea typeface="DejaVu Sans"/>
              </a:rPr>
              <a:t> </a:t>
            </a:r>
            <a:r>
              <a:rPr lang="pt-BR" sz="1600" spc="-1" dirty="0">
                <a:solidFill>
                  <a:srgbClr val="438086"/>
                </a:solidFill>
                <a:latin typeface="Georgia"/>
                <a:ea typeface="DejaVu Sans"/>
              </a:rPr>
              <a:t>Com previsão de </a:t>
            </a:r>
            <a:r>
              <a:rPr lang="pt-BR" sz="1600" b="0" strike="noStrike" spc="-1" dirty="0">
                <a:solidFill>
                  <a:srgbClr val="438086"/>
                </a:solidFill>
                <a:latin typeface="Georgia"/>
                <a:ea typeface="DejaVu Sans"/>
              </a:rPr>
              <a:t>AUTORIDADE (direito legal de influenciar comportamento e aplicar recursos – FORMAL e de ASSESSORIA), HIERARQUIA (ou cadeia de comando - divisão vertical) e comunicação;</a:t>
            </a:r>
          </a:p>
          <a:p>
            <a:pPr marL="1572840" lvl="3" indent="-246240" algn="just"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pt-BR" sz="1600" spc="-1" dirty="0">
                <a:solidFill>
                  <a:srgbClr val="438086"/>
                </a:solidFill>
                <a:latin typeface="Georgia"/>
                <a:ea typeface="DejaVu Sans"/>
              </a:rPr>
              <a:t>Divisão de tarefas em atividades menores, distribuídas a grupos (times) ou individualmente, em unidades menores CARGOS (responsabilidades e funções) e DEPARTAMENTOS (grupo de cargos)</a:t>
            </a:r>
            <a:endParaRPr lang="pt-BR" sz="1600" b="0" strike="noStrike" spc="-1" dirty="0">
              <a:latin typeface="Arial"/>
            </a:endParaRPr>
          </a:p>
          <a:p>
            <a:pPr marL="1115640" lvl="2" indent="-246240" algn="just"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pt-BR" sz="2000" b="0" strike="noStrike" spc="-1" dirty="0">
                <a:solidFill>
                  <a:srgbClr val="438086"/>
                </a:solidFill>
                <a:latin typeface="Georgia"/>
                <a:ea typeface="DejaVu Sans"/>
              </a:rPr>
              <a:t>A análise das entradas de dados  e organização  destes;</a:t>
            </a:r>
            <a:endParaRPr lang="pt-BR" sz="2000" b="0" strike="noStrike" spc="-1" dirty="0">
              <a:latin typeface="Arial"/>
            </a:endParaRPr>
          </a:p>
          <a:p>
            <a:pPr marL="1115640" lvl="2" indent="-246240" algn="just"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pt-BR" sz="2000" b="0" strike="noStrike" spc="-1" dirty="0">
                <a:solidFill>
                  <a:srgbClr val="438086"/>
                </a:solidFill>
                <a:latin typeface="Georgia"/>
                <a:ea typeface="DejaVu Sans"/>
              </a:rPr>
              <a:t>Resulta na estrutura organizacional. 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pt-BR" sz="2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391680"/>
            <a:ext cx="822888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b="0" strike="noStrike" spc="-1" dirty="0">
                <a:solidFill>
                  <a:srgbClr val="424456"/>
                </a:solidFill>
                <a:latin typeface="Trebuchet MS"/>
                <a:ea typeface="DejaVu Sans"/>
              </a:rPr>
              <a:t>PROCESSO DE ORGANIZAÇÃO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5" name="Picture 2"/>
          <p:cNvPicPr/>
          <p:nvPr/>
        </p:nvPicPr>
        <p:blipFill>
          <a:blip r:embed="rId2"/>
          <a:stretch/>
        </p:blipFill>
        <p:spPr>
          <a:xfrm rot="10800000">
            <a:off x="530285" y="1180599"/>
            <a:ext cx="8640360" cy="540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1" name="Picture 2"/>
          <p:cNvPicPr/>
          <p:nvPr/>
        </p:nvPicPr>
        <p:blipFill>
          <a:blip r:embed="rId2"/>
          <a:stretch/>
        </p:blipFill>
        <p:spPr>
          <a:xfrm>
            <a:off x="755576" y="866880"/>
            <a:ext cx="8387704" cy="560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11560" y="1143000"/>
            <a:ext cx="807452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strike="noStrike" spc="-1" dirty="0">
                <a:solidFill>
                  <a:srgbClr val="424456"/>
                </a:solidFill>
                <a:latin typeface="Trebuchet MS"/>
                <a:ea typeface="DejaVu Sans"/>
              </a:rPr>
              <a:t>DEPARTAMENTALIZAÇÃO</a:t>
            </a:r>
            <a:endParaRPr lang="pt-BR" sz="320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55240" algn="just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Georgia"/>
                <a:ea typeface="DejaVu Sans"/>
              </a:rPr>
              <a:t>A forma de dividir tarefas entre departamentos depende de critérios, por exemplo: </a:t>
            </a:r>
            <a:r>
              <a:rPr lang="pt-BR" sz="2800" b="0" u="sng" strike="noStrike" spc="-1" dirty="0">
                <a:solidFill>
                  <a:srgbClr val="000000"/>
                </a:solidFill>
                <a:uFillTx/>
                <a:latin typeface="Georgia"/>
                <a:ea typeface="DejaVu Sans"/>
              </a:rPr>
              <a:t>tipo específico de cliente</a:t>
            </a:r>
            <a:r>
              <a:rPr lang="pt-BR" sz="2800" b="0" strike="noStrike" spc="-1" dirty="0">
                <a:solidFill>
                  <a:srgbClr val="000000"/>
                </a:solidFill>
                <a:latin typeface="Georgia"/>
                <a:ea typeface="DejaVu Sans"/>
              </a:rPr>
              <a:t>, produção de determinado </a:t>
            </a:r>
            <a:r>
              <a:rPr lang="pt-BR" sz="2800" b="0" u="sng" strike="noStrike" spc="-1" dirty="0">
                <a:solidFill>
                  <a:srgbClr val="000000"/>
                </a:solidFill>
                <a:uFillTx/>
                <a:latin typeface="Georgia"/>
                <a:ea typeface="DejaVu Sans"/>
              </a:rPr>
              <a:t>produto</a:t>
            </a:r>
            <a:r>
              <a:rPr lang="pt-BR" sz="2800" b="0" strike="noStrike" spc="-1" dirty="0">
                <a:solidFill>
                  <a:srgbClr val="000000"/>
                </a:solidFill>
                <a:latin typeface="Georgia"/>
                <a:ea typeface="DejaVu Sans"/>
              </a:rPr>
              <a:t> ou atendimento de determinada </a:t>
            </a:r>
            <a:r>
              <a:rPr lang="pt-BR" sz="2800" b="0" u="sng" strike="noStrike" spc="-1" dirty="0">
                <a:solidFill>
                  <a:srgbClr val="000000"/>
                </a:solidFill>
                <a:uFillTx/>
                <a:latin typeface="Georgia"/>
                <a:ea typeface="DejaVu Sans"/>
              </a:rPr>
              <a:t>área geográfica</a:t>
            </a:r>
            <a:r>
              <a:rPr lang="pt-BR" sz="2800" b="0" strike="noStrike" spc="-1" dirty="0">
                <a:solidFill>
                  <a:srgbClr val="000000"/>
                </a:solidFill>
                <a:latin typeface="Georgia"/>
                <a:ea typeface="DejaVu Sans"/>
              </a:rPr>
              <a:t>.</a:t>
            </a:r>
            <a:endParaRPr lang="pt-BR" sz="2800" b="0" strike="noStrike" spc="-1" dirty="0">
              <a:latin typeface="Arial"/>
            </a:endParaRPr>
          </a:p>
          <a:p>
            <a:pPr marL="365760" indent="-255240" algn="just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Georgia"/>
                <a:ea typeface="DejaVu Sans"/>
              </a:rPr>
              <a:t>Baseia-se no critério funcional (</a:t>
            </a:r>
            <a:r>
              <a:rPr lang="pt-BR" sz="2000" b="0" strike="noStrike" spc="-1" dirty="0">
                <a:solidFill>
                  <a:srgbClr val="000000"/>
                </a:solidFill>
                <a:latin typeface="Georgia"/>
                <a:ea typeface="DejaVu Sans"/>
              </a:rPr>
              <a:t>usado por empresas de qualquer porte)</a:t>
            </a:r>
            <a:r>
              <a:rPr lang="pt-BR" sz="2800" b="0" strike="noStrike" spc="-1" dirty="0">
                <a:solidFill>
                  <a:srgbClr val="000000"/>
                </a:solidFill>
                <a:latin typeface="Georgia"/>
                <a:ea typeface="DejaVu Sans"/>
              </a:rPr>
              <a:t>, pode evoluir para estruturas mais complexas </a:t>
            </a:r>
            <a:r>
              <a:rPr lang="pt-BR" sz="2000" b="0" strike="noStrike" spc="-1" dirty="0">
                <a:solidFill>
                  <a:srgbClr val="000000"/>
                </a:solidFill>
                <a:latin typeface="Georgia"/>
                <a:ea typeface="DejaVu Sans"/>
              </a:rPr>
              <a:t>(projetos – que são temporários</a:t>
            </a:r>
            <a:r>
              <a:rPr lang="pt-BR" sz="2800" b="0" strike="noStrike" spc="-1" dirty="0">
                <a:solidFill>
                  <a:srgbClr val="000000"/>
                </a:solidFill>
                <a:latin typeface="Georgia"/>
                <a:ea typeface="DejaVu Sans"/>
              </a:rPr>
              <a:t>)</a:t>
            </a:r>
            <a:endParaRPr lang="pt-BR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8" name="Picture 2"/>
          <p:cNvPicPr/>
          <p:nvPr/>
        </p:nvPicPr>
        <p:blipFill>
          <a:blip r:embed="rId2"/>
          <a:stretch/>
        </p:blipFill>
        <p:spPr>
          <a:xfrm rot="10800000">
            <a:off x="1067040" y="419040"/>
            <a:ext cx="7704000" cy="6226200"/>
          </a:xfrm>
          <a:prstGeom prst="rect">
            <a:avLst/>
          </a:prstGeom>
          <a:ln>
            <a:noFill/>
          </a:ln>
        </p:spPr>
      </p:pic>
      <p:sp>
        <p:nvSpPr>
          <p:cNvPr id="149" name="CustomShape 3"/>
          <p:cNvSpPr/>
          <p:nvPr/>
        </p:nvSpPr>
        <p:spPr>
          <a:xfrm rot="16200000">
            <a:off x="-2694600" y="2884320"/>
            <a:ext cx="645624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424456"/>
                </a:solidFill>
                <a:latin typeface="Trebuchet MS"/>
                <a:ea typeface="DejaVu Sans"/>
              </a:rPr>
              <a:t>Modelo funcional de departamentalização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424456"/>
                </a:solidFill>
                <a:latin typeface="Trebuchet MS"/>
                <a:ea typeface="DejaVu Sans"/>
              </a:rPr>
              <a:t>ORGANIZAÇÃO FUNCIONAL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5760" indent="-255240" algn="just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Georgia"/>
                <a:ea typeface="DejaVu Sans"/>
              </a:rPr>
              <a:t>São conjunto de funções organizacionais, são tarefas especializadas que as pessoas e os grupos executam, para que a organização consiga realizar seus objetivos. </a:t>
            </a:r>
            <a:endParaRPr lang="pt-BR" sz="2800" b="0" strike="noStrike" spc="-1">
              <a:latin typeface="Arial"/>
            </a:endParaRPr>
          </a:p>
          <a:p>
            <a:pPr marL="365760" indent="-255240" algn="just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Georgia"/>
                <a:ea typeface="DejaVu Sans"/>
              </a:rPr>
              <a:t>Destacam-se como funções: produção/ operação, marketing, pesquisa e desenvolvimento, finanças e recursos humanos. 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26976"/>
          </a:xfrm>
        </p:spPr>
        <p:txBody>
          <a:bodyPr/>
          <a:lstStyle/>
          <a:p>
            <a:r>
              <a:rPr lang="pt-BR" dirty="0"/>
              <a:t>ASSUNTO DA AULA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772816"/>
            <a:ext cx="4335388" cy="35814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400" dirty="0"/>
              <a:t>Conceitos e definições</a:t>
            </a:r>
          </a:p>
          <a:p>
            <a:pPr algn="just">
              <a:buFont typeface="Arial" pitchFamily="34" charset="0"/>
              <a:buChar char="•"/>
            </a:pPr>
            <a:r>
              <a:rPr lang="pt-BR" sz="2400" dirty="0"/>
              <a:t>Organizações e processos.</a:t>
            </a:r>
          </a:p>
          <a:p>
            <a:pPr algn="just">
              <a:buFont typeface="Arial" pitchFamily="34" charset="0"/>
              <a:buChar char="•"/>
            </a:pPr>
            <a:r>
              <a:rPr lang="pt-BR" sz="2400" dirty="0"/>
              <a:t>Conceito de processo.</a:t>
            </a:r>
          </a:p>
          <a:p>
            <a:pPr algn="just">
              <a:buFont typeface="Arial" pitchFamily="34" charset="0"/>
              <a:buChar char="•"/>
            </a:pPr>
            <a:r>
              <a:rPr lang="pt-BR" sz="2400" dirty="0"/>
              <a:t>Categorias de processos organizacionais.</a:t>
            </a:r>
          </a:p>
          <a:p>
            <a:pPr algn="just">
              <a:buFont typeface="Arial" pitchFamily="34" charset="0"/>
              <a:buChar char="•"/>
            </a:pPr>
            <a:r>
              <a:rPr lang="pt-BR" sz="2400" dirty="0"/>
              <a:t>Conceito de negócio e processo de negócio.</a:t>
            </a:r>
          </a:p>
          <a:p>
            <a:pPr algn="just">
              <a:buFont typeface="Arial" pitchFamily="34" charset="0"/>
              <a:buChar char="•"/>
            </a:pPr>
            <a:r>
              <a:rPr lang="pt-BR" sz="2400" dirty="0"/>
              <a:t>Hierarquia de processos.</a:t>
            </a:r>
          </a:p>
        </p:txBody>
      </p:sp>
      <p:pic>
        <p:nvPicPr>
          <p:cNvPr id="5" name="Picture 2" descr="Resultado de imagem para organizaÃ§Ã£o do trabalho">
            <a:extLst>
              <a:ext uri="{FF2B5EF4-FFF2-40B4-BE49-F238E27FC236}">
                <a16:creationId xmlns:a16="http://schemas.microsoft.com/office/drawing/2014/main" id="{7968D60C-CACE-4C70-B0FC-4DBA4415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88840"/>
            <a:ext cx="3469524" cy="315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40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424456"/>
                </a:solidFill>
                <a:latin typeface="Trebuchet MS"/>
                <a:ea typeface="DejaVu Sans"/>
              </a:rPr>
              <a:t>ORGANIZAÇÃO TERRIORIAL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55240" algn="just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Georgia"/>
                <a:ea typeface="DejaVu Sans"/>
              </a:rPr>
              <a:t>É aquele que usa o critério geográfica para a departamentalização, aplicado que a empresa opera em uma grande área.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 rot="16200000">
            <a:off x="-2694600" y="2884320"/>
            <a:ext cx="645624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424456"/>
                </a:solidFill>
                <a:latin typeface="Trebuchet MS"/>
                <a:ea typeface="DejaVu Sans"/>
              </a:rPr>
              <a:t>Modelo geográfico de departamentalização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55" name="Picture 2"/>
          <p:cNvPicPr/>
          <p:nvPr/>
        </p:nvPicPr>
        <p:blipFill>
          <a:blip r:embed="rId2"/>
          <a:stretch/>
        </p:blipFill>
        <p:spPr>
          <a:xfrm>
            <a:off x="1339920" y="476640"/>
            <a:ext cx="7776000" cy="627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83568" y="1143000"/>
            <a:ext cx="8002512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0" strike="noStrike" spc="-1" dirty="0">
                <a:solidFill>
                  <a:srgbClr val="424456"/>
                </a:solidFill>
                <a:latin typeface="Trebuchet MS"/>
                <a:ea typeface="DejaVu Sans"/>
              </a:rPr>
              <a:t>ORGANIZAÇÃO POR PRODUTO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55240" algn="just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Georgia"/>
                <a:ea typeface="DejaVu Sans"/>
              </a:rPr>
              <a:t>Usado quando a empresa tem diversificação de produtos e serviços, com diferenças importantes entre si;</a:t>
            </a:r>
            <a:endParaRPr lang="pt-BR" sz="2800" b="0" strike="noStrike" spc="-1">
              <a:latin typeface="Arial"/>
            </a:endParaRPr>
          </a:p>
          <a:p>
            <a:pPr marL="365760" indent="-255240" algn="just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Georgia"/>
                <a:ea typeface="DejaVu Sans"/>
              </a:rPr>
              <a:t>Envolve uma estrutura em que a responsabilidade é dividida.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 rot="16200000">
            <a:off x="-2226240" y="3352680"/>
            <a:ext cx="551988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424456"/>
                </a:solidFill>
                <a:latin typeface="Trebuchet MS"/>
                <a:ea typeface="DejaVu Sans"/>
              </a:rPr>
              <a:t>Modelo de departamentalização por produto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59" name="Picture 2"/>
          <p:cNvPicPr/>
          <p:nvPr/>
        </p:nvPicPr>
        <p:blipFill>
          <a:blip r:embed="rId2"/>
          <a:stretch/>
        </p:blipFill>
        <p:spPr>
          <a:xfrm rot="10800000">
            <a:off x="1203120" y="765000"/>
            <a:ext cx="7940880" cy="57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83568" y="1143000"/>
            <a:ext cx="8002512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0" strike="noStrike" spc="-1" dirty="0">
                <a:solidFill>
                  <a:srgbClr val="424456"/>
                </a:solidFill>
                <a:latin typeface="Trebuchet MS"/>
                <a:ea typeface="DejaVu Sans"/>
              </a:rPr>
              <a:t>ORGANIZAÇÃO POR CLIENTE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55240" algn="just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Georgia"/>
                <a:ea typeface="DejaVu Sans"/>
              </a:rPr>
              <a:t>É apropriado para as empresas que trabalham com diversos tipos de clientes, com necessidades distintas (ex: lojas de departamento).</a:t>
            </a: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>
              <a:latin typeface="Arial"/>
            </a:endParaRPr>
          </a:p>
          <a:p>
            <a:pPr marL="109800" algn="just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2"/>
          <p:cNvPicPr/>
          <p:nvPr/>
        </p:nvPicPr>
        <p:blipFill>
          <a:blip r:embed="rId2"/>
          <a:stretch/>
        </p:blipFill>
        <p:spPr>
          <a:xfrm>
            <a:off x="1547640" y="757800"/>
            <a:ext cx="6624000" cy="592308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 rot="16200000">
            <a:off x="-2226240" y="3352680"/>
            <a:ext cx="551988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424456"/>
                </a:solidFill>
                <a:latin typeface="Trebuchet MS"/>
                <a:ea typeface="DejaVu Sans"/>
              </a:rPr>
              <a:t>Modelo de departamentalização por Cliente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24456"/>
                </a:solidFill>
                <a:latin typeface="Trebuchet MS"/>
                <a:ea typeface="DejaVu Sans"/>
              </a:rPr>
              <a:t>Organização por projetos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Georgia"/>
                <a:ea typeface="DejaVu Sans"/>
              </a:rPr>
              <a:t>São relacionadas à estruturas operacionais com atividades temporárias de projetos (ex: projetar e construir instalações, infraestrutura, eventos e serviços.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F5BBEFD-82FC-409F-A454-B56C3C0C9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processos</a:t>
            </a:r>
          </a:p>
        </p:txBody>
      </p:sp>
    </p:spTree>
    <p:extLst>
      <p:ext uri="{BB962C8B-B14F-4D97-AF65-F5344CB8AC3E}">
        <p14:creationId xmlns:p14="http://schemas.microsoft.com/office/powerpoint/2010/main" val="3930278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 DE NEGÓCIO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0434" y="1868810"/>
            <a:ext cx="4181088" cy="1512168"/>
          </a:xfrm>
        </p:spPr>
        <p:txBody>
          <a:bodyPr>
            <a:noAutofit/>
          </a:bodyPr>
          <a:lstStyle/>
          <a:p>
            <a:pPr marL="0" indent="0" algn="just"/>
            <a:r>
              <a:rPr lang="pt-BR" sz="1800" dirty="0"/>
              <a:t> Processo de negócio ou processo  organizacional é um conjunto de atividades logicamente interrelacionadas, que envolve pessoas, equipamentos, procedimentos, tecnologias e informações e, quando executadas, transformam entradas em saídas, agregam valor e produzem resultados</a:t>
            </a:r>
            <a:endParaRPr lang="pt-BR" sz="1800" b="0" dirty="0"/>
          </a:p>
        </p:txBody>
      </p:sp>
      <p:sp>
        <p:nvSpPr>
          <p:cNvPr id="4" name="Retângulo 3"/>
          <p:cNvSpPr/>
          <p:nvPr/>
        </p:nvSpPr>
        <p:spPr>
          <a:xfrm>
            <a:off x="899592" y="5085184"/>
            <a:ext cx="7776864" cy="10870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Processo de negócio: https://www.youtube.com/watch?v=eSwDOy4VUCw</a:t>
            </a:r>
          </a:p>
        </p:txBody>
      </p:sp>
      <p:pic>
        <p:nvPicPr>
          <p:cNvPr id="5" name="Picture 2" descr="Resultado de imagem para processos de negócio&quot;">
            <a:extLst>
              <a:ext uri="{FF2B5EF4-FFF2-40B4-BE49-F238E27FC236}">
                <a16:creationId xmlns:a16="http://schemas.microsoft.com/office/drawing/2014/main" id="{F67B47B3-B989-4895-AB4D-E1BABEE2B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88840"/>
            <a:ext cx="3600400" cy="204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53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0BEB2-2F19-4788-B470-64473202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       NEGÓCIO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CC554-B2BB-4A94-96B3-C9EFE6633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916" y="2708920"/>
            <a:ext cx="3888432" cy="358140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algn="just"/>
            <a:r>
              <a:rPr lang="pt-BR" dirty="0"/>
              <a:t>Implicações do termo:</a:t>
            </a:r>
          </a:p>
          <a:p>
            <a:pPr lvl="1" algn="just"/>
            <a:r>
              <a:rPr lang="pt-BR" sz="1400" dirty="0"/>
              <a:t>Interação em pessoas e organizações para execução de um conjunto de atividades com entrega de valor</a:t>
            </a:r>
          </a:p>
          <a:p>
            <a:pPr lvl="1" algn="just"/>
            <a:r>
              <a:rPr lang="pt-BR" sz="1400" dirty="0"/>
              <a:t>Nível de serviço pretendido</a:t>
            </a:r>
          </a:p>
          <a:p>
            <a:pPr lvl="1" algn="just"/>
            <a:r>
              <a:rPr lang="pt-BR" sz="1400" dirty="0"/>
              <a:t>Reconhecimento da sociedade (público)</a:t>
            </a:r>
          </a:p>
          <a:p>
            <a:pPr lvl="1" algn="just"/>
            <a:r>
              <a:rPr lang="pt-BR" sz="1400" dirty="0"/>
              <a:t>Maximização de lucro (privado)</a:t>
            </a:r>
          </a:p>
          <a:p>
            <a:pPr lvl="1" algn="just"/>
            <a:r>
              <a:rPr lang="pt-BR" sz="1400" dirty="0"/>
              <a:t>Retorno de investimento a partes interessadas</a:t>
            </a:r>
          </a:p>
          <a:p>
            <a:pPr lvl="1" algn="just"/>
            <a:endParaRPr lang="pt-BR" dirty="0"/>
          </a:p>
        </p:txBody>
      </p:sp>
      <p:sp>
        <p:nvSpPr>
          <p:cNvPr id="4" name="Sinal de Adição 3">
            <a:extLst>
              <a:ext uri="{FF2B5EF4-FFF2-40B4-BE49-F238E27FC236}">
                <a16:creationId xmlns:a16="http://schemas.microsoft.com/office/drawing/2014/main" id="{63A886C9-EF94-4B4C-A1FA-2A8F7A98E87A}"/>
              </a:ext>
            </a:extLst>
          </p:cNvPr>
          <p:cNvSpPr/>
          <p:nvPr/>
        </p:nvSpPr>
        <p:spPr>
          <a:xfrm>
            <a:off x="4175956" y="620688"/>
            <a:ext cx="792088" cy="720080"/>
          </a:xfrm>
          <a:prstGeom prst="mathPl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9426AC-80A7-4F71-82D0-340873A60A27}"/>
              </a:ext>
            </a:extLst>
          </p:cNvPr>
          <p:cNvSpPr txBox="1"/>
          <p:nvPr/>
        </p:nvSpPr>
        <p:spPr>
          <a:xfrm>
            <a:off x="4977916" y="1607170"/>
            <a:ext cx="3888432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Negócio</a:t>
            </a:r>
            <a:r>
              <a:rPr lang="pt-BR" dirty="0"/>
              <a:t> – do latim “</a:t>
            </a:r>
            <a:r>
              <a:rPr lang="pt-BR" dirty="0" err="1"/>
              <a:t>negotĭum</a:t>
            </a:r>
            <a:r>
              <a:rPr lang="pt-BR" dirty="0"/>
              <a:t>” (</a:t>
            </a:r>
            <a:r>
              <a:rPr lang="pt-BR" dirty="0" err="1"/>
              <a:t>nec</a:t>
            </a:r>
            <a:r>
              <a:rPr lang="pt-BR" dirty="0"/>
              <a:t> + </a:t>
            </a:r>
            <a:r>
              <a:rPr lang="pt-BR" dirty="0" err="1"/>
              <a:t>otium</a:t>
            </a:r>
            <a:r>
              <a:rPr lang="pt-BR" dirty="0"/>
              <a:t>) - “aquilo que não é lazer”.</a:t>
            </a:r>
          </a:p>
          <a:p>
            <a:r>
              <a:rPr lang="pt-BR" dirty="0"/>
              <a:t>EMPREENDIMENTO; TRASAÇÃO;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E64140C-0A41-4518-B303-93635B3A615F}"/>
              </a:ext>
            </a:extLst>
          </p:cNvPr>
          <p:cNvSpPr txBox="1">
            <a:spLocks/>
          </p:cNvSpPr>
          <p:nvPr/>
        </p:nvSpPr>
        <p:spPr>
          <a:xfrm>
            <a:off x="683569" y="1412735"/>
            <a:ext cx="4104458" cy="46831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Processo:</a:t>
            </a:r>
          </a:p>
          <a:p>
            <a:pPr lvl="1" algn="just"/>
            <a:r>
              <a:rPr lang="pt-BR" sz="1700" dirty="0" err="1"/>
              <a:t>sm</a:t>
            </a:r>
            <a:endParaRPr lang="pt-BR" sz="1700" dirty="0"/>
          </a:p>
          <a:p>
            <a:pPr lvl="1" algn="just"/>
            <a:r>
              <a:rPr lang="pt-BR" sz="1400" dirty="0"/>
              <a:t>1. ação continuada, realização contínua e prolongada de alguma atividade; seguimento, curso, decurso.</a:t>
            </a:r>
          </a:p>
          <a:p>
            <a:pPr lvl="1" algn="just"/>
            <a:r>
              <a:rPr lang="pt-BR" sz="1400" dirty="0"/>
              <a:t>2. sequência contínua de fatos ou operações que apresentam certa unidade ou que se reproduzem com certa regularidade; andamento, desenvolvimento, marcha.</a:t>
            </a:r>
            <a:endParaRPr lang="pt-BR" sz="1600" dirty="0"/>
          </a:p>
        </p:txBody>
      </p:sp>
      <p:pic>
        <p:nvPicPr>
          <p:cNvPr id="1026" name="Picture 2" descr="Resultado de imagem para processos significado&quot;">
            <a:extLst>
              <a:ext uri="{FF2B5EF4-FFF2-40B4-BE49-F238E27FC236}">
                <a16:creationId xmlns:a16="http://schemas.microsoft.com/office/drawing/2014/main" id="{F4DAFC5E-BC43-438B-BAAB-2D0CBF6D1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26654"/>
            <a:ext cx="4032451" cy="267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51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F5BBEFD-82FC-409F-A454-B56C3C0C9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Organização</a:t>
            </a:r>
          </a:p>
        </p:txBody>
      </p:sp>
    </p:spTree>
    <p:extLst>
      <p:ext uri="{BB962C8B-B14F-4D97-AF65-F5344CB8AC3E}">
        <p14:creationId xmlns:p14="http://schemas.microsoft.com/office/powerpoint/2010/main" val="2265486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B5C30-C486-4D75-A339-0074DAB0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PROCESSO ORGANIZACIONAL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25A2E0-84C8-4218-9823-6DE99C68B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259" y="1916832"/>
            <a:ext cx="7647756" cy="1863080"/>
          </a:xfrm>
        </p:spPr>
        <p:txBody>
          <a:bodyPr/>
          <a:lstStyle/>
          <a:p>
            <a:pPr algn="just"/>
            <a:r>
              <a:rPr lang="pt-BR" dirty="0"/>
              <a:t>Processo é visto com um fluxo de trabalho com insumos e produtos/serviços claramente definidos e atividades que seguem uma sequência lógica e que dependem umas das outras numa sucessão clara, denotando que os processos têm início e fim bem determinados e geram resultados para o público interno e usuários do serviço, alinhados à missão institucional.</a:t>
            </a:r>
          </a:p>
          <a:p>
            <a:endParaRPr lang="pt-BR" dirty="0"/>
          </a:p>
        </p:txBody>
      </p:sp>
      <p:pic>
        <p:nvPicPr>
          <p:cNvPr id="1026" name="Picture 2" descr="Resultado de imagem para processo organizacional">
            <a:extLst>
              <a:ext uri="{FF2B5EF4-FFF2-40B4-BE49-F238E27FC236}">
                <a16:creationId xmlns:a16="http://schemas.microsoft.com/office/drawing/2014/main" id="{EE0E6F56-0A7D-42E9-BB04-6E614C8A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861048"/>
            <a:ext cx="7056784" cy="299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979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F5F03-2801-439A-AEC1-AA864709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CARACTERÍSTICAS DO PROCESSO ORGANIZACIONAL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D6C4C0-A9A3-43F5-B07E-B0B5DEA40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060848"/>
            <a:ext cx="4479404" cy="424847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• </a:t>
            </a:r>
            <a:r>
              <a:rPr lang="pt-BR" sz="1400" dirty="0"/>
              <a:t>Ter claras as fronteiras (início e fim) e seu objetivo;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• Ter claro aquilo que é transformado na sua execução;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• Ter definidor como ou quando (circunstância) uma atividade ocorre;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• Ter um resultado específico;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• Ter a relação dos recursos utilizados para a execução da atividade;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• Ter gerência e gestão (responsável definido e acompanhamento);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 • Ter efetividade quanto às relações com usuários e fornecedores e seus requisitos são claramente definidos;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• Permitir o acompanhamento ao longo da execução  (rastreabilidade e acompanhamento registrado);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• Ser mensurável (controle e medidas de eficácia/eficiência);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• Ter mecanismos de feedback para melhoria e alterações.</a:t>
            </a:r>
          </a:p>
          <a:p>
            <a:endParaRPr lang="pt-BR" sz="1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9E9F5A-1272-43A7-8E79-6967F4048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737" y="2171700"/>
            <a:ext cx="3530624" cy="27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88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10F4C-7AA1-46F2-8F6D-C501FEE00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pt-BR" sz="4000" dirty="0"/>
              <a:t>TIPOLOGIA DE PROCESSOS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B793A-A1DF-467E-84AF-D7AB567B7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sz="2600" dirty="0"/>
              <a:t>Processos primários ou finalísticos </a:t>
            </a:r>
          </a:p>
          <a:p>
            <a:pPr marL="0" indent="0" algn="just">
              <a:buNone/>
            </a:pPr>
            <a:r>
              <a:rPr lang="pt-BR" dirty="0"/>
              <a:t>são aqueles voltados para a finalidade/especialidade da organização, que resultam na oferta do serviço/produto para o cliente externo. </a:t>
            </a:r>
          </a:p>
          <a:p>
            <a:pPr algn="just"/>
            <a:r>
              <a:rPr lang="pt-BR" sz="2600" dirty="0"/>
              <a:t>Processos de apoio ou de suporte</a:t>
            </a:r>
          </a:p>
          <a:p>
            <a:pPr marL="0" indent="0" algn="just">
              <a:buNone/>
            </a:pPr>
            <a:r>
              <a:rPr lang="pt-BR" dirty="0"/>
              <a:t>são aqueles que não têm relação direta com o cliente externo, mas exercem atividades de apoio para a oferta do serviço/produto ao cliente externo.</a:t>
            </a:r>
          </a:p>
          <a:p>
            <a:pPr algn="just"/>
            <a:r>
              <a:rPr lang="pt-BR" sz="2600" dirty="0"/>
              <a:t>Processos gerenciais</a:t>
            </a:r>
          </a:p>
          <a:p>
            <a:pPr marL="0" indent="0" algn="just">
              <a:buNone/>
            </a:pPr>
            <a:r>
              <a:rPr lang="pt-BR" dirty="0"/>
              <a:t>São voltados para a gestão estratégica da organização, buscando aprimoramento dos processos primários/finalísticos e de apoio/suporte, EFICIÊNCIA, EFICÁCIA e EFETIVIDADE.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5991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39C3B-3280-4617-9C5E-22414673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HIERARQUIA DE PROCESSOS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71CBA7-CF8B-4604-B784-FA7C6C488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4BCA29-5B3F-4DAE-BA1E-718C7BBC7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96060"/>
            <a:ext cx="8208000" cy="458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17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92DD3-7563-4D59-BDE2-212C15E3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PROCESSOS DE NEGÓCIOS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4E0651-933F-4E05-807A-A3E70E698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321C40-5B15-416A-9C97-5E4E5B36E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28750"/>
            <a:ext cx="8352928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83568" y="1143000"/>
            <a:ext cx="8002512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424456"/>
                </a:solidFill>
                <a:latin typeface="Trebuchet MS"/>
                <a:ea typeface="DejaVu Sans"/>
              </a:rPr>
              <a:t>REFERÊNCIA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Georgia"/>
                <a:ea typeface="DejaVu Sans"/>
              </a:rPr>
              <a:t>MAXIMIANO, Antonio Cesar Amaru. </a:t>
            </a:r>
            <a:r>
              <a:rPr lang="pt-BR" sz="2800" b="1" strike="noStrike" spc="-1">
                <a:solidFill>
                  <a:srgbClr val="000000"/>
                </a:solidFill>
                <a:latin typeface="Georgia"/>
                <a:ea typeface="DejaVu Sans"/>
              </a:rPr>
              <a:t>Teoria Geral da Administração</a:t>
            </a:r>
            <a:r>
              <a:rPr lang="pt-BR" sz="2800" b="0" strike="noStrike" spc="-1">
                <a:solidFill>
                  <a:srgbClr val="000000"/>
                </a:solidFill>
                <a:latin typeface="Georgia"/>
                <a:ea typeface="DejaVu Sans"/>
              </a:rPr>
              <a:t>: da revolução urbana à revolução digital. São Paulo: Atlas, 2002.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2F8EC0B5-4580-40B3-8BE8-570400D11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3073400"/>
            <a:ext cx="3194049" cy="17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23F0E98-8517-47BD-9ADA-01429AA8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908050"/>
            <a:ext cx="7383090" cy="887413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CONCEITO DE ORGANIZAÇÃO</a:t>
            </a:r>
          </a:p>
        </p:txBody>
      </p:sp>
      <p:sp>
        <p:nvSpPr>
          <p:cNvPr id="9220" name="Espaço Reservado para Conteúdo 2">
            <a:extLst>
              <a:ext uri="{FF2B5EF4-FFF2-40B4-BE49-F238E27FC236}">
                <a16:creationId xmlns:a16="http://schemas.microsoft.com/office/drawing/2014/main" id="{FD09FE66-4AE7-4794-8D0B-7006800D7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58" y="1700213"/>
            <a:ext cx="8064129" cy="4370387"/>
          </a:xfrm>
        </p:spPr>
        <p:txBody>
          <a:bodyPr/>
          <a:lstStyle/>
          <a:p>
            <a:pPr algn="just" eaLnBrk="1" hangingPunct="1"/>
            <a:r>
              <a:rPr lang="pt-BR" altLang="pt-BR" sz="2000" dirty="0"/>
              <a:t>Empresas ou organizações, como também são chamadas, são unidades sociais (ou agrupamentos humanos) intencionalmente construídas e reconstruídas, a fim de atingir objetivos específicos.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7EEBCEA-1369-4794-A4A7-EF1F077FDDBC}"/>
              </a:ext>
            </a:extLst>
          </p:cNvPr>
          <p:cNvSpPr/>
          <p:nvPr/>
        </p:nvSpPr>
        <p:spPr>
          <a:xfrm>
            <a:off x="5481638" y="4797151"/>
            <a:ext cx="3194050" cy="15115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defRPr/>
            </a:pPr>
            <a:r>
              <a:rPr lang="pt-BR" sz="1800" dirty="0"/>
              <a:t>N</a:t>
            </a:r>
            <a:r>
              <a:rPr lang="pt-BR" sz="1800" u="sng" dirty="0"/>
              <a:t>unca</a:t>
            </a:r>
            <a:r>
              <a:rPr lang="pt-BR" sz="1800" dirty="0"/>
              <a:t> constitui uma unidade pronta e acabada, mas um organismo social vivo e sujeito à mudanças.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85C1005-5E6E-4601-8FFD-5DE9129B853E}"/>
              </a:ext>
            </a:extLst>
          </p:cNvPr>
          <p:cNvSpPr txBox="1">
            <a:spLocks/>
          </p:cNvSpPr>
          <p:nvPr/>
        </p:nvSpPr>
        <p:spPr>
          <a:xfrm>
            <a:off x="611559" y="3073400"/>
            <a:ext cx="4758953" cy="32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1600" dirty="0"/>
              <a:t>São complexas e admiráveis instituições sociais  criada por pessoas;</a:t>
            </a:r>
          </a:p>
          <a:p>
            <a:pPr algn="just">
              <a:defRPr/>
            </a:pPr>
            <a:r>
              <a:rPr lang="pt-BR" sz="1600" dirty="0"/>
              <a:t>Na sociedade moderna todo processo produtivo é realizado dentro das empresas;</a:t>
            </a:r>
          </a:p>
          <a:p>
            <a:pPr algn="just">
              <a:defRPr/>
            </a:pPr>
            <a:r>
              <a:rPr lang="pt-BR" sz="1600" dirty="0"/>
              <a:t>É o meio mais eficiente de satisfazer as necessidades humanas;</a:t>
            </a:r>
          </a:p>
          <a:p>
            <a:pPr algn="just">
              <a:defRPr/>
            </a:pPr>
            <a:r>
              <a:rPr lang="pt-BR" sz="1600" dirty="0"/>
              <a:t>Qualquer empresa é composta de duas ou mais pessoas que interagem entre si, por meio de relações recíprocas para atingir objetivos comuns.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>
            <a:extLst>
              <a:ext uri="{FF2B5EF4-FFF2-40B4-BE49-F238E27FC236}">
                <a16:creationId xmlns:a16="http://schemas.microsoft.com/office/drawing/2014/main" id="{E5F1DAD5-0AAF-4903-8874-767201C90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7198"/>
            <a:ext cx="6840760" cy="5130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AutoShape 2" descr="data:image/jpeg;base64,/9j/4AAQSkZJRgABAQAAAQABAAD/2wCEAAkGBxASEhUSExQVFRIVFhgVFhYYGBcXFhYYFRUXGBgYGB0YHyggGBolHRgXIjEiJSkrLi8uGiA3ODMtNygtLysBCgoKDg0OGxAQGzAmICYtLS0tMi0tLSstLS0tLS8tLi0tNS0tLy0vLS0tLy0tLSsvLS0tLS0tLS0tLS0tLS0tLf/AABEIAMIBAwMBEQACEQEDEQH/xAAcAAEAAgMBAQEAAAAAAAAAAAAAAwQBAgUGBwj/xABLEAACAQIDBQMIBQgIBQUBAAABAgMAEQQSIQUTMUFRBiJhFBUyUnGBkZMHI0JioTNTgpSx0dLTFlRyc7LB4fBjkqLC8UNEo7PDF//EABsBAQADAQEBAQAAAAAAAAAAAAABAgMEBQYH/8QANREAAgIABAQEBQQBBAMBAAAAAAECEQMSITEEQVFhBRNxkSKBobHwMsHR4UIGFCMzFWLxcv/aAAwDAQACEQMRAD8A+y1JIoBQCgFAKAUAY2oCWGHm3HkOn+tQQT0BGz1Fl1E0qCwBoRRIr1NlXE3qSooBQCgFAKAUAoBQCgME0BExvVTRKjFCRQCgFAYoDZHt7Kkq1ZNUlCtuW8Pif3UA3LeHxP7qAblvD4n91ANy3h8T+6gK+0YpxFJusplyNuwTpnynLe/jaoldabmmFkzrP+m1foeF7N7RmGIhjmxOJjmbMJYMVHZJWC67hlUBQDcjXXT382HJ5lbd87/Y9vjMDDeFOWHCLitpQeqX/smdLZ/bdJnQLEN3M7RwvvUzMy3tnj9KMMVIBPhe16vHHt7bnLi+Fyw4tuWsUm1T2fR7OiLYXauYYUTTxM80mIaCBFZPrGLuMumiBctix6X51EMZ5bktbL8R4fhvHyYcqioptu9FS1730+RfxHbbdRTmXDuk+HeJZIQytcTGyMjAWcHpp00qXjUna1RlDw1znBQmnGSdPbbdNcjXH9spImSJ8NlxBRpWiaeJQkauVU5z3WdraKPjUPGa0rX1LYfh0ZpzU/htK1F6ur23pdSLFdu4xut3GG3sInG8lSEWLFd2pa4aS4ItcDxo8daUt/kWh4ZP4sz/AEutE5fN1su56mKVmjDBcrMoYK1tCRcBipI49Ca25HnNJSpvQ+e7I2niUmhXE4jFQYlpAskc8anCygk92EoLKTpY3teuWMpWszaffY9zHwcKWHJ4UIyjWji3mXeV/XQ6u0e1H1pnEU5weFkaGWRXVVLkqpYx+lIqE242717G2l5Ymt8kc2FwNxWHmWeatJrWul7Js6UnaeTeyJDhpJ44XVJZFZQczAEhEOr2BF9RV/NdtJXRz/7KOSMsSai5JtKn9XyID2lWA4tmEshTERwxx5lOZ5FGVI9BlGt9SeB9lR5lX6lv9k8Ty0qVxcm9dlze/wBC9gO1C55Y8UgwkkSq7Z5EaMo7ZVYOLD0rDW2pHGrLE3UtKMcTgnljLBedNtaJ3a1qiptfttFG4SFUn+r3zMJo0TJmK2Qt+Ue6nujpxqJYyT01NcHw2c45pvLrWzbvv0RvL2uLlFwuHfEFoFxDDMseVH9Ea3zOfV/Gnm3+lXzKrgMqbxpqPxOO16rf5dzfF9qJM+6gwsksqxLNKhZIzEH4Ib3zSaHuj41LxXdJEQ4KOXPPESVtJ03dc/QiXtlvDAuGgaYzwNMnfWPLlbKyvfhYgi4vr8ajzrrKty78OyKbxZqOWST0b310KeK7U+VYfDiBJhNiixEaOsbKsDWkzSMCEW4tcC55WNVeLmiq5/saQ4HyMWbxGssK1abXxLSlzf0JcN2wywQ/VSyTeUeROjFBIJlU+kR3G4DUWGt+VqlY2i01uisvDm8SXxJRy509ay/f5Gq9uJAGZ8I6rFOMPO28QhHZgoyc5BqL6DiONPOfTnTJfhitKOIm3HNHR6qufT6m8naQQtjGbeyFMRHCkeZTd5FGVY9BlGtzcngfZR4lX6kR4N4iw0qVxbb12V7/ANFmbtI8UMkmIw0kbo6RqgZXErSeiI3FgfHpUvEpW0UjwixMRRw5pppu9qre0Vpu2O6WcYjDvFNBGsu7DrIHR3CBlZdLBiAbjTxqHi5btao0j4f5jh5c04ydXTVNK/tsdHs5ts4oOSiqFIsyTJMjXF9CtiCOYIHvq0J5jDieH8hpXv1Ti/r+zOzVzmMUAoDBoSAxoRSKP9Kdnf1zC/Pi/iqxkP6U7O/rmF+fF/FQD+lOzv65hfnxfxUA/pTs7+uYX58X8VAV9obd2XNE8T4zDZXUqbTxA2Itoc2hqHG1TL4eI8OanHdannMFFgg8Jm2vFPFhiGhjaTDrYquVS7Kcz2HWslhO1bujuxOPi4yWHhqLlu039FyNtjwbNw8i5NpYfcRszJFnw1xmJNmkvmZQSSBx8TUxwcr0ehGPx7xovNH4nSbt8u11b5kceE2cIjF50hsk/lGHYSwBoHuzH7X1gJY3DVHk6VfO12LvxF58+Raxyy1fxLb5bcjEmG2c6S73acEk8zxPJKZYBpAQURUDWVf31Hk6O3v+wXiLjKOSKUYppL/9btveyztx9nTzLiE2jhophGYid5h5FZCSw7rtYMCSQw/GrTw7dp6lOH43ysN4UlcbvdrX1X2IdppgJUWMbTw+RY92VkbCyqdb7wBiAkniNOGlRLCtVf2LYXHLDk5ZdbvRtP07rt9Tr4Hauy4sOuGGMwzRrHutcRFcrlsbkNx9lXUKjlOXEx3PEeI927ODBhMCN1HJteKTCwurxwmTDA3Q3UM4OZgOlZrBeib0R3S8Si80o4aU5JpvXnvS2NsVhNmuZEG1Ilws0m+lw4mgszEhmCvmzIpIBIFHg3avRkQ8SccssizxVKWu3ptaJsUuBMsjRbVjgjmZXljjmgBLLbVHzZo721tUvC1dOrKR45KEVOCk4qk3+62ZnFR7Mk3484QAzTJOriaEGF4wApW7HNw59eXGjwrvvqRDxCUHDRfCnH1T3ssbOOzA0smKx+FxckqqjGR8OEyIcyqEBy+lY+0Cpjhaty1KYvGyajHCWRK2qbu3zvch2lBsppBJh8fhMMd3uiqthmTJmLDKpNkcEnvCksFXa0LYXHyUcuIs2t6tp336rsZxi4AuskG1YYJNyIJGEuHYyIvA6kZX1PeWjwtbTrkRh8clFxxIKSvMt1T/AHXZjFLgcwkg2tHDIYlhkYzQSmVU4Mxc3Emp7wo8LW06EOOWXLiQTVtrdU36cuxNsvzTh5IHjx2HCwQNAqmaE5szhy5ObiTc8OdTHCUWmuSorjcbPFjJSX6pZv2r0KUGD2dHFAsW1II5sOZckolgNxMxZ1dC1mGv4VXyaSp7GsvEnOc3OCcZVa15LRp7k2Hg2WixDzjAzpivK5HaaG8spBDXAYBRry6VKwUq152Vn4hKTl8KpxyJdEYxKbMaOePzhhwJ8SMSTvYe6QUOUd/Udwa1DwrTXV2IcdJShKv0xy/fX6jGR7LkGIvtDDhppknVlmhvE8YAUi7ENw59TR4Sd93ZOHx8oOGi+FOPqnd/cw4wEkUiT7VjlkkdHEm/hURNF6BiQNlTx608q1qyVxyhOMsOCSSare097e7/AGMQjA3lkk2tE+JlRYt8JcPGY0VswVVU21PG/HwosJ629RLjo/DGMEop3Wrtvq9/Qm7Pvs3DSSzHH4R5JQqnK+HhQBbn0EaxYk6k1MMPK2ynE8a8aEYVSXVtvXu+XY739J9n/wBcwvz4v4q0o5LRj+k+z/65hfnxfxUoWjB7T7P/AK5hfnxfxUoWjC9pcAf/AHmFA/v4rn/q0okHLoTjtNs3+uYX58X8VKKWzbF4CJiXJkXwVyq6aaAVa6IIl2VERcPKQeYlNqnN2XsKNvNEfrTfMal9voKHmiP1pvmNS+30FDzRH603zGpfb6CjHmmPQZprn/iNTN2+hFE3mKP15vmNTN2XsKNH2JH683zGqM3ZexZI18yR+vL8xqZuy9i1DzJH68vzGpm7L2FGPMkfry/MambsvYUPMkfry/MambsvYUPMkfry/MambsvYUZ8yR+vL8xqZuy9hRhNhxt9uXL/eNr7KnN2XsQ9CUbBj9eb5jUzdl7FTPmKP15vmNTN2XsRQ8xR+vN8xqZuy9hQ8xR+vN8xqZuy9hQ8xR+vN8xqZuy9hQ8xR+vN8xqZuy9hQ8xR+vN8xqZuy9hRq+xIx9ub5jVGbsvYskaeZI/Xl+Y1M3Zexah5kj9eX5jUzdl7Ch5kj9eX5jUzdl7Ch5kj9eX5jUzdl7Ch5kj9eX5jUzdl7CjHmSP15fmNTN2XsKNTsaPgGlJ/vG/HpTN2XsKolTs9HxLyk/wB42nspm7L2Ktm/mKP15vmNU5u30IHmKP15vmNTN2XsRRFtHGpGpke+RCosBdnkdgqIo5nMygeLDhY1EY5nSJIsHjM7lDHJh5sufK+Rg66At9WzK1iQDqGGnIgmzjWqZBfWXWzDKTw5g+w9fA2NUJslqSRagN8MtyT00H+dQQWDQEBNQaI8tt7t9gMKSpcyyDQpFZrHozXyj2Xv4VhPHhE9LhfCuJx9UqXV6f2eKx/0uYg/kYIkH3y0h/6coH41zvi3yR7OF/p7DX/ZNv0pfyc//wDqW0f+D8s/xVX/AHUzo/8AA8L39y9gfpbxI/KwROPuFoz+JYfhVo8W+aMMT/T2G/0Ta9af8Hs9g/SFgMSQpcwyHQLLYAnwYd342PhXRDiIS7Hj8T4RxOAs1Wuq/jc9WBmNuXP91bnlN0WAKkoZoDk7d7TYLBi+JxEcWlwpN3I+6guze4VeGFOf6VZFni8d9NuykNkGIl8UjCj/AORlP4V1R4DFe+hGZFWL6ddnE96DFAdcsR//AEq3/j8XqhnR6TY30m7IxJCriVjc/ZlBi92Zu6T4A1hPhcWG6JUkevVgRcG4OoPWuckMbUJRCTVS6FCRQCgFAaSOALk2H+/ialKyG6IlDycLqnX7R9nT9vsq2kSjbZNh1yHJy4qTqSOYJ5kfsI8aPXUquhZqCRQCgOLtHZjMmUORlZZEcKGZXRswLL9sE3BtYkMeB7wmMsrIo4M0GJgcu2IfJJvJM2HhMtmURgQxiTelQ7bxiotchQtiGLbJxkqS9/xA6mC2uhG7xJSKX0WW4ZCVijaVgeUau5jzNpcAXuwFUlB/46oHW8mZdVbMvqnj+iT+w/EVkDeJQ3BtRxBFiPaKkkkR1UrHzIJ/89CdfgelAMbiUjRndgqKCWY6AAcSahtJWy+HBzkoxVtnxLtt9IE2KLRYcmPDcNNHl8WP2V+6Pf0HnYvEOWkdj7Pw7weGClPF1l9F/fc8PXMe2YoSKAUBmhB7PsR2+mwZEUpMuF4ZeLR+KE8vunTpaujB4hw0ex43iPg+HxKc8PSf0fr/ACfbYdpwND5QJE3GUvvCQFCgXJJPACxvfhY16cfirLrZ8ViYcsOTjNU0fE/pA+mSWQtBs87uPUHEEfWP/dg+gvie9/ZtXq8PwC/Viexi5dD5HiJ3di7szOxuzMSzE9STqTXpqKiqRQjqQKAUB6jsf28x2zmG6kLQ370DktGRfXKPsHxW3jeubG4WGKtdyU2j9EdjO2mG2nFniOWRfykLEZ0PX7ynkw/A3FeJj4EsKVM2g0z0NYGgoBQCgIXm9XW3En0R+8+A99qvVblc17EGIdI13spJFwo0JZi7BVVQOFyQP2mmr0RV6Hm9t7ekkfcxkbl8gKx2M+7k7udde9Isge8QVrJDISQWQVtCCSt7/n5fUq2dTYGBmhjaJiDZgYowIgIhbUHcxxqqEk2Fi1rm5JssSabv37+5VnoxWJczQGKAzQELwa5lOVuvI/2hz/b40B5zauwUJDRoiS70yklmVZJCGCtvACQylyQrKV1YW1uNI4jWjIKeDkxeFKoGDBVc7qUpHHFh4dDNJJGhyu7G4UAKFIAUbtjV3llr+X0B39n7Vw+JCAMFnyK5iLKJ4syoxV1BupGdbjhqL8RWUoOPoNy5JFlGa92DAknp6J4dFJqgPkX0udqTLL5HGfqoj9ZY+nIPsnqF/wAV+grg4rFt5UfYeBcAoQ/3E1q9uy6/P7HzmuQ+jFAKAUAoBQCgKm0+0eI3LYJZGGGLh2S+jMP8r2NuFwDyr6rwjg3h4fmT3ey6L+z4Lx7isPG4jLBfp0b6v+jz9e0eIKAUAoBQCgOj2f23Pgp0xEDZZEP6LA8Ucc1PMf52rPFwo4kcsgnR+quy23osfhY8TF6LjvLzRxoyHxB+IsedfOYuG8OTizpi7VnSnYgaWubAX1FybXI524+6qxVvUSemhqMQLC/Hhl4m44j/AF4c6nLqRmRq4JF3Nl9W/wDiPP2cPbS62FN7nF2rttgsqQoTIjCFXYKIUxDKpjie7BrtnjANsl5F1q8MO3cv7ohy5IoLsh55N+5V4JbMruAGMbxgGOWNhd5AwOWOwRScxUuK0zVotyj7notlbJWIELcXJZnIQSOSqrc5FCxjKiCygaAcCKzlK/zQU2dSOMKLAWFZvUslRtQCgFAQb40A3xoDDSXFjYg8RQFTEwZlKEB4za8bcDYg2B6aeidDw0FFa2FHP2XsphKhMgMUck0qJu8riSYuXMj5iHtvJALAXvc3IBrRztfnIhHQ7S48YfCzzG3cjYgHQE2so95IHvrCcssWzfhsHzsWOH1dH5oldmJZjdmJJJ4knUk1473P0jCrIq2o+jy7DAmRDgYPIisJfEFnjZVaJGkfOZQAVJY+jra1djw/irKqPm48W/LcvOl5luo1a30VVz9Tz+zezkZfDNvo2OIk+pidJDnQTtGTJltlFlva9zqNLVlHDVrXc9HG46eWccjWVatNaPLel+xDgOyolWIeURrLPE0scZV9QhkzZ2AsmkbWOt7HhzhYN1ruXxfEXBy/424xaTdrnWy57mF7Kl2h3MyyRSrI28yOuQQflbrYsbAi1tTcUWDdZXuS/EVCM/MjUotKrWubbXb16E/9GGju4KyRNBiWBkjkjKtDEWYZTYhgCCpuR8CKnyq9mZ/+QU/hapqUdmno3W/TrzI5eygDiPymPOsYmm7r2hiMavmJt3m7ygKtzdh7oeDTqy0fEm45vLdN5Y6rWV1Xb1Zxe0mAGGiSaOQSxShhG4BU5kIDKytqpFweYsRXTwfCrFx4x3W7+W5lxfiTw+HxG45ZxpVv+rZr85HG7N7CTEJiJ5XdIMMqNJu03srbxsq5VLKANCSxIA0619bi4rg1GK1fsfBLU1x2wkaSFcFI2K34JRAgWdCpIZJI1ZspAF73sRrwqYYzp51Ve3yIogk7N41Zxhjh5N+wzKmW5Zde8CNCuh717Cx10qyxsNxzXoKYxfZvGxErJh5FIRpTdf8A04zZn8VGmvDWix8N7MUaYLYGLmy7qCR86l1yqTmVZBEzDwDkKTypLGhHdiiYdl8dvzhvJ5N+FzlLcE9e/DJqBmva5tUefh5c16CmXdo9jMUk0eHijkklfDxzyJkKmLODmV7nuhTpc21qkOJi4uUtFdE0cHH4KWCRopUaORDZkYEMNL6g+BB9hreMlJWmQfT/AKAdvmPEyYJj3J1LoOksYube1M1/7Arz/EcK4qa5GmG9aPuz6so6Xb/tH7W+FeSv0mu7OP2k2m0BjAtGsuYGfI0pDKAVjSNBd5XGfLe4BU6NopvhxzL05EPQo7UgxM8lipy7tJYoXy5C8b3eLFZSw+sXKUbgpDaXFmtHLFfn0Kt2WMN2bVZUKMXjQ23ZzCNQjB4LhWyyNCwIXT0coOqK1S8TTX++/uVvoeljhsbnVup5ewch/vWsW+RKRLUEigFAKAxegKlSSKAUBrLmscts1tL8L+NQQaQQtdRmsNeA195a9/baoIPMfSyuTZz8SWeNTck/bDcOA9HkKw4n/rZ6/gkFLjI3yT+x8KrzD7ui/tzaPlMxmy5LrGtr5vycSR3vYccl/fVpyzOzn4Xh/Iw8l3q37uy7g+0G7kwb7u/kmls1t59c8vG3d9O3PhV1iU4utjHE4LNHFjm/X220S+f0GF7Q5JMPJu7+TwPBbN6eff8Aevbu/luGvo8ddCxaadbIifA5oThm/VJS22qv4JNmdp2hWBAl1iE6v3ypkTEBQwBAvGRluGF9bUji0kul/Urj+HrFlOTf6srWmzj9/QkftMo0WOQrup4iZZjJITiIymYnKFAUcFCjnc61Pm/vz6kLw97uS3i9I0vhd1vevWyL+kl8RJMYrxywrh5I81iUWKNLhrd1rxqwNjbxqPN+K63VFv8AYf8ACsNS1UnJOudt7fOjg9strJJFBBHGY4YjIVDNndmfLmZmCqOSiwAtavb8ESlOTXJV7v8Ao+e8ew5YcU5yuUnb0pfCqSW/VlbshiY0MhGKfB4ru7mYF90Rc545d2CwB7hBsR3Tevbx03Xw2ua5+p80j10fanBrKomlhnxD4TEQT4sQusDNKyGISBVR5FARkZwoJEg42rleBNrRNK00ufcmyNdrRSI2FWSLKuCxKtJhYJ9xh97PDJdi15HjO7AYqll3ptm1NPLcWptc1u1b/YEj4jD4eHBwSYgFZtm4uFZisoRTNO5jYqV3giupUNl4a2twhKU3KSW0k6Bz5Ns4OHCeTJiVkdcBiMOWRJQrSS42KbIpZASuQP3jYaeIrTypynmcf8k/lQtUartrCTYMYMzrG7YPDx7x1k3ayQYvESGJyqlrFJUIIBF1A9jypxnnq9X9UhaqixtTa+Dnikwa4tQWw2BQTukyxO+E3geNu4XUHOGBy27gvaohhTi1Nx5vT1F8jzHbPaEMrwJE+8XD4WHDmWxUSNGGuyhgGyjMFFwDZRpXTw8JRTctLbZDI+wuLMO0cJINLYiIH+y7hWH/ACk1PExzYUl2Edz9W70BmLacBcggWA68OJavnqbSo3TSbs0xWCjxMZVz3TYqVPeVlIZHU8nVgCOhAorg7Ick9jGA2bFEWRVygkMdSXlNgC8jsS0jaW1PC19LVZybV/iKVbo6QFtKoWM0AoBQCgMUAqLJI/J18fiakgeTr4/E0A8nXx+JoB5Ovj8TQBYFBvrceJoDyv0r4Yvs2UjUo0b+4OAfwJPurDiVeGz1fBZ5eMjfO19D4DXln3ooD1Ozthw+Sx4hocTiN4zhzAygYcI1rMMj3cjvC+UWI9tbxw1lUmm/TkeTjcXiefLDjKMaqs1/F6arTlzZzk2EZGkMMkZw6PkWaVhCrk3KqN5bvkC5HLnpVPLu629jofGKEYrEi8zVtJZmu+nIsSdmJVw7SNpMuJGH3N1zXI5C9yxa1gOWuoqfKeW+d0UXiEHjKK/TlzXr+V++hDN2XxSlQBG5aRYTkkjfdyubKkmUnIb3Gumh1qHhSLx8RwWm9VSb1TVpc1e5R2ns94H3blC9rkI6vlNyCrZScrgg3XiKrKLi6ZvgY8caOaN13VX3V8jz+3F0Q+38bfur3vAZazXp+583/qeLrCl6r7fwcivpD5IUB6nYXZ7EruZkxkOElmuYA0ssczrmKZgY0ORWYMoLFQbHlXLi40HacW0t+hKRxdrnFNNIMQ0jzxlkkLsZHBjOVgzEnQEW42raDgorLomQRnZ0ggGJsN00rQg31Lqiuwt0AddfGp8yOfJz3BWdCLXBFxcX0uDwI8KsmnsDDAjj7fiLiiBipB1eycZbHYVRxOIhHxlWssf/AK5ehK3P12i5jf7I/E/ur5o3bJHhU8VB9oBqybRRpM1GGUEHW44d5ra8rXtb/SmZ7EZUTVBYUAoBQCgMGgMa1BJnMOtSQMw60AzDrQDMOtAMw60BW2nglnikhb0ZEZD7GBFx461ElmVGmFiPDmpx3TT9j8ybQwbwyPFILPGxRh4qbadR4140ouLpn6Tg4scWCnHZqyvUGp6LZeLwgSNhNiMJOgIdoVLiYZiVI+sUo9jYjUaA6a1tCUa3afbmeZj4WO5SWSM4vbNpWno7X1Oq3a2GXfLc4cPiDOrbiHEZg0aRsHV7BXORWuul2YdDV/OTvlr0s5P/ABuJh5X+qo5WszjzvRrlrVPsRL2riu0hMrSJjIsTGHCEyLGojyuUyhGyi+ikcvGo85b97Lvw7E0iqpwcXV6Nu7V23r3NNn7ZweFa8TTSCTEQSvmRVMccEu8y6Oc8h4X0GnjojOEdubRbF4TiMdVNJZYySp3barpojzc0byyOyKzBmY6AniSdbVzTnFNts9PD+CEYyeyRDtHs/inTSI3BBGoHhzPjXX4Z4jgcPj3OWjVM8rxrB/3PDZYayTTX2OFiOz2MTVoJPcM3+G9fVYfivBYjqOLH3r7nxk+B4mG8H7X9jmspBsRY9DXempK0crTTpn0bYkWIfDQKi4LH4UJ31xBiilwhLkyRhzIsiL9oOCRre3KvOxHFTb1i+3Msjp7MeBI3j2a8pCY2UuYsZDhXaMBBA7mWN97ABnHIDUkHNpnPM2nidFyb+3Mn0JcDtSFwpZ4lwcW1pXliWbPAiSJFumCtlLwb/Ow7lh3jYVDhJerjpp+a0B2dxOISWAbTnWSY46J8OWmjlZEyTb9wwY5IW+qAFwCQLDSpxFFxflKlWv0oLufK9qbUnxL72eRpJLWzMbkC5IA6AXNgNBXpYcIwjUVRRlStAe9+hTYpxO043t3MOrTMbc7ZUF+RzMD+ia4uOnlwq6lobn6aArwzQzQCgFAKAUAoBQCgFAU6kkUAoBQCoBZhNwPh8KEHzX6WeyBkHlsK3dRaZQNWUcHHUqND4AdK4+Jwb+NH0fgfiSw35GI9Ht2fT5/c+QVwH15igFAWcFgnlbKgv1PIeJNUxMSMFcikpqK1PU4DYESat328fR9w/fXm4vFzlpHRHLLFlI6ygDQaCuRtszFAKEFTaGzIJxaWNW8SO8PYRqPdXVw3G8RwzvCm19vbYwx+FwsZViRv7nh+0HYl47yQXdBqUPpj2esPx9tfY+G/6jhjNYfEfDLryf8AH29D5zjfBpYaz4Oq6c/7PH19QeGKkCgFAZRSSABcnQAakk1Ddag/T/0S9kDs7B/WC2JntJL1XTuR/ogm/izV4HFY/mz02WxpFUe4rmLCgFAKAUAoBQCgFAYoCpr0PwNANeh+BoBr0PwNANeh+BoBr0PwNAS4cm5Fj14UBPQHy/tz9GgkJnwQCsdWh0CsesZ4KfunT2cK48bhr1ifSeG+NuCWHj6rk+a9ep8pxmEkicxyIyOOKsCCPca4WmnTPqsPFhiRzQdrsbYDCNK4RefE9BzJrPExFCOZkymoqz3GCwiRIEUaczzJ6mvGxMWWJK5HFKTk7ZPWZAoBQCgFAKA8V247NghsTELEayqOBHNx4jn149b/AF/+n/GWpLhsZ6f4vp29OnsfOeL+HKnj4a9V+/8AJ4GvtT5sUBvDEzsFVSzMQFUAkknQAAak1DaStg+8fRT9Fnk7JjcaAZh3oYeIiPJ35GToOC8eNsvj8Vxmf4IbF4x6n12vPLigFAKAUAoBQCgFAKAxagM0AoBQCgFAKAUBgigOZtTZOHxC5Z4kkA4ZgCR/ZPFfdVJRUtGjpwcfEwnmw5Neh812nsnC4aeRMOpVRYG7FtRqQCdQNbe6vl/Epx83JHZfc+u4PGxsXBU8Z239ibAbOab0XjBuQFZrMbC5IHS37K58HhpYv6WvRvUY/FRwf1J11StFfFQ5DbMjaXujZh7L9ayxIZHVp+js2wsTzFdNeqoivVDQXoDeFMxAuovzY2Ue08qtCOaVX7lZyyxur9NzS9VLAGgBFE61Ias8U30X4+eV2wyIYMxys0iLbQEqRfNpe3DpX6R4b4tDG4aMp/q2fqv53Ph+O4R4OO4rbdejPQbG+gyckHFYmNF5rEC7Ef2mChT7jXRPxJf4r3OVYbPp/ZXsRgMBph4u/bvzP3pWHTN9kG2oUAaV5+LxGJi/qZfKoo9XWRAoBQCgFAKAUAoBQCgFAKA1zjrQDOOtAaSzhRfj4dSTYD41KVshujCYlSbHQ9DofdyPupXMWSZx1qCRnHWgAcUBtQEOIIALcgCT7qrJ0rLwVuj5FJIWJY8WJY+0m5r4eUnJuT5n3kYqMVFctC/2fIGIS/R//reungf++Pz+zOXj/wDol8vujo7FP1KbsOWztvcjIOmXeZwbpa/h6V67OE/6o5Lu3dV8rvl9Di4xXjS8yqpZbT+dU97+expNiUVYlGVYXnl3gWxG7EiaXtcrYm1RPFjGMIrSLlK/S19CYYUpSnJ6yUY1609fUl+s3q+UlNzvhkDWtbvW3dtBF6N+XCrPP5i8+subS/nVdtr5FPg8p+RefLrXyu//AG3rmWEY7yHeqwbfaGVoy2XI2YKFUdy+XwvwrZP44Z07zc2r2d1XIxklkn5bVZf8U6u1V29/r1KcGJ72GjJXd7kNY2ymW0mQv+ll41hHE+PCg2qy389av50dE8L4cXESd5q75dLr5WVtp7zcrv8A8tvDlzWz7vLre32c1rX8bVhxOfyV536r061X2s34by/Ofk/orXpd/et/qciuA9I9b2Bn1lj5WVx7rg/9te54NPWcPRng+N4f6J+q/PqevZrCvdPBJYUsPE6mrGbZJQgUAoCDF4pY1zEMdbWRWdrnwUE+/hVZSUVZaEHJ0vrp9yKXESlFaOK7Hisj5Mo14lQ3wqspSy3Fe+hZRjmqT9tf4E8uICqVjRmt3wZCoU2+ychza34haNzpUvr/AEIqDbtv2/sYrHiPLnSSx4lVLhTpoctz77W05UliZd0/uI4ea6a+ehbvWhmZoBQCgNCaElapAoCI6t4Lr+kRp8Bf4irbL1K7sr43aEaMUZWYKodyACqISwDMCbkd1uAPCsJYyhKter7I3hgOcb06LuywEI9E6dDqPceI/H2Vtae5hla2M74D0u77eHuPD42PhTL0F9SWqkliNwRQEO0ReKQDiUb/AAms8ZXhyXZmuC6xIvuvufIxXxB94KAyqFiABck2AAuSTyFSk5OkVlJRVvYsYrASxWMiMoPAkaHwv18K0xOHxMP9caM8LiMLF0hJMrAVkkatmStiQRYjQjgbjrRqtGE01aMUJAFAKA9L2EH17nluz+Lr+416/gy/5pPt+543jT/4Yrv+zPcILt4DX38q+jR81JlipKCgFAUIpWm3i5XSP0Fe5R2OoYqLXVRpZuJ10tYnJNztVS9mauKhTu37r86osYPCRxLkjUKvGw5k8STxJPMnU1eMFFUik5ym7kT1YqKAUBUl2ehkEuqyDTMpIzKL91xwYanjw5Wqjw05ZuZdYjUcvIYXFlneNkZGU3B4q6EnKytwv1XiD4WJRk22miZQSipJ3f0f5zLdXMxQCgKuVvVP4fvoBlb1T+H76ArRMVFnUgk3JNspJ6G/uAOtgKvLXYqnW5RxOzpy4OVSA+YOWs6oxBeIrYh1IBGpAFwbXUE8U8Oblem+/Oua7/nQ7YYsFGtdqrlfJ3y/OpWwm05AUvmkZ178YCqI5SVyxg2BFhvLhrmyX04GkMaSa53uuj6cu+/QvPBi060p6Pquv2qq3o6keMucrIVYXzBiBlAOUHoVJ4HT8DXSsW9Hp+fuc0sPS07XL87E3k7D0QV8NCvwvp7rVtmvcxqtiJ4dczIynm6G3xI5D7wtVlJ1S17Mo0uf0LH1oHESKfDW3u5eIufCoai9NhclqtT5Xi4jHI8ZB7rFfhw8eFuIFfGY/CvDxHBP9vvp9T7rh+KWLhqfX5/nsRg1zShKP6lR0xlGWzLuxy4mUxgM4zEKTbN3WuBbmRe3jW3CuaxU4K3rp10+5z8YoPBam6WmvTX7dS9h8LE6EJvYk3sQkRyCpzPl7rWBDKCTqOFdcMKGJD4birjae2rrR9jjnizhO5ZZPLKmtHor1VvRlmSOEMbKuaKaMC0brlu9ishY97TUHjcdK2lDCT0WsZLk1z2fXqZRniuOrdSi2/iT5Xarbp8yHHkLvZREjucTJGQykhQtiosD6TEnXw0rLGqOaagm3NrVe3v1NMG5ZcPO0lBPR++vRdDG04IoUkCxqSZmjBa7FF3UbEDXirMRc9KjiIYeDCWWK/VWutaJ/Rk8NiYmNOOaTXwp6aW8zWvqjhV5h6woD2XYXD2SSU8yFH6IJP4n8K+g8GwqjKb56ex8741i3OMFyV+56+FLDxOp9te2eC3ZJQgUBTxUcjugVssanNJY95iLFU8FN7nnoBwJrOSbap6czSLik7WvL+f4LlaGYoBQCgFAKAhxkTMjKrFGI7rCxynkbHiPCqzTcWk6LQaUk2rRnDFyi5wA9hmCm6hragE8RUxbrXciVXpsS1JAoBQCgMWoCHcW9A5fDivw5e61Td7la6EOJQMLSKQAbhlJ0I4EFbFefhxF6rLDU1+ItHEcNf8A4cvG7EuVdCXA4BmGlkCoQzhg1vrPSB/KseIFcmJw7tNfX0033579Tsw+JVNPT0Xe3tW+m3RFR5ZIxud/kIO7y2UBYVS7zZrXBAvlIIUd0Wves3KUfhzVy+XN/wActjRRjN58t8/nyX8892dfCbchbNnKpkCkkupUZywUE30bunQ/jXRHiIO70ruc8uHmqpXfboWojG+YxtYhrErwJsDz0biNfxreOImc8sNx30PJdttkFbYga30lPj9lvZ9n3LXheMcO21jR22f7H0HgvEpJ4En3X7o8iVFeLHElHRP+P4Pelhxlq0Bcag6jh4ew1dTi3qqfVfx/FFHCSW9ro/z72TT42SSwkd2twDMWt7LmpxpYsks0m1y1tfn1K4MMKDeSKT9KMzYqRwAzuwXgCxIHsudKpLFxJKpSb+ZeGDhwbcYpX0RsuOmDFhJIGawLZ2uQOFzfWpWPiptqTt9yHw+E0ouKpbaIhLm1rm172ubXPE+3xrNybVNmihFO0u3yNagsS4aBpHVFF2Y2A/3yq+HhyxJKEd2Z4mJHDg5y2R9O2bgliRIl4ILk9TxJ951r7LAwVhQUFyPiuIxnizc3zOlWxzigNJZFVSzEBVBJJ4AAXJPhUNpK2Sk26RX2dhBGpscxdmkZubFyT8ALAeAFVw4KK+vuWxJuT9NPYbTxohTNYsxKoqjizuwVRc8NTx5C9RiYmSNk4WH5kq25v0RU8vnjZBOkYSRggaNmbI7eiGDKLgnTMOZGlZ+ZOLWdKn0ezNPKw5p+W3a11W6/OReGOiIDZhlZsgPVgxXL7bgj3Vr5kau+xl5crquV/Iih2tA7hFkBYkgcbMVvmCngxFjcA8jULGg3SZaWBiRjma0KknaPD9zIwcO6pdb2GZS17214Wt+6s3xWHpTu3RouExNbVUrLnnWDebveLnvltyzWvlvwzfdver+dDNlvX809TPycTLmrT819O5crUyKS4dUnZ84G9Crk07zIGOYa6nLofBR0rPKlO73NHJygo1t+/wDf3LtaGYoCHfVNEjfUoDfUoDfUoDfUoiiJgL3HdPUc/aOBqb6kZSOZsylZEDKRYkX4Hw4j3X91Q4RkqJjKUXZQbBWO9hIdwWa0jswzGMIO8bsLWPX0361zzwHF5o79/Svz5nTHHUlllt2rrf56IpYRJ4nWJTorIALMqFNGlc2UqxYmTiVsbAeOEI4kJKK7e3N9NdehvN4eJHO+j9b2S3vTTraOvjMWzsYEjVyUzPnYqgVrgC4ViSbNpbgCel98V5m8NK9Nb2r+zmw45UsRutdK3v6bHgdrbKaLvhW3ZzcQboUbIVY2ta/BvtCxr5ni+DlgvMl8P29f2fM+q4PjY4yyt/F9+en7rkcyuE9AwRVozcdisoKW5rmtp/5/1rfys8c0VX2/r56dzHzMjyvX7/38texuDXPKLi6ZupJq0Kgk3ijZiFUFmOgA1Jq0IuUlGKtsrOcYRzSdI972b2EMOM72MrDXoo6Dx6mvp+A4FcOs0v1P6Hy3H8c+IeWP6V9e538MNCev7Bw/3416KPLluTVJUUBT2skbQushKxuMjEcbP3bcDxvb31niqLg1LZmmE5Kacd1r7FwVoZlDbODeRBkIEiOkiX9EsjXym3AEXF+V6yxoOUdN079jbAxFCXxbNNP5/wAHLxjYuZ41eApCssbscyM90OYWCsbrmC66EC+nOsJ+bOSTjStdL++35R0QWFhxbU7lTWzrX5b1y+prFg8QAkW67seJMpkzLlZDK7jKL5s3eFwQOBsTURhiJKNbSu/m2S8TDbc828aqnvSX7EWDwGKL4cyI94pM0hLxiLWN1+pRPs3YekA1utzVY4eI3G1s9dq57V/9Jni4SjNRe600d7p6t+nLQsw7PmTDYRQl3hZGdAVB0R1axJsTdr8avHCnHCgq1jV+xR4sJYuI70knX0/gj83z7vybd6b/AHm+zLly+Ub69r595yta19b1Hlzy+XXO77XfrZPmwzebf+NV3y16V+UelrtOEp4+JC0TM2UpIGXxZkdMvvDms5xTab5P+jSEpJSS5r97/YuVoZigKdSSKAUAoBQCgFAaPEDrwPUaH/UeB0qVKiGkzW7j7w8NG+HA/h7KnR9iNUVpMOWcvHIUcqFfug6AkqcraqwzGx4a6g6VjPCleZOvr+M2hixy5ZK+fQryRzrJmtnaTOpufqwihVTecBaxdyLcWIHhzyjNStq7v0rlf3N1KDjSdVXrfOvojhR9nRiSWiISygnQ5GLG6WHFCUs5HAbxR1ry5eHRxneHp9u3ppr8z1YeJywKWJr9+/rrp8mcWfZky3OQsmbIHUEozXy2U89dL9dK83E4LGgrq1taPUw+OwZ6XTq6ehA2BmHGN/YUYf5VKhN0nGSa50/z82J8yGrUk0+6Mw7LnY2SOS55FTY/GuiOFjTWWeG5LqtK+fL50c8sfBhrHEUX0et/nVHa2d2SxDn620Q/5yfZbQe81vHwaTduVL6/x9Tnn4zBKlG39P5+h67ZeyIcOO4vePFjqx9/IeAr1uH4TDwF8C168zxuI4vF4h/G9OnIuP05nT410nOWlFtKsZGaAUBU2lAJImUtlBFy3TKQb/hVMSKlFpl8OTjJNFlGBAINwRcHqDV07KNUbUBzcVtUrI0aRSSsgBfJkAXNewu7Lcm17CsZY1Syxi31qv3N4YNxzSkle13+yZZwuNjeNZQbKwuM3dI8Dfgb6Wq8ZqUVIzlhyjJxe6MvjEEixX77KzgeClQff3h+NHNKWXnuFhyyOfJaEokU3sRpx14e3pVrRWmZVweBBtobUTTFUbVJBUxqxs0asSGz50A5lATrpw1/ZVJU2ky8MyTa+fzLdXKCgIPJ/vH4CgHk/wB4/AUA8n+8fgKAeT/ePwFAPJ/vH4CgHk/3j8BQDyf7x+AoB5P94/AUA8n+8fgKA1fBg8Tw4HmPYRqKlNohqzQ4ZxwbMOhsD8eB9h+NTaY1Rth8guoGVjqRbKSbAX046AajpVclJ0Tnb3ORNhpkw6wlFMcQW7ISXkWIgqqpbRmygHWwua43CccNRrRdOdfydkZwliOd6u99lffoguPniDbwCXdlFkZbI2eQLZI14Pqy6kr6Q41PmzhebWqvlq+S/ET5eHOsul3XPRc30+p0kxEUhKXBI4qQeRtcX4i/MaV0RxE3SephLDaVtaG27Yeibjo2vwPEe+9aWnuUprYCccG7p8eB9h4e7j4VGXoM3UkjF29mvx0H+dQhLYs1JQUAoDBFRQKezN2g8nRiTCFUhuIUr3NbC4tpcdDzBqmHlXwLkaYmaTzvmXa0Mzzm1RHvmMiTxtZQk0G9bOLei4jBFwb2DA6HTmK48XLneZNPk1evt+53YObIlFp9VKlXpfXsUZo5yYJMQCRu5Fu0Bmsxk7pdE9F2jy62sDmGl9cpKdxlidHyvn0XOjWLw0pRw+q/yrlrTe6TMxYJ13OVHDnDYiON2jsUdmVog2W+7AW4FzoNOOlQsOSy0neWSWm3T0DxIvNbVZotq91z6Xr0+xjydWEYggeNkhlWa8bIbGFgEJIG8YyZTpfgTz1lRWmSLVJ3pXLbvqMzTk8SSdtVrfPfsq9D0WxMGkUKKqBCVUsALEtlFy3Mt1J1rswcOMIJJUcOPiOc227L9amRRw7RyyGQAloi8Ib7JvkL5ddbFQpPVSKyi4zlmXLT7WaSUoRyvnT+9F6tTMUBzfPkPSf9XxH8ugHnyHpP+r4j+XQDz5D0n/V8R/LoB58h6T/q+I/l0A8+Q9J/1fEfy6AefIek/wCr4j+XQDz5D0n/AFfEfy6AefIek/6viP5dAPPkPSf9XxH8ugHnyHpP+r4j+XQDz5D0n/V8R/LoDWTbEDCxWYjxw2I/l0ug1ZF53jHo78jo2HxJ+B3dx771Np7laa2OZJLhmcu7YhdSRfDzhgzhgLPk7wXMxUHVdOgFYPhk3d/n9cuh0x4pxjlr8/utepWyqHF2mKHKpKwYtSqL3mAuDZnZYwSCNF61h/t5Zt9Pnt783Vm64qNba/LfZclsrruZwe3gDlOcsoYojpiM5uzEobKSSqZOIJu3sJiGJJb/ACT315ddFReeEm9Pm1VaaX01d81odSPtBAyKzCVC+mRoZc9yL5SApubXPsrojiJtLZnNLDaTe6/PmbQbVhFyu+Fzw8nxBWw8MmnPgRW+bqc8lroTr2gi+0sw0vfcYjLp47vT32pXQi+pINuwHlN+r4j+XUEmfPkPSf8AV8R/LoB58h6T/q+I/l0AGIRg08UbvIq5LMrxMwuGyjeAX8OV7i4uapJV8SWpeLv4W6Vl3CzrIiut7MLi4IPsIOoPgatGSkrREouLpktSVFAKAUAoCpjMQ4ZERCxZtSbhERSMxY9bGwHEk9ASM5yaaSX5+bF4Ri03J7fV/m5YiiVRZQANdALDU3PDxNXSSVIq23qzY1IFAczyCH82tWtkDyCH82tLYHkEP5taWwPIIfza0tgeQQ/m1pbA8gh/NrS2B5BD+bWlsDyCH82tLYHkEP5taWwPIIfza0tgeQQ/m1pbA8gh/NrS2B5BD+bWlsGRs7DnQxrY/wC9aZmKMtsWHiqgeBuV+F9PcRU53zK5a2KmI2Th/txBTwzqSNAb2zCxA9th7aznhqbvn7M2hjOKrl7o52N2BoWUhlUOygXD3Y6alsrZVL5dBrl6VyTwZrVPq+9+9aa0duHjx2a6LtS+V66X8yJMNEjM27ZdNBKrvkjQDeSWzZgGaw56Le2tQpuLbV9rt6c311f2IlHPFRdd6pW3sumi+538FgYXjR2iCFlVipv3bgEj3V2Yc5Sim9LOHEioycU7pmcLsmC192ozG4HQHh7Op8Sa0lN2ZxRN5qg/Nr+NVzMsPNUH5tfxpmYJIMBEhzKgB4XFLYNcZh5GKtHJkKnVSMyOpIuGGhvpoQdPEaVnKMm00y8JRSakrMnHoJN0Q4Y+iSpyNpfRhpcdDY6U8xKWVjy3lzL+yzerlBegNWkAvrwFz1t7Ki0KKceIadG3Yki5K7oASObKraj9IDXkRWak5xdWvVfn1NXFYcldPsn+fQs4XDiNQoLG3NmLMbm5JJ8avGOVUUlLM7JqsVFAKAp1JIoBQCgFAKAUAoBQCgFAKAUAqAbxyW9lBROCDQgp4jC29G4ueXDU8xw9/Hxqb6llQxWHRxlmjV111tm46cOI91/bVZ4cJ6Ne5EMScHadehLK4eygghuNvVHpf5D31dKtSj10LNVLCgFAKAUAoCrHs6FXMqxqshvdgAC1+JNuJ9tUWHFPMlqXeJNxyt6GMPs9EcuufMb3zSSMupubKzFR7hURw4xdr7v+RLElJU69kv2s2wmz4YiTHGiFvSKqAW9p4n31McOMf0qhPEnP9Tss1coKAUAoBQHEznqaAZz1NAM56mgGc9TQDOepoBnPU0AznqaAZz1NAM56mgGc9TQDOepoBnPU0A3h6n41JJjeN1PxqCTUyN1PxoCxs+Q7wC5tY86ghnWqSDFAaBBe9hc8TzNqW9iKN6EmaAUAoBQCgFAKAUAoDWgNqAUBigP/2Q==">
            <a:extLst>
              <a:ext uri="{FF2B5EF4-FFF2-40B4-BE49-F238E27FC236}">
                <a16:creationId xmlns:a16="http://schemas.microsoft.com/office/drawing/2014/main" id="{5D6375F2-A5AB-41B4-9CD7-90E8B0868C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ECE55C7-4875-4594-98C1-6B121860979E}"/>
              </a:ext>
            </a:extLst>
          </p:cNvPr>
          <p:cNvSpPr/>
          <p:nvPr/>
        </p:nvSpPr>
        <p:spPr>
          <a:xfrm>
            <a:off x="1331640" y="5297768"/>
            <a:ext cx="6840760" cy="865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defRPr/>
            </a:pPr>
            <a:r>
              <a:rPr lang="pt-BR" sz="1600" dirty="0"/>
              <a:t>O 4º. Setor Produtivo envolve os negócios de contravenção, contrabando, falsificações, criminalidade e violência, que movimentam cerca de 5% do PIB (Tráfico de drogas, crime organizado, c corrupção - Jeremy </a:t>
            </a:r>
            <a:r>
              <a:rPr lang="pt-BR" sz="1600" dirty="0" err="1"/>
              <a:t>Rifkin</a:t>
            </a:r>
            <a:r>
              <a:rPr lang="pt-BR" sz="1600" dirty="0"/>
              <a:t>).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CDB40-1668-412D-9E41-A774ADD3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095375"/>
            <a:ext cx="7625978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600" dirty="0"/>
              <a:t>A ORGANIZAÇÃO COMO UM SISTEMA ABERTO</a:t>
            </a:r>
            <a:br>
              <a:rPr lang="pt-BR" sz="3600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59751D-5AA7-4130-A823-6C06C056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060575"/>
            <a:ext cx="3815978" cy="4684713"/>
          </a:xfrm>
        </p:spPr>
        <p:txBody>
          <a:bodyPr rtlCol="0">
            <a:normAutofit/>
          </a:bodyPr>
          <a:lstStyle/>
          <a:p>
            <a:pPr marL="182880" indent="-182880" algn="just" eaLnBrk="1" fontAlgn="auto" hangingPunct="1">
              <a:spcAft>
                <a:spcPts val="0"/>
              </a:spcAft>
              <a:defRPr/>
            </a:pPr>
            <a:r>
              <a:rPr lang="pt-BR" sz="1800" dirty="0">
                <a:latin typeface="+mj-lt"/>
                <a:ea typeface="+mj-ea"/>
                <a:cs typeface="+mj-cs"/>
              </a:rPr>
              <a:t>O conceito de </a:t>
            </a:r>
            <a:r>
              <a:rPr lang="pt-BR" sz="18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sistema aberto </a:t>
            </a:r>
            <a:r>
              <a:rPr lang="pt-BR" sz="1800" dirty="0">
                <a:latin typeface="+mj-lt"/>
                <a:ea typeface="+mj-ea"/>
                <a:cs typeface="+mj-cs"/>
              </a:rPr>
              <a:t>é perfeitamente aplicável à organização empresarial. </a:t>
            </a:r>
          </a:p>
          <a:p>
            <a:pPr marL="182880" indent="-182880" algn="just" eaLnBrk="1" fontAlgn="auto" hangingPunct="1">
              <a:spcAft>
                <a:spcPts val="0"/>
              </a:spcAft>
              <a:defRPr/>
            </a:pPr>
            <a:r>
              <a:rPr lang="pt-BR" sz="1800" dirty="0">
                <a:latin typeface="+mj-lt"/>
                <a:ea typeface="+mj-ea"/>
                <a:cs typeface="+mj-cs"/>
              </a:rPr>
              <a:t>A empresa é um sistema criado pelo homem e mantém uma dinâmica interação com seu meio ambiente, sejam clientes, fornecedores, concorrentes, entidades sindicais, órgãos governamentais e outros agentes externos.</a:t>
            </a:r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endParaRPr lang="pt-BR" sz="1800"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91DBC106-813F-4B75-8CDB-87C592937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111" y="1943100"/>
            <a:ext cx="45116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>
            <a:extLst>
              <a:ext uri="{FF2B5EF4-FFF2-40B4-BE49-F238E27FC236}">
                <a16:creationId xmlns:a16="http://schemas.microsoft.com/office/drawing/2014/main" id="{8B546215-E230-44D4-878D-211F1E899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pt-BR"/>
          </a:p>
        </p:txBody>
      </p:sp>
      <p:pic>
        <p:nvPicPr>
          <p:cNvPr id="13315" name="Imagem 3">
            <a:extLst>
              <a:ext uri="{FF2B5EF4-FFF2-40B4-BE49-F238E27FC236}">
                <a16:creationId xmlns:a16="http://schemas.microsoft.com/office/drawing/2014/main" id="{787AF76D-2E6B-41BC-8C87-355879316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5538"/>
            <a:ext cx="6481390" cy="54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CaixaDeTexto 1">
            <a:extLst>
              <a:ext uri="{FF2B5EF4-FFF2-40B4-BE49-F238E27FC236}">
                <a16:creationId xmlns:a16="http://schemas.microsoft.com/office/drawing/2014/main" id="{0023868A-4A7B-46CE-AB0E-760D7C74D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1125538"/>
            <a:ext cx="2017712" cy="5492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400" b="1" u="sng" dirty="0">
                <a:latin typeface="Calibri" panose="020F0502020204030204" pitchFamily="34" charset="0"/>
                <a:cs typeface="Arial" panose="020B0604020202020204" pitchFamily="34" charset="0"/>
              </a:rPr>
              <a:t>Natureza dos problemas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4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4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400" b="1" dirty="0">
                <a:latin typeface="Calibri" panose="020F0502020204030204" pitchFamily="34" charset="0"/>
                <a:cs typeface="Arial" panose="020B0604020202020204" pitchFamily="34" charset="0"/>
              </a:rPr>
              <a:t>- Problemas empresariais amplos e complexos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4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4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4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4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400" b="1" dirty="0">
                <a:latin typeface="Calibri" panose="020F0502020204030204" pitchFamily="34" charset="0"/>
                <a:cs typeface="Arial" panose="020B0604020202020204" pitchFamily="34" charset="0"/>
              </a:rPr>
              <a:t>- Problemas administrativos intermediários e internos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4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4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1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4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400" b="1" dirty="0">
                <a:latin typeface="Calibri" panose="020F0502020204030204" pitchFamily="34" charset="0"/>
                <a:cs typeface="Arial" panose="020B0604020202020204" pitchFamily="34" charset="0"/>
              </a:rPr>
              <a:t>- Problemas operacionais definidos e limitados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9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6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900" b="1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Conteúdo 2">
            <a:extLst>
              <a:ext uri="{FF2B5EF4-FFF2-40B4-BE49-F238E27FC236}">
                <a16:creationId xmlns:a16="http://schemas.microsoft.com/office/drawing/2014/main" id="{AF6CBA43-02D0-4EB8-B121-4C6B597DA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pt-BR"/>
          </a:p>
        </p:txBody>
      </p:sp>
      <p:pic>
        <p:nvPicPr>
          <p:cNvPr id="14339" name="Picture 5">
            <a:hlinkClick r:id="rId2"/>
            <a:extLst>
              <a:ext uri="{FF2B5EF4-FFF2-40B4-BE49-F238E27FC236}">
                <a16:creationId xmlns:a16="http://schemas.microsoft.com/office/drawing/2014/main" id="{879CA7B1-0A02-4DFC-A676-FD00BEC2E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7988300" cy="591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F7C4B-C44C-4AFF-8DAE-CC437417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06" y="877640"/>
            <a:ext cx="7498283" cy="7207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2800" dirty="0"/>
              <a:t>VISÃO INTERNA DAS INTERAÇÕES NA EMPRESA</a:t>
            </a:r>
            <a:endParaRPr lang="pt-BR" sz="32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BB430B0-AB72-4DA4-88E8-D086930F0B2F}"/>
              </a:ext>
            </a:extLst>
          </p:cNvPr>
          <p:cNvSpPr/>
          <p:nvPr/>
        </p:nvSpPr>
        <p:spPr>
          <a:xfrm>
            <a:off x="727969" y="4675181"/>
            <a:ext cx="7961313" cy="10080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defRPr/>
            </a:pPr>
            <a:r>
              <a:rPr lang="pt-BR" sz="1800" b="1" dirty="0"/>
              <a:t>Compreende um conjunto de partes em constante interação e interdependência, constituindo um todo sinérgico (o todo é maior que a soma das partes), orientado para determinar propósitos.</a:t>
            </a:r>
            <a:endParaRPr lang="pt-BR" sz="1800" dirty="0"/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E292FF55-C647-4406-9BBD-3EF781530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69" y="1920875"/>
            <a:ext cx="7961313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08A30A6-04CB-47EC-8414-D292910CDEA4}"/>
              </a:ext>
            </a:extLst>
          </p:cNvPr>
          <p:cNvSpPr txBox="1"/>
          <p:nvPr/>
        </p:nvSpPr>
        <p:spPr>
          <a:xfrm>
            <a:off x="1604963" y="2571750"/>
            <a:ext cx="1152525" cy="3079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1400" dirty="0">
                <a:latin typeface="+mn-lt"/>
              </a:rPr>
              <a:t>Dado</a:t>
            </a:r>
            <a:endParaRPr lang="pt-BR" dirty="0">
              <a:latin typeface="+mn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9F03905-5002-4282-BF85-399B65D32042}"/>
              </a:ext>
            </a:extLst>
          </p:cNvPr>
          <p:cNvSpPr txBox="1"/>
          <p:nvPr/>
        </p:nvSpPr>
        <p:spPr>
          <a:xfrm>
            <a:off x="5220072" y="4220362"/>
            <a:ext cx="1163637" cy="30638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1400" dirty="0">
                <a:latin typeface="+mn-lt"/>
              </a:rPr>
              <a:t>/ Feedback</a:t>
            </a:r>
            <a:endParaRPr lang="pt-BR" dirty="0">
              <a:latin typeface="+mn-lt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EF8FB38-8BAC-4F34-9073-424F16C91BAE}"/>
              </a:ext>
            </a:extLst>
          </p:cNvPr>
          <p:cNvCxnSpPr/>
          <p:nvPr/>
        </p:nvCxnSpPr>
        <p:spPr>
          <a:xfrm>
            <a:off x="1244601" y="2309390"/>
            <a:ext cx="360362" cy="22383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9" name="CaixaDeTexto 9">
            <a:extLst>
              <a:ext uri="{FF2B5EF4-FFF2-40B4-BE49-F238E27FC236}">
                <a16:creationId xmlns:a16="http://schemas.microsoft.com/office/drawing/2014/main" id="{CD07EECA-B055-49DF-A275-3DE6853DDDA0}"/>
              </a:ext>
            </a:extLst>
          </p:cNvPr>
          <p:cNvSpPr txBox="1">
            <a:spLocks noChangeArrowheads="1"/>
          </p:cNvSpPr>
          <p:nvPr/>
        </p:nvSpPr>
        <p:spPr bwMode="auto">
          <a:xfrm rot="19447618">
            <a:off x="465176" y="2031981"/>
            <a:ext cx="150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400" dirty="0">
                <a:latin typeface="Times New Roman" panose="02020603050405020304" pitchFamily="18" charset="0"/>
              </a:rPr>
              <a:t>Armazenamento</a:t>
            </a:r>
            <a:endParaRPr lang="pt-BR" altLang="pt-BR" sz="1200" dirty="0">
              <a:latin typeface="Times New Roman" panose="02020603050405020304" pitchFamily="18" charset="0"/>
            </a:endParaRPr>
          </a:p>
        </p:txBody>
      </p:sp>
      <p:sp>
        <p:nvSpPr>
          <p:cNvPr id="15370" name="CaixaDeTexto 11">
            <a:extLst>
              <a:ext uri="{FF2B5EF4-FFF2-40B4-BE49-F238E27FC236}">
                <a16:creationId xmlns:a16="http://schemas.microsoft.com/office/drawing/2014/main" id="{6BB6E973-B7EF-4305-AA60-ED1C06503CB0}"/>
              </a:ext>
            </a:extLst>
          </p:cNvPr>
          <p:cNvSpPr txBox="1">
            <a:spLocks noChangeArrowheads="1"/>
          </p:cNvSpPr>
          <p:nvPr/>
        </p:nvSpPr>
        <p:spPr bwMode="auto">
          <a:xfrm rot="1833841">
            <a:off x="7148944" y="1988876"/>
            <a:ext cx="198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Comunicação de dados</a:t>
            </a:r>
            <a:endParaRPr lang="pt-BR" altLang="pt-BR" sz="1200" dirty="0">
              <a:latin typeface="Times New Roman" panose="02020603050405020304" pitchFamily="18" charset="0"/>
            </a:endParaRP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92EFCED-6DE7-4E35-929D-FB41FFC0FFDD}"/>
              </a:ext>
            </a:extLst>
          </p:cNvPr>
          <p:cNvCxnSpPr/>
          <p:nvPr/>
        </p:nvCxnSpPr>
        <p:spPr>
          <a:xfrm flipH="1">
            <a:off x="7322343" y="2378303"/>
            <a:ext cx="433387" cy="3778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849</TotalTime>
  <Words>1299</Words>
  <Application>Microsoft Office PowerPoint</Application>
  <PresentationFormat>Apresentação na tela (4:3)</PresentationFormat>
  <Paragraphs>168</Paragraphs>
  <Slides>35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2" baseType="lpstr">
      <vt:lpstr>Arial</vt:lpstr>
      <vt:lpstr>Calibri</vt:lpstr>
      <vt:lpstr>Franklin Gothic Book</vt:lpstr>
      <vt:lpstr>Georgia</vt:lpstr>
      <vt:lpstr>Times New Roman</vt:lpstr>
      <vt:lpstr>Trebuchet MS</vt:lpstr>
      <vt:lpstr>Cortar</vt:lpstr>
      <vt:lpstr>PROCESSOS DE NEGÓCIOS</vt:lpstr>
      <vt:lpstr>ASSUNTO DA AULA</vt:lpstr>
      <vt:lpstr>Organização</vt:lpstr>
      <vt:lpstr>CONCEITO DE ORGANIZAÇÃO</vt:lpstr>
      <vt:lpstr>Apresentação do PowerPoint</vt:lpstr>
      <vt:lpstr>A ORGANIZAÇÃO COMO UM SISTEMA ABERTO </vt:lpstr>
      <vt:lpstr>Apresentação do PowerPoint</vt:lpstr>
      <vt:lpstr>Apresentação do PowerPoint</vt:lpstr>
      <vt:lpstr>VISÃO INTERNA DAS INTERAÇÕES NA EMPRESA</vt:lpstr>
      <vt:lpstr>Apresentação do PowerPoint</vt:lpstr>
      <vt:lpstr>Apresentação do PowerPoint</vt:lpstr>
      <vt:lpstr>Apresentação do PowerPoint</vt:lpstr>
      <vt:lpstr>ESTRUTURAS ORGANIZACIONAL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processos</vt:lpstr>
      <vt:lpstr>PROCESSOS DE NEGÓCIO</vt:lpstr>
      <vt:lpstr>PROCESSOS       NEGÓCIO</vt:lpstr>
      <vt:lpstr>PROCESSO ORGANIZACIONAL</vt:lpstr>
      <vt:lpstr>CARACTERÍSTICAS DO PROCESSO ORGANIZACIONAL</vt:lpstr>
      <vt:lpstr>TIPOLOGIA DE PROCESSOS</vt:lpstr>
      <vt:lpstr>HIERARQUIA DE PROCESSOS</vt:lpstr>
      <vt:lpstr>PROCESSOS DE NEGÓCIOS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Integrada da Responsabilidade Sócio – Ambiental, Segurança do Trabalho e Qualidade I</dc:title>
  <dc:creator>Fabio Forville</dc:creator>
  <cp:lastModifiedBy>aluno</cp:lastModifiedBy>
  <cp:revision>74</cp:revision>
  <dcterms:created xsi:type="dcterms:W3CDTF">2013-01-31T22:10:02Z</dcterms:created>
  <dcterms:modified xsi:type="dcterms:W3CDTF">2020-02-12T23:43:09Z</dcterms:modified>
</cp:coreProperties>
</file>