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56" r:id="rId2"/>
    <p:sldId id="257" r:id="rId3"/>
    <p:sldId id="267" r:id="rId4"/>
    <p:sldId id="268" r:id="rId5"/>
    <p:sldId id="265" r:id="rId6"/>
    <p:sldId id="266" r:id="rId7"/>
  </p:sldIdLst>
  <p:sldSz cx="9144000" cy="5143500" type="screen16x9"/>
  <p:notesSz cx="6858000" cy="9144000"/>
  <p:embeddedFontLst>
    <p:embeddedFont>
      <p:font typeface="Titillium Web Light" panose="020B0604020202020204" charset="0"/>
      <p:regular r:id="rId9"/>
      <p:bold r:id="rId10"/>
      <p:italic r:id="rId11"/>
      <p:boldItalic r:id="rId12"/>
    </p:embeddedFont>
    <p:embeddedFont>
      <p:font typeface="Titillium Web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92228F-7B12-419A-8525-B5174308B8C6}">
  <a:tblStyle styleId="{1392228F-7B12-419A-8525-B5174308B8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743850"/>
            <a:ext cx="57969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3558095" y="1428750"/>
            <a:ext cx="2924700" cy="315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7DFFB1"/>
            </a:gs>
            <a:gs pos="12000">
              <a:srgbClr val="00AAC6"/>
            </a:gs>
            <a:gs pos="51000">
              <a:srgbClr val="0037B3"/>
            </a:gs>
            <a:gs pos="100000">
              <a:srgbClr val="00001A"/>
            </a:gs>
          </a:gsLst>
          <a:lin ang="1350003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34575"/>
            <a:ext cx="60255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tillium Web"/>
              <a:buNone/>
              <a:defRPr sz="3600" b="1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428748"/>
            <a:ext cx="60255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lvl="1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lvl="2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lvl="3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lvl="4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lvl="5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lvl="6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lvl="7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lvl="8" algn="r">
              <a:buNone/>
              <a:defRPr sz="1300">
                <a:solidFill>
                  <a:srgbClr val="0037B3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1517072" y="2002363"/>
            <a:ext cx="5926975" cy="1138773"/>
          </a:xfrm>
          <a:prstGeom prst="rect">
            <a:avLst/>
          </a:prstGeom>
        </p:spPr>
        <p:style>
          <a:lnRef idx="0">
            <a:schemeClr val="dk1"/>
          </a:lnRef>
          <a:fillRef idx="100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pt-BR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Metodologia Ágil</a:t>
            </a:r>
          </a:p>
          <a:p>
            <a:pPr algn="ctr"/>
            <a:r>
              <a:rPr lang="pt-BR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Desenvolvimento adaptativo de software (DAS)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title"/>
          </p:nvPr>
        </p:nvSpPr>
        <p:spPr>
          <a:xfrm>
            <a:off x="6527093" y="2196874"/>
            <a:ext cx="1953491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Objetivo!</a:t>
            </a:r>
            <a:endParaRPr dirty="0"/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1596045" y="3315739"/>
            <a:ext cx="7547955" cy="143411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>
              <a:buClr>
                <a:schemeClr val="dk1"/>
              </a:buClr>
              <a:buSzPts val="1100"/>
              <a:buNone/>
            </a:pPr>
            <a:r>
              <a:rPr lang="pt-BR" dirty="0"/>
              <a:t>Esta apresentação aborda a metodologia ágil de Desenvolvimento Adaptativo de Software (DAS), </a:t>
            </a:r>
            <a:r>
              <a:rPr lang="pt-BR" dirty="0" smtClean="0"/>
              <a:t>para </a:t>
            </a:r>
            <a:r>
              <a:rPr lang="pt-BR" dirty="0"/>
              <a:t>auxiliar no desenvolvimento de sistemas e softwares complexos. Apresentaremos suas aplicações, onde e como é utilizado, conceitos e especificações desse </a:t>
            </a:r>
            <a:r>
              <a:rPr lang="pt-BR" dirty="0" smtClean="0"/>
              <a:t>método.</a:t>
            </a:r>
            <a:endParaRPr dirty="0"/>
          </a:p>
        </p:txBody>
      </p:sp>
      <p:sp>
        <p:nvSpPr>
          <p:cNvPr id="63" name="Google Shape;63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99694"/>
            <a:ext cx="2349062" cy="745437"/>
          </a:xfrm>
        </p:spPr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99362" y="1124608"/>
            <a:ext cx="8455572" cy="3625243"/>
          </a:xfrm>
        </p:spPr>
        <p:txBody>
          <a:bodyPr/>
          <a:lstStyle/>
          <a:p>
            <a:pPr marL="76200" indent="0" algn="just">
              <a:buNone/>
            </a:pPr>
            <a:r>
              <a:rPr lang="pt-BR" sz="1600" dirty="0"/>
              <a:t>Criada por </a:t>
            </a:r>
            <a:r>
              <a:rPr lang="pt-BR" sz="1600" dirty="0" err="1"/>
              <a:t>Jem</a:t>
            </a:r>
            <a:r>
              <a:rPr lang="pt-BR" sz="1600" dirty="0"/>
              <a:t> </a:t>
            </a:r>
            <a:r>
              <a:rPr lang="pt-BR" sz="1600" dirty="0" err="1"/>
              <a:t>Highsmith</a:t>
            </a:r>
            <a:r>
              <a:rPr lang="pt-BR" sz="1600" dirty="0"/>
              <a:t> em 2000 o Desenvolvimento de Software Adaptativo foi criado com o principio  colaborativo e auto-organização das equipes em busca do sucesso no desenvolvimento de </a:t>
            </a:r>
            <a:r>
              <a:rPr lang="pt-BR" sz="1600" dirty="0" err="1"/>
              <a:t>de</a:t>
            </a:r>
            <a:r>
              <a:rPr lang="pt-BR" sz="1600" dirty="0"/>
              <a:t> softwares de alta qualidade e com alto nível de </a:t>
            </a:r>
            <a:r>
              <a:rPr lang="pt-BR" sz="1600" dirty="0" err="1"/>
              <a:t>complexabilidade</a:t>
            </a:r>
            <a:r>
              <a:rPr lang="pt-BR" sz="1600" dirty="0"/>
              <a:t>. </a:t>
            </a:r>
            <a:endParaRPr lang="pt-BR" sz="1600" dirty="0" smtClean="0"/>
          </a:p>
          <a:p>
            <a:pPr marL="0" indent="0" algn="just">
              <a:buNone/>
            </a:pPr>
            <a:endParaRPr lang="pt-BR" sz="800" dirty="0"/>
          </a:p>
          <a:p>
            <a:pPr marL="76200" indent="0" algn="just">
              <a:buNone/>
            </a:pPr>
            <a:r>
              <a:rPr lang="pt-BR" sz="1600" dirty="0" err="1" smtClean="0"/>
              <a:t>Jem</a:t>
            </a:r>
            <a:r>
              <a:rPr lang="pt-BR" sz="1600" dirty="0" smtClean="0"/>
              <a:t> </a:t>
            </a:r>
            <a:r>
              <a:rPr lang="pt-BR" sz="1600" dirty="0" err="1"/>
              <a:t>Highsmith</a:t>
            </a:r>
            <a:r>
              <a:rPr lang="pt-BR" sz="1600" dirty="0"/>
              <a:t> argumenta que uma abordagem de desenvolvimento ágil, adaptativa, baseada em colaboração é “tanto uma fonte de ordem em nossas interações complexas quanto a disciplina e a engenharia</a:t>
            </a:r>
            <a:r>
              <a:rPr lang="pt-BR" sz="1600" dirty="0" smtClean="0"/>
              <a:t>”.</a:t>
            </a:r>
          </a:p>
          <a:p>
            <a:pPr marL="0" indent="0" algn="just">
              <a:buNone/>
            </a:pPr>
            <a:endParaRPr lang="pt-BR" sz="800" dirty="0"/>
          </a:p>
          <a:p>
            <a:pPr marL="76200" indent="0" algn="just">
              <a:buNone/>
            </a:pPr>
            <a:r>
              <a:rPr lang="pt-BR" sz="1600" dirty="0" smtClean="0"/>
              <a:t>O </a:t>
            </a:r>
            <a:r>
              <a:rPr lang="pt-BR" sz="1600" dirty="0"/>
              <a:t>Adaptativo define um ciclo de vida para o modelo baseando-se em três itens: especulação, colaboração e aprendizagem</a:t>
            </a:r>
            <a:r>
              <a:rPr lang="pt-BR" sz="1600" dirty="0" smtClean="0"/>
              <a:t>.</a:t>
            </a:r>
          </a:p>
          <a:p>
            <a:pPr marL="0" indent="0" algn="just">
              <a:buNone/>
            </a:pPr>
            <a:endParaRPr lang="pt-BR" sz="800" dirty="0"/>
          </a:p>
          <a:p>
            <a:pPr marL="76200" indent="0" algn="just">
              <a:buNone/>
            </a:pPr>
            <a:r>
              <a:rPr lang="pt-BR" sz="1600" dirty="0" smtClean="0"/>
              <a:t>Na </a:t>
            </a:r>
            <a:r>
              <a:rPr lang="pt-BR" sz="1600" dirty="0"/>
              <a:t>fase de especulação o projeto é iniciado e tem-se o planejamento de ciclos adaptáveis. Esse planejamento de ciclos adaptáveis usa as informações contidas no inicio do projeto como: a missão do cliente, restrições do projeto e os requisitos básicos. Os requisitos básicos serão utilizados para definir o conjunto de ciclos da versão, ou seja, os incrementos de software operacional.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479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341403" y="199697"/>
            <a:ext cx="8413531" cy="2501462"/>
          </a:xfrm>
        </p:spPr>
        <p:txBody>
          <a:bodyPr/>
          <a:lstStyle/>
          <a:p>
            <a:pPr marL="76200" indent="0">
              <a:buNone/>
            </a:pPr>
            <a:r>
              <a:rPr lang="pt-BR" sz="1600" dirty="0"/>
              <a:t>A colaboração envolve confiança, críticas sem animosidade, auxílio, trabalho árduo, comunicação dos problemas ou preocupações de forma a conduzir ações efetivas, entre outros itens. colaboração ajuda bastante no levantamento de necessidades e especificações</a:t>
            </a:r>
            <a:r>
              <a:rPr lang="pt-BR" sz="1600" dirty="0" smtClean="0"/>
              <a:t>.</a:t>
            </a:r>
          </a:p>
          <a:p>
            <a:pPr marL="0" indent="0" algn="just">
              <a:buNone/>
            </a:pPr>
            <a:endParaRPr lang="pt-BR" sz="800" dirty="0"/>
          </a:p>
          <a:p>
            <a:pPr marL="76200" indent="0" algn="just">
              <a:buNone/>
            </a:pPr>
            <a:r>
              <a:rPr lang="pt-BR" sz="1600" dirty="0" smtClean="0"/>
              <a:t>A </a:t>
            </a:r>
            <a:r>
              <a:rPr lang="pt-BR" sz="1600" dirty="0"/>
              <a:t>aprendizado é um elemento-chave para que se possa conseguir uma equipe </a:t>
            </a:r>
            <a:r>
              <a:rPr lang="pt-BR" sz="1600" dirty="0" err="1"/>
              <a:t>auto-organizada</a:t>
            </a:r>
            <a:r>
              <a:rPr lang="pt-BR" sz="1600" dirty="0"/>
              <a:t>.  Tendo em mente que nesta fase todos os envolvidos no projeto estão focados em como são desenvolvidos os documentos técnicos, foco nos feedbacks e nos clientes buscando melhorar o ciclo e o funcionamento do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9509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300382" y="106401"/>
            <a:ext cx="2693324" cy="88576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BENEFÍCIOS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300382" y="1077844"/>
            <a:ext cx="8180202" cy="110559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pt-BR" sz="1600" dirty="0" smtClean="0"/>
              <a:t>Produzir resultados com rapidez; </a:t>
            </a:r>
          </a:p>
          <a:p>
            <a:pPr marL="0" lvl="0" indent="0">
              <a:buNone/>
            </a:pPr>
            <a:r>
              <a:rPr lang="pt-BR" sz="1600" dirty="0" smtClean="0"/>
              <a:t>Pode ser utilizado em projetos que necessitem de avaliação constante dos clientes; </a:t>
            </a:r>
          </a:p>
          <a:p>
            <a:pPr marL="0" lvl="0" indent="0" algn="just">
              <a:buNone/>
            </a:pPr>
            <a:r>
              <a:rPr lang="pt-BR" sz="1600" dirty="0" smtClean="0"/>
              <a:t>O planejamento pode ser adaptado em qualquer fase do projeto;</a:t>
            </a:r>
            <a:endParaRPr sz="1600"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6" name="Google Shape;131;p20"/>
          <p:cNvSpPr txBox="1">
            <a:spLocks/>
          </p:cNvSpPr>
          <p:nvPr/>
        </p:nvSpPr>
        <p:spPr>
          <a:xfrm>
            <a:off x="300382" y="2242307"/>
            <a:ext cx="8728902" cy="2463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 algn="just">
              <a:buNone/>
            </a:pPr>
            <a:r>
              <a:rPr lang="pt-BR" sz="1600" dirty="0" smtClean="0"/>
              <a:t>DAS proporciona descrições </a:t>
            </a:r>
            <a:r>
              <a:rPr lang="pt-BR" sz="1600" dirty="0"/>
              <a:t>mais </a:t>
            </a:r>
            <a:r>
              <a:rPr lang="pt-BR" sz="1600" dirty="0" smtClean="0"/>
              <a:t>fáceis </a:t>
            </a:r>
            <a:r>
              <a:rPr lang="pt-BR" sz="1600" dirty="0"/>
              <a:t>das funcionalidades por parte do usuário, uma melhor compreensão </a:t>
            </a:r>
            <a:r>
              <a:rPr lang="pt-BR" sz="1600" dirty="0" smtClean="0"/>
              <a:t>de como </a:t>
            </a:r>
            <a:r>
              <a:rPr lang="pt-BR" sz="1600" dirty="0"/>
              <a:t>elas se relacionam entre si e uma melhor revisão das ambiguidades, erros ou omissões. Isso ocorre porque elas são pequenas, formadas em pequenos blocos</a:t>
            </a:r>
            <a:r>
              <a:rPr lang="pt-BR" sz="1600" dirty="0" smtClean="0"/>
              <a:t>. </a:t>
            </a:r>
          </a:p>
          <a:p>
            <a:pPr marL="0" indent="0" algn="just">
              <a:buNone/>
            </a:pPr>
            <a:endParaRPr lang="pt-BR" sz="300" dirty="0" smtClean="0"/>
          </a:p>
          <a:p>
            <a:pPr marL="0" indent="0" algn="just">
              <a:buNone/>
            </a:pPr>
            <a:r>
              <a:rPr lang="pt-BR" sz="1600" dirty="0" smtClean="0"/>
              <a:t>Outro </a:t>
            </a:r>
            <a:r>
              <a:rPr lang="pt-BR" sz="1600" dirty="0"/>
              <a:t>benefício é que as funcionalidades podem ser organizadas em um agrupamento hierárquico </a:t>
            </a:r>
            <a:r>
              <a:rPr lang="pt-BR" sz="1600" dirty="0" smtClean="0"/>
              <a:t>relacionadas </a:t>
            </a:r>
            <a:r>
              <a:rPr lang="pt-BR" sz="1600" dirty="0"/>
              <a:t>com o negócio, </a:t>
            </a:r>
            <a:r>
              <a:rPr lang="pt-BR" sz="1600" dirty="0" smtClean="0"/>
              <a:t>podendo serem entregues </a:t>
            </a:r>
            <a:r>
              <a:rPr lang="pt-BR" sz="1600" dirty="0"/>
              <a:t>a cada duas </a:t>
            </a:r>
            <a:r>
              <a:rPr lang="pt-BR" sz="1600" dirty="0" smtClean="0"/>
              <a:t>semanas.</a:t>
            </a:r>
          </a:p>
          <a:p>
            <a:pPr marL="0" indent="0" algn="just">
              <a:buNone/>
            </a:pPr>
            <a:endParaRPr lang="pt-BR" sz="800" dirty="0"/>
          </a:p>
          <a:p>
            <a:pPr marL="0" indent="0" algn="just">
              <a:buNone/>
            </a:pPr>
            <a:r>
              <a:rPr lang="pt-BR" sz="1600" dirty="0" smtClean="0"/>
              <a:t>O </a:t>
            </a:r>
            <a:r>
              <a:rPr lang="pt-BR" sz="1600" dirty="0"/>
              <a:t>projeto e o código são mais facilmente </a:t>
            </a:r>
            <a:r>
              <a:rPr lang="pt-BR" sz="1600" dirty="0" smtClean="0"/>
              <a:t>inspecionados, </a:t>
            </a:r>
            <a:r>
              <a:rPr lang="pt-BR" sz="1600" dirty="0"/>
              <a:t>e o planejamento, cronograma e acompanhamento do projeto são guiados pela hierarquia de funcionalidades ao invés de tarefas de engenharia de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74568" y="3677047"/>
            <a:ext cx="7514705" cy="1072804"/>
          </a:xfrm>
        </p:spPr>
        <p:txBody>
          <a:bodyPr/>
          <a:lstStyle/>
          <a:p>
            <a:pPr marL="76200" indent="0" algn="just">
              <a:buNone/>
            </a:pPr>
            <a:r>
              <a:rPr lang="pt-BR" sz="2000" dirty="0" smtClean="0"/>
              <a:t>Agradecimento </a:t>
            </a:r>
            <a:r>
              <a:rPr lang="pt-BR" sz="2000" dirty="0"/>
              <a:t>a todos do grupo que fizeram um excelente trabalho, fizeram os resumos, </a:t>
            </a:r>
            <a:r>
              <a:rPr lang="pt-BR" sz="2000" dirty="0" smtClean="0"/>
              <a:t>estiveram ativos </a:t>
            </a:r>
            <a:r>
              <a:rPr lang="pt-BR" sz="2000" dirty="0"/>
              <a:t>em desenvolver este trabalho em equipe. Alunos SENAI </a:t>
            </a:r>
            <a:r>
              <a:rPr lang="pt-BR" sz="2000" dirty="0" err="1"/>
              <a:t>Fatesg</a:t>
            </a:r>
            <a:r>
              <a:rPr lang="pt-BR" sz="2000" dirty="0"/>
              <a:t> – Goiânia – GO. </a:t>
            </a:r>
            <a:r>
              <a:rPr lang="pt-BR" sz="2000" dirty="0" smtClean="0"/>
              <a:t>Outubro/2019.</a:t>
            </a:r>
            <a:endParaRPr lang="pt-BR" sz="2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Texto 2"/>
          <p:cNvSpPr txBox="1">
            <a:spLocks/>
          </p:cNvSpPr>
          <p:nvPr/>
        </p:nvSpPr>
        <p:spPr>
          <a:xfrm>
            <a:off x="174568" y="3002741"/>
            <a:ext cx="1693025" cy="58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FFB1"/>
              </a:buClr>
              <a:buSzPts val="2400"/>
              <a:buFont typeface="Titillium Web Light"/>
              <a:buChar char="▰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●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○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tillium Web Light"/>
              <a:buChar char="■"/>
              <a:defRPr sz="2400" b="0" i="0" u="none" strike="noStrike" cap="none">
                <a:solidFill>
                  <a:schemeClr val="lt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76200" indent="0">
              <a:buFont typeface="Titillium Web Light"/>
              <a:buNone/>
            </a:pPr>
            <a:r>
              <a:rPr lang="pt-B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CRÉDITOS</a:t>
            </a:r>
            <a:endParaRPr lang="pt-B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075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inac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480</Words>
  <Application>Microsoft Office PowerPoint</Application>
  <PresentationFormat>Apresentação na tela (16:9)</PresentationFormat>
  <Paragraphs>31</Paragraphs>
  <Slides>6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Titillium Web Light</vt:lpstr>
      <vt:lpstr>Titillium Web</vt:lpstr>
      <vt:lpstr>Arial</vt:lpstr>
      <vt:lpstr>Ninacor template</vt:lpstr>
      <vt:lpstr>Apresentação do PowerPoint</vt:lpstr>
      <vt:lpstr>Objetivo!</vt:lpstr>
      <vt:lpstr>DEFINIÇÃO</vt:lpstr>
      <vt:lpstr>Apresentação do PowerPoint</vt:lpstr>
      <vt:lpstr>BENEFÍCIOS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Jhonathan Dos Reis Santa Rosa, AUDAC</cp:lastModifiedBy>
  <cp:revision>16</cp:revision>
  <dcterms:modified xsi:type="dcterms:W3CDTF">2019-11-05T12:06:41Z</dcterms:modified>
</cp:coreProperties>
</file>