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Titillium Web"/>
      <p:regular r:id="rId19"/>
      <p:bold r:id="rId20"/>
      <p:italic r:id="rId21"/>
      <p:boldItalic r:id="rId22"/>
    </p:embeddedFont>
    <p:embeddedFont>
      <p:font typeface="Titillium Web Light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7" roundtripDataSignature="AMtx7mgInnucVMCcb6BLscLqO/Vwel1qZ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TitilliumWeb-bold.fntdata"/><Relationship Id="rId22" Type="http://schemas.openxmlformats.org/officeDocument/2006/relationships/font" Target="fonts/TitilliumWeb-boldItalic.fntdata"/><Relationship Id="rId21" Type="http://schemas.openxmlformats.org/officeDocument/2006/relationships/font" Target="fonts/TitilliumWeb-italic.fntdata"/><Relationship Id="rId24" Type="http://schemas.openxmlformats.org/officeDocument/2006/relationships/font" Target="fonts/TitilliumWebLight-bold.fntdata"/><Relationship Id="rId23" Type="http://schemas.openxmlformats.org/officeDocument/2006/relationships/font" Target="fonts/TitilliumWebLight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TitilliumWebLight-boldItalic.fntdata"/><Relationship Id="rId25" Type="http://schemas.openxmlformats.org/officeDocument/2006/relationships/font" Target="fonts/TitilliumWebLight-italic.fntdata"/><Relationship Id="rId27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TitilliumWeb-regular.fntdata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" name="Google Shape;2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65caaf27c2_0_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g65caaf27c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65caaf27c2_0_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g65caaf27c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5caaf27c2_0_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g65caaf27c2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" name="Google Shape;3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5caaf2608_0_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g65caaf260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5caaf27c2_0_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g65caaf27c2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6"/>
          <p:cNvSpPr txBox="1"/>
          <p:nvPr>
            <p:ph type="ctrTitle"/>
          </p:nvPr>
        </p:nvSpPr>
        <p:spPr>
          <a:xfrm>
            <a:off x="685800" y="743850"/>
            <a:ext cx="57969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7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5" name="Google Shape;15;p17"/>
          <p:cNvSpPr txBox="1"/>
          <p:nvPr>
            <p:ph idx="1" type="body"/>
          </p:nvPr>
        </p:nvSpPr>
        <p:spPr>
          <a:xfrm>
            <a:off x="457200" y="1428750"/>
            <a:ext cx="2924700" cy="31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16" name="Google Shape;16;p17"/>
          <p:cNvSpPr txBox="1"/>
          <p:nvPr>
            <p:ph idx="2" type="body"/>
          </p:nvPr>
        </p:nvSpPr>
        <p:spPr>
          <a:xfrm>
            <a:off x="3558095" y="1428750"/>
            <a:ext cx="2924700" cy="31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17" name="Google Shape;17;p1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8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1" name="Google Shape;21;p18"/>
          <p:cNvSpPr txBox="1"/>
          <p:nvPr>
            <p:ph idx="1" type="body"/>
          </p:nvPr>
        </p:nvSpPr>
        <p:spPr>
          <a:xfrm>
            <a:off x="457200" y="1428748"/>
            <a:ext cx="6025500" cy="31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22" name="Google Shape;22;p1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gradFill>
          <a:gsLst>
            <a:gs pos="0">
              <a:srgbClr val="7DFFB1"/>
            </a:gs>
            <a:gs pos="12000">
              <a:srgbClr val="00AAC6"/>
            </a:gs>
            <a:gs pos="51000">
              <a:srgbClr val="0037B3"/>
            </a:gs>
            <a:gs pos="100000">
              <a:srgbClr val="00001A"/>
            </a:gs>
          </a:gsLst>
          <a:lin ang="1350003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i="0" sz="3600" u="none" cap="none" strike="noStrik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i="0" sz="3600" u="none" cap="none" strike="noStrik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i="0" sz="3600" u="none" cap="none" strike="noStrik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i="0" sz="3600" u="none" cap="none" strike="noStrik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i="0" sz="3600" u="none" cap="none" strike="noStrik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i="0" sz="3600" u="none" cap="none" strike="noStrik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i="0" sz="3600" u="none" cap="none" strike="noStrik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i="0" sz="3600" u="none" cap="none" strike="noStrik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i="0" sz="3600" u="none" cap="none" strike="noStrik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/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457200" y="1428748"/>
            <a:ext cx="6025500" cy="31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DFFB1"/>
              </a:buClr>
              <a:buSzPts val="2400"/>
              <a:buFont typeface="Titillium Web Light"/>
              <a:buChar char="▰"/>
              <a:defRPr b="0" i="0" sz="2400" u="none" cap="none" strike="noStrik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b="0" i="0" sz="2400" u="none" cap="none" strike="noStrik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b="0" i="0" sz="2400" u="none" cap="none" strike="noStrik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●"/>
              <a:defRPr b="0" i="0" sz="2400" u="none" cap="none" strike="noStrik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b="0" i="0" sz="2400" u="none" cap="none" strike="noStrik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b="0" i="0" sz="2400" u="none" cap="none" strike="noStrik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●"/>
              <a:defRPr b="0" i="0" sz="2400" u="none" cap="none" strike="noStrik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b="0" i="0" sz="2400" u="none" cap="none" strike="noStrik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b="0" i="0" sz="2400" u="none" cap="none" strike="noStrik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1"/>
          <p:cNvSpPr/>
          <p:nvPr/>
        </p:nvSpPr>
        <p:spPr>
          <a:xfrm>
            <a:off x="1517072" y="2002363"/>
            <a:ext cx="5926975" cy="1138773"/>
          </a:xfrm>
          <a:prstGeom prst="rect">
            <a:avLst/>
          </a:prstGeom>
          <a:gradFill>
            <a:gsLst>
              <a:gs pos="0">
                <a:srgbClr val="7B7B7B"/>
              </a:gs>
              <a:gs pos="100000">
                <a:schemeClr val="dk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Metodologia Ágil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Desenvolvimento adaptativo de software (DAS)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5caaf27c2_0_11"/>
          <p:cNvSpPr txBox="1"/>
          <p:nvPr>
            <p:ph idx="1" type="body"/>
          </p:nvPr>
        </p:nvSpPr>
        <p:spPr>
          <a:xfrm>
            <a:off x="300378" y="1077861"/>
            <a:ext cx="4124400" cy="32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</a:pPr>
            <a:r>
              <a:rPr lang="pt-BR" sz="1600"/>
              <a:t>Inicia-se o desenvolvimento, com prazos curtos pré-fixados (time-boxes) e distribuem-se as tarefas para os desenvolvedores</a:t>
            </a:r>
            <a:endParaRPr sz="1600"/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600"/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</a:pPr>
            <a:r>
              <a:rPr lang="pt-BR" sz="1600"/>
              <a:t>Durante o desenvolvimento, podem surgir novos requisitos ou manutenção de partes do software que já estejam implementados e em funcionamento, identificadas pela equipe de desenvolvimento ou pelo cliente.</a:t>
            </a:r>
            <a:endParaRPr sz="1600"/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600"/>
          </a:p>
        </p:txBody>
      </p:sp>
      <p:sp>
        <p:nvSpPr>
          <p:cNvPr id="94" name="Google Shape;94;g65caaf27c2_0_1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95" name="Google Shape;95;g65caaf27c2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4800" y="507726"/>
            <a:ext cx="4124400" cy="3969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65caaf27c2_0_22"/>
          <p:cNvSpPr txBox="1"/>
          <p:nvPr>
            <p:ph idx="1" type="body"/>
          </p:nvPr>
        </p:nvSpPr>
        <p:spPr>
          <a:xfrm>
            <a:off x="300378" y="1077861"/>
            <a:ext cx="4124400" cy="32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/>
              <a:t>O cliente e a equipe de desenvolvimento, aprendem à medida em que as necessidades aparecem e suas soluções são definidas.</a:t>
            </a:r>
            <a:endParaRPr sz="1600"/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/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/>
              <a:t>Decide-se então quais são as prioridades dada a situação atual, com base no que oferece alto risco e/ou o que tiver maior necessidade de desenvolvimento no processo do cliente.</a:t>
            </a:r>
            <a:endParaRPr sz="1600"/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600"/>
          </a:p>
        </p:txBody>
      </p:sp>
      <p:sp>
        <p:nvSpPr>
          <p:cNvPr id="101" name="Google Shape;101;g65caaf27c2_0_2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02" name="Google Shape;102;g65caaf27c2_0_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7731" y="433050"/>
            <a:ext cx="6661995" cy="427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5caaf27c2_0_31"/>
          <p:cNvSpPr txBox="1"/>
          <p:nvPr>
            <p:ph idx="1" type="body"/>
          </p:nvPr>
        </p:nvSpPr>
        <p:spPr>
          <a:xfrm>
            <a:off x="300378" y="1077861"/>
            <a:ext cx="4124400" cy="32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pt-BR" sz="1600"/>
              <a:t>Um novo plano parcial é definido, sempre com a participação de todos os stakeholders, e inicia-se o novo ciclo de desenvolvimento, a partir das novas necessidades imediatas e prioritárias.</a:t>
            </a:r>
            <a:endParaRPr sz="1600"/>
          </a:p>
        </p:txBody>
      </p:sp>
      <p:sp>
        <p:nvSpPr>
          <p:cNvPr id="108" name="Google Shape;108;g65caaf27c2_0_3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09" name="Google Shape;109;g65caaf27c2_0_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5118" y="502975"/>
            <a:ext cx="6444158" cy="413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15" name="Google Shape;11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81891"/>
            <a:ext cx="9144000" cy="4561609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3"/>
          <p:cNvSpPr txBox="1"/>
          <p:nvPr>
            <p:ph idx="1" type="body"/>
          </p:nvPr>
        </p:nvSpPr>
        <p:spPr>
          <a:xfrm>
            <a:off x="117503" y="96942"/>
            <a:ext cx="1653108" cy="4184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b="1" lang="pt-BR" sz="1800"/>
              <a:t>Exemplo Prático</a:t>
            </a:r>
            <a:endParaRPr b="1"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4"/>
          <p:cNvSpPr txBox="1"/>
          <p:nvPr>
            <p:ph idx="1" type="body"/>
          </p:nvPr>
        </p:nvSpPr>
        <p:spPr>
          <a:xfrm>
            <a:off x="174568" y="3677047"/>
            <a:ext cx="7514705" cy="10728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762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pt-BR" sz="2000"/>
              <a:t>Agradecimento a todos do grupo que fizeram um excelente trabalho, fizeram os resumos, estiveram ativos em desenvolver este trabalho em equipe. Alunos SENAI Fatesg – Goiânia – GO. 05/novembro/2019.</a:t>
            </a:r>
            <a:endParaRPr sz="2000"/>
          </a:p>
        </p:txBody>
      </p:sp>
      <p:sp>
        <p:nvSpPr>
          <p:cNvPr id="122" name="Google Shape;122;p1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23" name="Google Shape;123;p14"/>
          <p:cNvSpPr txBox="1"/>
          <p:nvPr/>
        </p:nvSpPr>
        <p:spPr>
          <a:xfrm>
            <a:off x="174568" y="1002491"/>
            <a:ext cx="1692900" cy="5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DFFB1"/>
              </a:buClr>
              <a:buSzPts val="2400"/>
              <a:buFont typeface="Titillium Web Light"/>
              <a:buNone/>
            </a:pPr>
            <a:r>
              <a:rPr b="1" i="0" lang="pt-BR" sz="2400" u="none" cap="none" strike="noStrik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CRÉDITOS</a:t>
            </a:r>
            <a:endParaRPr b="1" i="0" sz="2400" u="none" cap="none" strike="noStrike">
              <a:solidFill>
                <a:schemeClr val="lt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124" name="Google Shape;124;p14"/>
          <p:cNvSpPr txBox="1"/>
          <p:nvPr>
            <p:ph idx="1" type="body"/>
          </p:nvPr>
        </p:nvSpPr>
        <p:spPr>
          <a:xfrm>
            <a:off x="174575" y="1582700"/>
            <a:ext cx="7514700" cy="19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762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pt-BR" sz="2000"/>
              <a:t>Anisberto Reis</a:t>
            </a:r>
            <a:endParaRPr sz="2000"/>
          </a:p>
          <a:p>
            <a:pPr indent="0" lvl="0" marL="762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pt-BR" sz="2000"/>
              <a:t>Calebe Cabral da Costa</a:t>
            </a:r>
            <a:endParaRPr sz="2000"/>
          </a:p>
          <a:p>
            <a:pPr indent="0" lvl="0" marL="762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pt-BR" sz="2000"/>
              <a:t>Jhonathan dos Reis</a:t>
            </a:r>
            <a:endParaRPr sz="2000"/>
          </a:p>
          <a:p>
            <a:pPr indent="0" lvl="0" marL="762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pt-BR" sz="2000"/>
              <a:t>Marcos Paulo Pereira da Paixão</a:t>
            </a:r>
            <a:endParaRPr sz="2000"/>
          </a:p>
          <a:p>
            <a:pPr indent="0" lvl="0" marL="762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pt-BR" sz="2000"/>
              <a:t>Vinicius Araujo Lopes</a:t>
            </a:r>
            <a:endParaRPr sz="2000"/>
          </a:p>
          <a:p>
            <a:pPr indent="0" lvl="0" marL="762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000"/>
          </a:p>
          <a:p>
            <a:pPr indent="0" lvl="0" marL="762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"/>
          <p:cNvSpPr txBox="1"/>
          <p:nvPr>
            <p:ph type="title"/>
          </p:nvPr>
        </p:nvSpPr>
        <p:spPr>
          <a:xfrm>
            <a:off x="6392518" y="2143049"/>
            <a:ext cx="1953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/>
              <a:t>Objetivo!</a:t>
            </a:r>
            <a:endParaRPr/>
          </a:p>
        </p:txBody>
      </p:sp>
      <p:sp>
        <p:nvSpPr>
          <p:cNvPr id="34" name="Google Shape;34;p2"/>
          <p:cNvSpPr txBox="1"/>
          <p:nvPr>
            <p:ph idx="1" type="body"/>
          </p:nvPr>
        </p:nvSpPr>
        <p:spPr>
          <a:xfrm>
            <a:off x="797995" y="3315839"/>
            <a:ext cx="7548000" cy="14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pt-BR"/>
              <a:t>Esta apresentação aborda a metodologia ágil de Desenvolvimento Adaptativo de Software (DAS), para auxiliar no desenvolvimento de sistemas e softwares complexos. Apresentaremos suas aplicações, onde e como é utilizado, conceitos e especificações desse método.</a:t>
            </a:r>
            <a:endParaRPr/>
          </a:p>
        </p:txBody>
      </p:sp>
      <p:sp>
        <p:nvSpPr>
          <p:cNvPr id="35" name="Google Shape;35;p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"/>
          <p:cNvSpPr txBox="1"/>
          <p:nvPr>
            <p:ph type="title"/>
          </p:nvPr>
        </p:nvSpPr>
        <p:spPr>
          <a:xfrm>
            <a:off x="457200" y="199694"/>
            <a:ext cx="2349062" cy="7454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/>
              <a:t>DEFINIÇÃO</a:t>
            </a:r>
            <a:endParaRPr/>
          </a:p>
        </p:txBody>
      </p:sp>
      <p:sp>
        <p:nvSpPr>
          <p:cNvPr id="41" name="Google Shape;41;p3"/>
          <p:cNvSpPr txBox="1"/>
          <p:nvPr>
            <p:ph idx="1" type="body"/>
          </p:nvPr>
        </p:nvSpPr>
        <p:spPr>
          <a:xfrm>
            <a:off x="299362" y="1124608"/>
            <a:ext cx="8455572" cy="36252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762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pt-BR" sz="1600"/>
              <a:t>Criada por Jem Highsmith em 2000 o Desenvolvimento de Software Adaptativo foi criado com o principio  colaborativo e auto-organização das equipes em busca do sucesso no desenvolvimento de  softwares de alta qualidade e com alto nível de complexabilidade. </a:t>
            </a:r>
            <a:endParaRPr sz="1600"/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800"/>
          </a:p>
          <a:p>
            <a:pPr indent="0" lvl="0" marL="762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pt-BR" sz="1600"/>
              <a:t>Jem Highsmith argumenta que uma abordagem de desenvolvimento ágil, adaptativa, baseada em colaboração é “tanto uma fonte de ordem em nossas interações complexas quanto a disciplina e a engenharia”.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800"/>
          </a:p>
          <a:p>
            <a:pPr indent="0" lvl="0" marL="762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pt-BR" sz="1600"/>
              <a:t>O Adaptativo define um ciclo de vida para o modelo baseando-se em três itens: especulação, colaboração e aprendizagem.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800"/>
          </a:p>
          <a:p>
            <a:pPr indent="0" lvl="0" marL="762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pt-BR" sz="1600"/>
              <a:t>Na fase de especulação o projeto é iniciado e tem-se o planejamento de ciclos adaptáveis. Esse planejamento de ciclos adaptáveis usa as informações contidas no inicio do projeto como: a missão do cliente, restrições do projeto e os requisitos básicos. Os requisitos básicos serão utilizados para definir o conjunto de ciclos da versão, ou seja, os incrementos de software operacional. </a:t>
            </a:r>
            <a:endParaRPr/>
          </a:p>
        </p:txBody>
      </p:sp>
      <p:sp>
        <p:nvSpPr>
          <p:cNvPr id="42" name="Google Shape;42;p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"/>
          <p:cNvSpPr txBox="1"/>
          <p:nvPr>
            <p:ph idx="1" type="body"/>
          </p:nvPr>
        </p:nvSpPr>
        <p:spPr>
          <a:xfrm>
            <a:off x="341403" y="199697"/>
            <a:ext cx="8413531" cy="25014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pt-BR" sz="1600"/>
              <a:t>A colaboração envolve confiança, críticas sem animosidade, auxílio, trabalho árduo, comunicação dos problemas ou preocupações de forma a conduzir ações efetivas, entre outros itens. colaboração ajuda bastante no levantamento de necessidades e especificações.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800"/>
          </a:p>
          <a:p>
            <a:pPr indent="0" lvl="0" marL="762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pt-BR" sz="1600"/>
              <a:t>A aprendizado é um elemento-chave para que se possa conseguir uma equipe auto-organizada.  Tendo em mente que nesta fase todos os envolvidos no projeto estão focados em como são desenvolvidos os documentos técnicos, foco nos feedbacks e nos clientes buscando melhorar o ciclo e o funcionamento do projeto.</a:t>
            </a:r>
            <a:endParaRPr/>
          </a:p>
        </p:txBody>
      </p:sp>
      <p:sp>
        <p:nvSpPr>
          <p:cNvPr id="48" name="Google Shape;48;p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"/>
          <p:cNvSpPr txBox="1"/>
          <p:nvPr>
            <p:ph type="title"/>
          </p:nvPr>
        </p:nvSpPr>
        <p:spPr>
          <a:xfrm>
            <a:off x="171795" y="125326"/>
            <a:ext cx="1521229" cy="53902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1800"/>
              <a:t>ESPECULAÇÃO</a:t>
            </a:r>
            <a:br>
              <a:rPr lang="pt-BR" sz="1800"/>
            </a:br>
            <a:endParaRPr sz="1800"/>
          </a:p>
        </p:txBody>
      </p:sp>
      <p:sp>
        <p:nvSpPr>
          <p:cNvPr id="54" name="Google Shape;54;p5"/>
          <p:cNvSpPr txBox="1"/>
          <p:nvPr>
            <p:ph idx="1" type="body"/>
          </p:nvPr>
        </p:nvSpPr>
        <p:spPr>
          <a:xfrm>
            <a:off x="359175" y="496300"/>
            <a:ext cx="8481900" cy="11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Noto Sans Symbols"/>
              <a:buChar char="⮚"/>
            </a:pPr>
            <a:r>
              <a:rPr lang="pt-BR" sz="1200"/>
              <a:t>O projeto é iniciado e o planejamento do ciclo adaptativo é conduzido;</a:t>
            </a:r>
            <a:endParaRPr/>
          </a:p>
          <a:p>
            <a:pPr indent="-381000" lvl="0" marL="4572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Noto Sans Symbols"/>
              <a:buChar char="⮚"/>
            </a:pPr>
            <a:r>
              <a:rPr lang="pt-BR" sz="1200"/>
              <a:t>Declaração de missão, restrições de projeto, requisitos básicos, plano de entrega limitado a tempo;</a:t>
            </a:r>
            <a:endParaRPr/>
          </a:p>
          <a:p>
            <a:pPr indent="-381000" lvl="0" marL="4572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Noto Sans Symbols"/>
              <a:buChar char="⮚"/>
            </a:pPr>
            <a:r>
              <a:rPr lang="pt-BR" sz="1200"/>
              <a:t>As etapas são separadas em sessões de JAD (forme de elicitar requisitos)</a:t>
            </a:r>
            <a:endParaRPr/>
          </a:p>
          <a:p>
            <a:pPr indent="0" lvl="0" marL="76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56" name="Google Shape;56;p5"/>
          <p:cNvSpPr txBox="1"/>
          <p:nvPr/>
        </p:nvSpPr>
        <p:spPr>
          <a:xfrm>
            <a:off x="267627" y="1970503"/>
            <a:ext cx="16266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pt-BR" sz="18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COLABOR</a:t>
            </a:r>
            <a:r>
              <a:rPr b="1" lang="pt-BR" sz="18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AÇÃO</a:t>
            </a:r>
            <a:endParaRPr b="1" sz="1800">
              <a:solidFill>
                <a:schemeClr val="lt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DFFB1"/>
              </a:buClr>
              <a:buSzPts val="2400"/>
              <a:buFont typeface="Titillium Web Light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57" name="Google Shape;57;p5"/>
          <p:cNvSpPr txBox="1"/>
          <p:nvPr/>
        </p:nvSpPr>
        <p:spPr>
          <a:xfrm>
            <a:off x="359174" y="2192250"/>
            <a:ext cx="8481900" cy="11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DFFB1"/>
              </a:buClr>
              <a:buSzPts val="2400"/>
              <a:buFont typeface="Noto Sans Symbols"/>
              <a:buChar char="⮚"/>
            </a:pPr>
            <a:r>
              <a:rPr b="0" i="0" lang="pt-BR" sz="1200" u="none" cap="none" strike="noStrik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Fluxo de informação que possibilita ser resolvidos rapidamente os problemas técnicos e de requisitos de negócios;</a:t>
            </a:r>
            <a:endParaRPr/>
          </a:p>
          <a:p>
            <a:pPr indent="-381000" lvl="0" marL="45720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DFFB1"/>
              </a:buClr>
              <a:buSzPts val="2400"/>
              <a:buFont typeface="Noto Sans Symbols"/>
              <a:buChar char="⮚"/>
            </a:pPr>
            <a:r>
              <a:rPr b="0" i="0" lang="pt-BR" sz="1200" u="none" cap="none" strike="noStrik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Envolve confiança, críticas, auxilio, trabalho árduo, comunicação de forma a conduzir ações efetivas;</a:t>
            </a:r>
            <a:endParaRPr/>
          </a:p>
          <a:p>
            <a:pPr indent="-381000" lvl="0" marL="45720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DFFB1"/>
              </a:buClr>
              <a:buSzPts val="2400"/>
              <a:buFont typeface="Noto Sans Symbols"/>
              <a:buChar char="⮚"/>
            </a:pPr>
            <a:r>
              <a:rPr b="0" i="0" lang="pt-BR" sz="1200" u="none" cap="none" strike="noStrik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Engloba a equipe de desenvolvimento, clientes, consultores externos e fornecedores</a:t>
            </a:r>
            <a:endParaRPr/>
          </a:p>
          <a:p>
            <a:pPr indent="0" lvl="0" marL="7620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DFFB1"/>
              </a:buClr>
              <a:buSzPts val="2400"/>
              <a:buFont typeface="Titillium Web Light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58" name="Google Shape;58;p5"/>
          <p:cNvSpPr txBox="1"/>
          <p:nvPr/>
        </p:nvSpPr>
        <p:spPr>
          <a:xfrm>
            <a:off x="267677" y="3551275"/>
            <a:ext cx="19041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pt-BR" sz="18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APRENDIZAGEM</a:t>
            </a:r>
            <a:endParaRPr b="1" sz="1800">
              <a:solidFill>
                <a:schemeClr val="lt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DFFB1"/>
              </a:buClr>
              <a:buSzPts val="2400"/>
              <a:buFont typeface="Titillium Web Light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DFFB1"/>
              </a:buClr>
              <a:buSzPts val="2400"/>
              <a:buFont typeface="Titillium Web Light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59" name="Google Shape;59;p5"/>
          <p:cNvSpPr txBox="1"/>
          <p:nvPr/>
        </p:nvSpPr>
        <p:spPr>
          <a:xfrm>
            <a:off x="407249" y="3746300"/>
            <a:ext cx="8481900" cy="11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DFFB1"/>
              </a:buClr>
              <a:buSzPts val="2400"/>
              <a:buFont typeface="Noto Sans Symbols"/>
              <a:buChar char="⮚"/>
            </a:pPr>
            <a:r>
              <a:rPr b="0" i="0" lang="pt-BR" sz="1200" u="none" cap="none" strike="noStrik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Foco no grupo: o cliente/usuário fornecem feedback;</a:t>
            </a:r>
            <a:endParaRPr/>
          </a:p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DFFB1"/>
              </a:buClr>
              <a:buSzPts val="2400"/>
              <a:buFont typeface="Noto Sans Symbols"/>
              <a:buChar char="⮚"/>
            </a:pPr>
            <a:r>
              <a:rPr b="0" i="0" lang="pt-BR" sz="1200" u="none" cap="none" strike="noStrik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Revisões de qualidade pela gerência. A equipe DAS revisam os componentes de software que são desenvolvidos;</a:t>
            </a:r>
            <a:endParaRPr/>
          </a:p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DFFB1"/>
              </a:buClr>
              <a:buSzPts val="2400"/>
              <a:buFont typeface="Noto Sans Symbols"/>
              <a:buChar char="⮚"/>
            </a:pPr>
            <a:r>
              <a:rPr b="0" i="0" lang="pt-BR" sz="1200" u="none" cap="none" strike="noStrik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Pós-conclusão: A equipe DAS analisa seu desempenho e processo para aprender e aperfeiçoar</a:t>
            </a:r>
            <a:endParaRPr b="0" i="0" sz="1200" u="none" cap="none" strike="noStrike">
              <a:solidFill>
                <a:schemeClr val="lt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7620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DFFB1"/>
              </a:buClr>
              <a:buSzPts val="2400"/>
              <a:buFont typeface="Titillium Web Light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65" name="Google Shape;6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1317" y="1271846"/>
            <a:ext cx="8887968" cy="2651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7"/>
          <p:cNvSpPr txBox="1"/>
          <p:nvPr>
            <p:ph type="title"/>
          </p:nvPr>
        </p:nvSpPr>
        <p:spPr>
          <a:xfrm>
            <a:off x="300382" y="106401"/>
            <a:ext cx="2693324" cy="8857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/>
              <a:t>BENEFÍCIOS</a:t>
            </a:r>
            <a:endParaRPr/>
          </a:p>
        </p:txBody>
      </p:sp>
      <p:sp>
        <p:nvSpPr>
          <p:cNvPr id="71" name="Google Shape;71;p7"/>
          <p:cNvSpPr txBox="1"/>
          <p:nvPr>
            <p:ph idx="1" type="body"/>
          </p:nvPr>
        </p:nvSpPr>
        <p:spPr>
          <a:xfrm>
            <a:off x="300382" y="1077844"/>
            <a:ext cx="8180202" cy="11055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pt-BR" sz="1600"/>
              <a:t>Produzir resultados com rapidez;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pt-BR" sz="1600"/>
              <a:t>Pode ser utilizado em projetos que necessitem de avaliação constante dos clientes; 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pt-BR" sz="1600"/>
              <a:t>O planejamento pode ser adaptado em qualquer fase do projeto;</a:t>
            </a:r>
            <a:endParaRPr sz="1600"/>
          </a:p>
        </p:txBody>
      </p:sp>
      <p:sp>
        <p:nvSpPr>
          <p:cNvPr id="72" name="Google Shape;72;p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73" name="Google Shape;73;p7"/>
          <p:cNvSpPr txBox="1"/>
          <p:nvPr/>
        </p:nvSpPr>
        <p:spPr>
          <a:xfrm>
            <a:off x="300382" y="2242307"/>
            <a:ext cx="8728902" cy="24633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DFFB1"/>
              </a:buClr>
              <a:buSzPts val="2400"/>
              <a:buFont typeface="Titillium Web Light"/>
              <a:buNone/>
            </a:pPr>
            <a:r>
              <a:rPr b="0" i="0" lang="pt-BR" sz="1600" u="none" cap="none" strike="noStrik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DAS proporciona descrições mais fáceis das funcionalidades por parte do usuário, uma melhor compreensão de como elas se relacionam entre si e uma melhor revisão das ambiguidades, erros ou omissões. Isso ocorre porque elas são pequenas, formadas em pequenos blocos.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DFFB1"/>
              </a:buClr>
              <a:buSzPts val="2400"/>
              <a:buFont typeface="Titillium Web Light"/>
              <a:buNone/>
            </a:pPr>
            <a:r>
              <a:t/>
            </a:r>
            <a:endParaRPr b="0" i="0" sz="300" u="none" cap="none" strike="noStrike">
              <a:solidFill>
                <a:schemeClr val="lt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DFFB1"/>
              </a:buClr>
              <a:buSzPts val="2400"/>
              <a:buFont typeface="Titillium Web Light"/>
              <a:buNone/>
            </a:pPr>
            <a:r>
              <a:rPr b="0" i="0" lang="pt-BR" sz="1600" u="none" cap="none" strike="noStrik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Outro benefício é que as funcionalidades podem ser organizadas em um agrupamento hierárquico relacionadas com o negócio, podendo serem entregues a cada duas semanas.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DFFB1"/>
              </a:buClr>
              <a:buSzPts val="2400"/>
              <a:buFont typeface="Titillium Web Light"/>
              <a:buNone/>
            </a:pPr>
            <a:r>
              <a:t/>
            </a:r>
            <a:endParaRPr b="0" i="0" sz="800" u="none" cap="none" strike="noStrike">
              <a:solidFill>
                <a:schemeClr val="lt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DFFB1"/>
              </a:buClr>
              <a:buSzPts val="2400"/>
              <a:buFont typeface="Titillium Web Light"/>
              <a:buNone/>
            </a:pPr>
            <a:r>
              <a:rPr b="0" i="0" lang="pt-BR" sz="1600" u="none" cap="none" strike="noStrik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O projeto e o código são mais facilmente inspecionados, e o planejamento, cronograma e acompanhamento do projeto são guiados pela hierarquia de funcionalidades ao invés de tarefas de engenharia de software.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65caaf2608_0_7"/>
          <p:cNvSpPr txBox="1"/>
          <p:nvPr>
            <p:ph type="title"/>
          </p:nvPr>
        </p:nvSpPr>
        <p:spPr>
          <a:xfrm>
            <a:off x="300372" y="106400"/>
            <a:ext cx="3780000" cy="885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/>
              <a:t>FUNCIONAMENTO</a:t>
            </a:r>
            <a:endParaRPr/>
          </a:p>
        </p:txBody>
      </p:sp>
      <p:sp>
        <p:nvSpPr>
          <p:cNvPr id="79" name="Google Shape;79;g65caaf2608_0_7"/>
          <p:cNvSpPr txBox="1"/>
          <p:nvPr>
            <p:ph idx="1" type="body"/>
          </p:nvPr>
        </p:nvSpPr>
        <p:spPr>
          <a:xfrm>
            <a:off x="300378" y="1077861"/>
            <a:ext cx="4124400" cy="32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pt-BR" sz="1600"/>
              <a:t>O processo de funcionamento é cicliclo, ou seja, se repete a cada nova missão originada em um aprendizado novo ou no resultado de uma avaliação, seja por parte do cliente, seja por parte da equipe de desenvolvimento.</a:t>
            </a:r>
            <a:endParaRPr sz="1600"/>
          </a:p>
        </p:txBody>
      </p:sp>
      <p:sp>
        <p:nvSpPr>
          <p:cNvPr id="80" name="Google Shape;80;g65caaf2608_0_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81" name="Google Shape;81;g65caaf2608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7424" y="457200"/>
            <a:ext cx="6444176" cy="413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65caaf27c2_0_3"/>
          <p:cNvSpPr txBox="1"/>
          <p:nvPr>
            <p:ph idx="1" type="body"/>
          </p:nvPr>
        </p:nvSpPr>
        <p:spPr>
          <a:xfrm>
            <a:off x="300378" y="1077861"/>
            <a:ext cx="4124400" cy="32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/>
              <a:t>Especulam-se os requisitos e identifica-se o que tem maior prioridade.</a:t>
            </a:r>
            <a:endParaRPr sz="1600"/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/>
              <a:t>Define-se o plano e quais são os componentes necessários para o desenvolvimento da solução proposta.</a:t>
            </a:r>
            <a:endParaRPr sz="1600"/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600"/>
          </a:p>
        </p:txBody>
      </p:sp>
      <p:sp>
        <p:nvSpPr>
          <p:cNvPr id="87" name="Google Shape;87;g65caaf27c2_0_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88" name="Google Shape;88;g65caaf27c2_0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9575" y="429200"/>
            <a:ext cx="2109375" cy="116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Ninaco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