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A3B55-171F-46B9-930F-8D2B5D8A6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EFE483-FA05-4060-A438-E13D94D71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BE20A1-8327-4429-9F6A-A2890A44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3901B8-9181-4B8E-9732-19730927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68C09-7E14-4DFB-8E5D-ECB15A1E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9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4A199-A0EB-4DC5-8AE1-B069C17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8B0A1B-3BF2-47BA-9B82-25756ACC1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EF96B-D268-4855-909C-74D48C52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FFFC0-FB15-49A2-9EE6-9DA303C1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A52A3-56C3-4214-B140-D1B042CD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1A3CAD-2906-4DA6-BE1F-249A11B6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A9BB86-3AF2-43C9-B659-C01518917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565353-3203-4EAC-9BD9-3BE77F52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718BC-A24B-418C-88BF-B1821AF4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C44B9-7320-4B6A-85EF-DB49B2E5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F426D-BFEC-4BBF-8F43-62C0BB0C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E3D64-FE78-4933-BCE6-E269D81B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99937-E576-42ED-B572-8E3C2C3A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981F3-C38A-4B3D-BF43-19F24981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490F7A-9CE9-449F-B6E6-38BA8DD7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26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D4ED7-5D99-4852-BD9A-EBD0DE8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C5B5F2-5803-467F-8287-52AD4E5A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C1502-9A4E-4FD6-ACC2-D3ADCC6F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79851-DD5E-47E2-A463-690EBCFF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78D45-B698-42B5-BFDC-E41533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62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7A9E2-84B1-4525-BCF5-82CBCE10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8E836-BD8F-4FFB-8BA2-7B267F1CD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F3C43A-1786-4FAE-BB23-01C08538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469383-1035-49CB-9C68-7296BD7B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97CB4-8BBC-4EA6-BF08-A6F2B6ED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C34E58-920E-4647-84CA-DC071964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4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21DDB-108B-41D3-BF3D-4D6DA217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FDE867-12FC-4422-8019-7C6A73B5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7B261-A31F-4B25-A166-980C6E29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8E0C19-E850-4C86-AA4A-9864DEEF1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3EEC00-C245-459D-B4E1-2836DBBF6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0CFA40-CCB7-4DEA-BC80-4B6D33B5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B2371B-2AA8-4ADD-8B52-FC8DBE4D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C27FC0-5FED-4262-BF2C-F878121A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30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42112-1969-4D85-B9B6-B6E1B18F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30590A-CF62-460D-9889-BCE8713A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219DFC-DDA4-4ABA-8DF4-DC0B316A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F3516-DE3F-476A-9E36-18EECC34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67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858239-D6F8-4B55-8DF3-6AD830CC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1AE34C-83E9-4ADC-A871-9DC62214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D3F616-66D9-4D6C-9C36-B608BB7E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9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8FD1B-6847-48C1-A624-40C36C86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D9A00-A7C6-4A2B-9A36-A4EFDD10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568525-8D85-4F7A-8DFB-EFE67AEE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7D737C-3692-47A6-B889-284E03FE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971745-3641-4489-8148-DD7A74F4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BE50F-6761-4CE1-9D80-6C82211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3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CC36A-5112-483C-AC2D-FD6BD62F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4C6DEB-7010-4F64-B9C7-F91B6A76D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BE950-3C68-4DAE-9A37-33BF4C46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0A61FC-E929-455C-8E34-BB3AF743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090189-FBC1-4013-9B14-C9909143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51392-C58F-474B-8678-D596692A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32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3630FA-E3DC-48EC-9858-C490C42C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BBD95-200F-4D23-A0BF-EFA692DA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4CB6D-D7C4-408D-A1BD-744A7708D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DA2A-B1F3-439D-90AA-471241D8C546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68A01-8075-4531-AFDF-4D8AB6C73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BFA24-EDDA-4212-B78F-CD8FAFA3C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DE85-D646-46DE-BD83-8B687140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0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AB18EF-7A66-425A-8158-6F11F261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541896"/>
            <a:ext cx="4267200" cy="44473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32C523-F491-4452-96B3-0D6154718A6C}"/>
              </a:ext>
            </a:extLst>
          </p:cNvPr>
          <p:cNvSpPr txBox="1"/>
          <p:nvPr/>
        </p:nvSpPr>
        <p:spPr>
          <a:xfrm>
            <a:off x="3660911" y="4832924"/>
            <a:ext cx="4870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hnschrift Light" panose="020B0502040204020203" pitchFamily="34" charset="0"/>
              </a:rPr>
              <a:t>Integra</a:t>
            </a:r>
            <a:endParaRPr lang="pt-BR" b="1" dirty="0">
              <a:latin typeface="Bahnschrift Light" panose="020B0502040204020203" pitchFamily="34" charset="0"/>
            </a:endParaRPr>
          </a:p>
          <a:p>
            <a:pPr algn="ctr"/>
            <a:r>
              <a:rPr lang="pt-BR" sz="2400" dirty="0">
                <a:latin typeface="Bahnschrift Light" panose="020B0502040204020203" pitchFamily="34" charset="0"/>
              </a:rPr>
              <a:t>Assistente de bibliotecas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842630-25FF-43BF-9631-027101F2C418}"/>
              </a:ext>
            </a:extLst>
          </p:cNvPr>
          <p:cNvSpPr/>
          <p:nvPr/>
        </p:nvSpPr>
        <p:spPr>
          <a:xfrm>
            <a:off x="6003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7DCB80-FFC3-44D8-892C-630F276F3347}"/>
              </a:ext>
            </a:extLst>
          </p:cNvPr>
          <p:cNvSpPr/>
          <p:nvPr/>
        </p:nvSpPr>
        <p:spPr>
          <a:xfrm>
            <a:off x="11674541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85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A1FBB706-D3DD-4ADB-9CB7-8BB722A46C19}"/>
              </a:ext>
            </a:extLst>
          </p:cNvPr>
          <p:cNvSpPr txBox="1"/>
          <p:nvPr/>
        </p:nvSpPr>
        <p:spPr>
          <a:xfrm>
            <a:off x="0" y="182967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Bahnschrift Light" panose="020B0502040204020203" pitchFamily="34" charset="0"/>
              </a:rPr>
              <a:t>Vamos ao </a:t>
            </a:r>
            <a:endParaRPr lang="pt-BR" sz="4800" dirty="0">
              <a:latin typeface="Bahnschrift Light" panose="020B0502040204020203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842630-25FF-43BF-9631-027101F2C418}"/>
              </a:ext>
            </a:extLst>
          </p:cNvPr>
          <p:cNvSpPr/>
          <p:nvPr/>
        </p:nvSpPr>
        <p:spPr>
          <a:xfrm>
            <a:off x="0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FC311A-8B28-4A88-8C32-EDC70F02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70" y="3030002"/>
            <a:ext cx="5563860" cy="208490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BEA923E-9587-4529-B670-831BD9C2768B}"/>
              </a:ext>
            </a:extLst>
          </p:cNvPr>
          <p:cNvSpPr/>
          <p:nvPr/>
        </p:nvSpPr>
        <p:spPr>
          <a:xfrm>
            <a:off x="11675165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84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9842630-25FF-43BF-9631-027101F2C418}"/>
              </a:ext>
            </a:extLst>
          </p:cNvPr>
          <p:cNvSpPr/>
          <p:nvPr/>
        </p:nvSpPr>
        <p:spPr>
          <a:xfrm>
            <a:off x="0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FBB706-D3DD-4ADB-9CB7-8BB722A46C19}"/>
              </a:ext>
            </a:extLst>
          </p:cNvPr>
          <p:cNvSpPr txBox="1"/>
          <p:nvPr/>
        </p:nvSpPr>
        <p:spPr>
          <a:xfrm>
            <a:off x="1022072" y="1016201"/>
            <a:ext cx="91406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" panose="020B0502040204020203" pitchFamily="34" charset="0"/>
              </a:rPr>
              <a:t>Equipe</a:t>
            </a:r>
            <a:endParaRPr lang="pt-B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" panose="020B0502040204020203" pitchFamily="34" charset="0"/>
            </a:endParaRPr>
          </a:p>
          <a:p>
            <a:r>
              <a:rPr lang="pt-BR" sz="2400" dirty="0">
                <a:latin typeface="Bahnschrift Light" panose="020B0502040204020203" pitchFamily="34" charset="0"/>
              </a:rPr>
              <a:t>João Pedro</a:t>
            </a:r>
          </a:p>
          <a:p>
            <a:r>
              <a:rPr lang="pt-BR" sz="2400" dirty="0">
                <a:latin typeface="Bahnschrift Light" panose="020B0502040204020203" pitchFamily="34" charset="0"/>
              </a:rPr>
              <a:t>Lucas Araújo</a:t>
            </a:r>
          </a:p>
          <a:p>
            <a:r>
              <a:rPr lang="pt-BR" sz="2400" dirty="0">
                <a:latin typeface="Bahnschrift Light" panose="020B0502040204020203" pitchFamily="34" charset="0"/>
              </a:rPr>
              <a:t>Marcos Job</a:t>
            </a:r>
          </a:p>
          <a:p>
            <a:r>
              <a:rPr lang="pt-BR" sz="2400" dirty="0">
                <a:latin typeface="Bahnschrift Light" panose="020B0502040204020203" pitchFamily="34" charset="0"/>
              </a:rPr>
              <a:t>Vinicius Lopes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511A4E-0013-4E8F-999D-9C6C01923DA1}"/>
              </a:ext>
            </a:extLst>
          </p:cNvPr>
          <p:cNvSpPr/>
          <p:nvPr/>
        </p:nvSpPr>
        <p:spPr>
          <a:xfrm>
            <a:off x="11675165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F9A71F-C936-4CA2-A8AC-A4BCF9E6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165" y="461417"/>
            <a:ext cx="518205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9842630-25FF-43BF-9631-027101F2C418}"/>
              </a:ext>
            </a:extLst>
          </p:cNvPr>
          <p:cNvSpPr/>
          <p:nvPr/>
        </p:nvSpPr>
        <p:spPr>
          <a:xfrm>
            <a:off x="0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FBB706-D3DD-4ADB-9CB7-8BB722A46C19}"/>
              </a:ext>
            </a:extLst>
          </p:cNvPr>
          <p:cNvSpPr txBox="1"/>
          <p:nvPr/>
        </p:nvSpPr>
        <p:spPr>
          <a:xfrm>
            <a:off x="916055" y="1016201"/>
            <a:ext cx="103598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" panose="020B0502040204020203" pitchFamily="34" charset="0"/>
              </a:rPr>
              <a:t>Objetivo</a:t>
            </a:r>
            <a:endParaRPr lang="pt-BR" dirty="0">
              <a:latin typeface="Bahnschrift Light" panose="020B0502040204020203" pitchFamily="34" charset="0"/>
            </a:endParaRPr>
          </a:p>
          <a:p>
            <a:endParaRPr lang="pt-BR" sz="2400" dirty="0">
              <a:latin typeface="Bahnschrift Light" panose="020B0502040204020203" pitchFamily="34" charset="0"/>
            </a:endParaRPr>
          </a:p>
          <a:p>
            <a:endParaRPr lang="pt-BR" sz="2400" dirty="0">
              <a:latin typeface="Bahnschrift Light" panose="020B0502040204020203" pitchFamily="34" charset="0"/>
            </a:endParaRPr>
          </a:p>
          <a:p>
            <a:r>
              <a:rPr lang="pt-BR" sz="2400" dirty="0">
                <a:latin typeface="Bahnschrift Light" panose="020B0502040204020203" pitchFamily="34" charset="0"/>
              </a:rPr>
              <a:t>Realizar o controle de bibliotecas auxiliando nas rotinas de controle de empréstimos, reservas, cadastros de livros e de colaboradores/usuários.</a:t>
            </a:r>
            <a:endParaRPr lang="pt-BR" sz="3200" dirty="0">
              <a:latin typeface="Bahnschrift Light" panose="020B0502040204020203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1A82234-A610-424D-BAA2-2B98FDCECA67}"/>
              </a:ext>
            </a:extLst>
          </p:cNvPr>
          <p:cNvGrpSpPr/>
          <p:nvPr/>
        </p:nvGrpSpPr>
        <p:grpSpPr>
          <a:xfrm>
            <a:off x="11675165" y="0"/>
            <a:ext cx="518205" cy="6858000"/>
            <a:chOff x="11675165" y="0"/>
            <a:chExt cx="518205" cy="6858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7E539F-6AB2-4B7F-AC94-C6AB7099FDBE}"/>
                </a:ext>
              </a:extLst>
            </p:cNvPr>
            <p:cNvSpPr/>
            <p:nvPr/>
          </p:nvSpPr>
          <p:spPr>
            <a:xfrm>
              <a:off x="11675165" y="0"/>
              <a:ext cx="5168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0DD5B361-135F-4C78-9728-751851485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5165" y="461417"/>
              <a:ext cx="518205" cy="55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711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9842630-25FF-43BF-9631-027101F2C418}"/>
              </a:ext>
            </a:extLst>
          </p:cNvPr>
          <p:cNvSpPr/>
          <p:nvPr/>
        </p:nvSpPr>
        <p:spPr>
          <a:xfrm>
            <a:off x="0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FBB706-D3DD-4ADB-9CB7-8BB722A46C19}"/>
              </a:ext>
            </a:extLst>
          </p:cNvPr>
          <p:cNvSpPr txBox="1"/>
          <p:nvPr/>
        </p:nvSpPr>
        <p:spPr>
          <a:xfrm>
            <a:off x="975691" y="1016201"/>
            <a:ext cx="100285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" panose="020B0502040204020203" pitchFamily="34" charset="0"/>
              </a:rPr>
              <a:t>Camadas código fonte</a:t>
            </a:r>
            <a:endParaRPr lang="pt-B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" panose="020B0502040204020203" pitchFamily="34" charset="0"/>
            </a:endParaRPr>
          </a:p>
          <a:p>
            <a:endParaRPr lang="pt-BR" sz="2400" dirty="0">
              <a:latin typeface="Bahnschrift Light" panose="020B0502040204020203" pitchFamily="34" charset="0"/>
            </a:endParaRPr>
          </a:p>
          <a:p>
            <a:r>
              <a:rPr lang="pt-BR" sz="2800" b="1" dirty="0">
                <a:latin typeface="Bahnschrift Light" panose="020B0502040204020203" pitchFamily="34" charset="0"/>
              </a:rPr>
              <a:t>[Classes]</a:t>
            </a:r>
            <a:r>
              <a:rPr lang="pt-BR" sz="2800" dirty="0">
                <a:latin typeface="Bahnschrift Light" panose="020B0502040204020203" pitchFamily="34" charset="0"/>
              </a:rPr>
              <a:t> </a:t>
            </a:r>
            <a:r>
              <a:rPr lang="pt-BR" sz="2400" dirty="0">
                <a:latin typeface="Bahnschrift Light" panose="020B0502040204020203" pitchFamily="34" charset="0"/>
              </a:rPr>
              <a:t>modelo de objetos do sistema</a:t>
            </a:r>
          </a:p>
          <a:p>
            <a:r>
              <a:rPr lang="pt-BR" sz="2800" b="1" dirty="0">
                <a:latin typeface="Bahnschrift Light" panose="020B0502040204020203" pitchFamily="34" charset="0"/>
              </a:rPr>
              <a:t>[Controle]</a:t>
            </a:r>
            <a:r>
              <a:rPr lang="pt-BR" sz="2400" dirty="0">
                <a:latin typeface="Bahnschrift Light" panose="020B0502040204020203" pitchFamily="34" charset="0"/>
              </a:rPr>
              <a:t> controle de dados a serem processados</a:t>
            </a:r>
          </a:p>
          <a:p>
            <a:r>
              <a:rPr lang="pt-BR" sz="2800" b="1" dirty="0">
                <a:latin typeface="Bahnschrift Light" panose="020B0502040204020203" pitchFamily="34" charset="0"/>
              </a:rPr>
              <a:t>[Interfaces]</a:t>
            </a:r>
            <a:r>
              <a:rPr lang="pt-BR" sz="2400" dirty="0">
                <a:latin typeface="Bahnschrift Light" panose="020B0502040204020203" pitchFamily="34" charset="0"/>
              </a:rPr>
              <a:t> interface entre controle e persistência</a:t>
            </a:r>
          </a:p>
          <a:p>
            <a:r>
              <a:rPr lang="pt-BR" sz="2800" b="1" dirty="0">
                <a:latin typeface="Bahnschrift Light" panose="020B0502040204020203" pitchFamily="34" charset="0"/>
              </a:rPr>
              <a:t>[Persistência]</a:t>
            </a:r>
            <a:r>
              <a:rPr lang="pt-BR" sz="2400" dirty="0">
                <a:latin typeface="Bahnschrift Light" panose="020B0502040204020203" pitchFamily="34" charset="0"/>
              </a:rPr>
              <a:t> CRUD em banco de dados TXT</a:t>
            </a:r>
          </a:p>
          <a:p>
            <a:r>
              <a:rPr lang="pt-BR" sz="2800" b="1" dirty="0">
                <a:latin typeface="Bahnschrift Light" panose="020B0502040204020203" pitchFamily="34" charset="0"/>
              </a:rPr>
              <a:t>[Telas]</a:t>
            </a:r>
            <a:r>
              <a:rPr lang="pt-BR" sz="2400" dirty="0">
                <a:latin typeface="Bahnschrift Light" panose="020B0502040204020203" pitchFamily="34" charset="0"/>
              </a:rPr>
              <a:t> interface entre usuário e sistema</a:t>
            </a:r>
          </a:p>
          <a:p>
            <a:r>
              <a:rPr lang="pt-BR" sz="2800" b="1" dirty="0">
                <a:latin typeface="Bahnschrift Light" panose="020B0502040204020203" pitchFamily="34" charset="0"/>
              </a:rPr>
              <a:t>[Utilidades]</a:t>
            </a:r>
            <a:r>
              <a:rPr lang="pt-BR" sz="2400" dirty="0">
                <a:latin typeface="Bahnschrift Light" panose="020B0502040204020203" pitchFamily="34" charset="0"/>
              </a:rPr>
              <a:t> apoio ao tratamento dos dados</a:t>
            </a:r>
            <a:endParaRPr lang="pt-BR" sz="3200" dirty="0">
              <a:latin typeface="Bahnschrift Light" panose="020B0502040204020203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3182EF5-FDB3-48BE-BF86-31A488F22453}"/>
              </a:ext>
            </a:extLst>
          </p:cNvPr>
          <p:cNvGrpSpPr/>
          <p:nvPr/>
        </p:nvGrpSpPr>
        <p:grpSpPr>
          <a:xfrm>
            <a:off x="11675165" y="0"/>
            <a:ext cx="518205" cy="6858000"/>
            <a:chOff x="11675165" y="0"/>
            <a:chExt cx="518205" cy="6858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9B9A2C9-82EA-4314-A61D-99656342749E}"/>
                </a:ext>
              </a:extLst>
            </p:cNvPr>
            <p:cNvSpPr/>
            <p:nvPr/>
          </p:nvSpPr>
          <p:spPr>
            <a:xfrm>
              <a:off x="11675165" y="0"/>
              <a:ext cx="5168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71142D6-19F9-484C-95A2-5229977EA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5165" y="461417"/>
              <a:ext cx="518205" cy="55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35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9842630-25FF-43BF-9631-027101F2C418}"/>
              </a:ext>
            </a:extLst>
          </p:cNvPr>
          <p:cNvSpPr/>
          <p:nvPr/>
        </p:nvSpPr>
        <p:spPr>
          <a:xfrm>
            <a:off x="0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FBB706-D3DD-4ADB-9CB7-8BB722A46C19}"/>
              </a:ext>
            </a:extLst>
          </p:cNvPr>
          <p:cNvSpPr txBox="1"/>
          <p:nvPr/>
        </p:nvSpPr>
        <p:spPr>
          <a:xfrm>
            <a:off x="1081708" y="1016201"/>
            <a:ext cx="100285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" panose="020B0502040204020203" pitchFamily="34" charset="0"/>
              </a:rPr>
              <a:t>Funções do sistema</a:t>
            </a:r>
            <a:endParaRPr lang="pt-BR" dirty="0">
              <a:latin typeface="Bahnschrift Light" panose="020B0502040204020203" pitchFamily="34" charset="0"/>
            </a:endParaRPr>
          </a:p>
          <a:p>
            <a:endParaRPr lang="pt-B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" panose="020B0502040204020203" pitchFamily="34" charset="0"/>
            </a:endParaRPr>
          </a:p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Light" panose="020B0502040204020203" pitchFamily="34" charset="0"/>
              </a:rPr>
              <a:t>Cadastro livros/exemplares</a:t>
            </a:r>
          </a:p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Light" panose="020B0502040204020203" pitchFamily="34" charset="0"/>
              </a:rPr>
              <a:t>Cadastro colaboradores/usuários</a:t>
            </a:r>
          </a:p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Light" panose="020B0502040204020203" pitchFamily="34" charset="0"/>
              </a:rPr>
              <a:t>Cadastro reservas e empréstimos de livros/exemplares</a:t>
            </a:r>
          </a:p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Light" panose="020B0502040204020203" pitchFamily="34" charset="0"/>
              </a:rPr>
              <a:t>Registro e controle de multas por atraso</a:t>
            </a:r>
          </a:p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Light" panose="020B0502040204020203" pitchFamily="34" charset="0"/>
              </a:rPr>
              <a:t>Registro e controle de logs usuário&lt;&gt;sistema</a:t>
            </a:r>
          </a:p>
          <a:p>
            <a:pPr marL="457200" indent="-4572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latin typeface="Bahnschrift Light" panose="020B0502040204020203" pitchFamily="34" charset="0"/>
              </a:rPr>
              <a:t>Configurações de premissas do sistema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5D883CB-4CA1-4D6C-A1E8-B70563A7BCA9}"/>
              </a:ext>
            </a:extLst>
          </p:cNvPr>
          <p:cNvGrpSpPr/>
          <p:nvPr/>
        </p:nvGrpSpPr>
        <p:grpSpPr>
          <a:xfrm>
            <a:off x="11675165" y="0"/>
            <a:ext cx="518205" cy="6858000"/>
            <a:chOff x="11675165" y="0"/>
            <a:chExt cx="518205" cy="6858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E137E18-5D5B-42DC-82B0-98C3694589F4}"/>
                </a:ext>
              </a:extLst>
            </p:cNvPr>
            <p:cNvSpPr/>
            <p:nvPr/>
          </p:nvSpPr>
          <p:spPr>
            <a:xfrm>
              <a:off x="11675165" y="0"/>
              <a:ext cx="5168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D401AD7-9E79-4B3D-BB5F-8CA932E53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5165" y="461417"/>
              <a:ext cx="518205" cy="55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3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11FC335-C85F-452E-8330-180378CD5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2198" r="626" b="10071"/>
          <a:stretch/>
        </p:blipFill>
        <p:spPr>
          <a:xfrm>
            <a:off x="710973" y="945949"/>
            <a:ext cx="10770055" cy="56787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1FBB706-D3DD-4ADB-9CB7-8BB722A46C19}"/>
              </a:ext>
            </a:extLst>
          </p:cNvPr>
          <p:cNvSpPr txBox="1"/>
          <p:nvPr/>
        </p:nvSpPr>
        <p:spPr>
          <a:xfrm>
            <a:off x="1434546" y="73759"/>
            <a:ext cx="10028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" panose="020B0502040204020203" pitchFamily="34" charset="0"/>
              </a:rPr>
              <a:t>Processo CRUD</a:t>
            </a:r>
            <a:endParaRPr lang="pt-BR" sz="2400" dirty="0">
              <a:latin typeface="Bahnschrift Light" panose="020B0502040204020203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976DB9-7BA1-423E-A1C1-3C489F835844}"/>
              </a:ext>
            </a:extLst>
          </p:cNvPr>
          <p:cNvSpPr/>
          <p:nvPr/>
        </p:nvSpPr>
        <p:spPr>
          <a:xfrm>
            <a:off x="0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D6F52F3-4A2C-4B16-B5B6-890514EB2FC4}"/>
              </a:ext>
            </a:extLst>
          </p:cNvPr>
          <p:cNvGrpSpPr/>
          <p:nvPr/>
        </p:nvGrpSpPr>
        <p:grpSpPr>
          <a:xfrm>
            <a:off x="11675165" y="0"/>
            <a:ext cx="518205" cy="6858000"/>
            <a:chOff x="11675165" y="0"/>
            <a:chExt cx="518205" cy="6858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3583D0E-B967-4F04-AD6B-49FE6807EB78}"/>
                </a:ext>
              </a:extLst>
            </p:cNvPr>
            <p:cNvSpPr/>
            <p:nvPr/>
          </p:nvSpPr>
          <p:spPr>
            <a:xfrm>
              <a:off x="11675165" y="0"/>
              <a:ext cx="5168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728D510A-0EAE-40D8-B591-5CC45A0FB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75165" y="461417"/>
              <a:ext cx="518205" cy="55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58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9842630-25FF-43BF-9631-027101F2C418}"/>
              </a:ext>
            </a:extLst>
          </p:cNvPr>
          <p:cNvSpPr/>
          <p:nvPr/>
        </p:nvSpPr>
        <p:spPr>
          <a:xfrm>
            <a:off x="0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FBB706-D3DD-4ADB-9CB7-8BB722A46C19}"/>
              </a:ext>
            </a:extLst>
          </p:cNvPr>
          <p:cNvSpPr txBox="1"/>
          <p:nvPr/>
        </p:nvSpPr>
        <p:spPr>
          <a:xfrm>
            <a:off x="1434546" y="73759"/>
            <a:ext cx="10028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" panose="020B0502040204020203" pitchFamily="34" charset="0"/>
              </a:rPr>
              <a:t>Interface usuário &lt;&gt; sistema</a:t>
            </a:r>
            <a:endParaRPr lang="pt-BR" sz="2400" dirty="0">
              <a:latin typeface="Bahnschrift Light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3F5A44-1B21-44B1-B84A-AB4FF92D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68" y="1552782"/>
            <a:ext cx="9182100" cy="33813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B8A31ED-866F-462C-B256-7685F63C0492}"/>
              </a:ext>
            </a:extLst>
          </p:cNvPr>
          <p:cNvSpPr/>
          <p:nvPr/>
        </p:nvSpPr>
        <p:spPr>
          <a:xfrm>
            <a:off x="1302026" y="1552782"/>
            <a:ext cx="9605342" cy="1150661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FAF245-A8B0-4D21-9127-B3AB03C8FB1B}"/>
              </a:ext>
            </a:extLst>
          </p:cNvPr>
          <p:cNvSpPr txBox="1"/>
          <p:nvPr/>
        </p:nvSpPr>
        <p:spPr>
          <a:xfrm>
            <a:off x="1302026" y="1993612"/>
            <a:ext cx="42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pt-B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D832CA-FB6E-4311-A200-197468412A37}"/>
              </a:ext>
            </a:extLst>
          </p:cNvPr>
          <p:cNvSpPr/>
          <p:nvPr/>
        </p:nvSpPr>
        <p:spPr>
          <a:xfrm>
            <a:off x="1302026" y="3019218"/>
            <a:ext cx="9605342" cy="19149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20A8F3-7335-4A14-AE69-B9ECD05D1EC3}"/>
              </a:ext>
            </a:extLst>
          </p:cNvPr>
          <p:cNvSpPr txBox="1"/>
          <p:nvPr/>
        </p:nvSpPr>
        <p:spPr>
          <a:xfrm>
            <a:off x="1301198" y="3653521"/>
            <a:ext cx="42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pt-B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5F5A9D-CC12-4333-BBBA-7FC8EE518F81}"/>
              </a:ext>
            </a:extLst>
          </p:cNvPr>
          <p:cNvSpPr txBox="1"/>
          <p:nvPr/>
        </p:nvSpPr>
        <p:spPr>
          <a:xfrm>
            <a:off x="1302026" y="5450264"/>
            <a:ext cx="96053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hnschrift Light" panose="020B0502040204020203" pitchFamily="34" charset="0"/>
              </a:rPr>
              <a:t>[ 1 ]</a:t>
            </a:r>
            <a:r>
              <a:rPr lang="pt-BR" dirty="0">
                <a:latin typeface="Bahnschrift Light" panose="020B0502040204020203" pitchFamily="34" charset="0"/>
              </a:rPr>
              <a:t> espaço reservado na tela principal para usuário acessar as funções do sistema</a:t>
            </a:r>
          </a:p>
          <a:p>
            <a:endParaRPr lang="pt-BR" dirty="0">
              <a:latin typeface="Bahnschrift Light" panose="020B0502040204020203" pitchFamily="34" charset="0"/>
            </a:endParaRPr>
          </a:p>
          <a:p>
            <a:r>
              <a:rPr lang="pt-BR" b="1" dirty="0">
                <a:latin typeface="Bahnschrift Light" panose="020B0502040204020203" pitchFamily="34" charset="0"/>
              </a:rPr>
              <a:t>[ 2 ]</a:t>
            </a:r>
            <a:r>
              <a:rPr lang="pt-BR" dirty="0">
                <a:latin typeface="Bahnschrift Light" panose="020B0502040204020203" pitchFamily="34" charset="0"/>
              </a:rPr>
              <a:t> espaço reservado na tela principal para carregamento dos </a:t>
            </a:r>
            <a:r>
              <a:rPr lang="pt-BR" dirty="0" err="1">
                <a:latin typeface="Bahnschrift Light" panose="020B0502040204020203" pitchFamily="34" charset="0"/>
              </a:rPr>
              <a:t>grid’s</a:t>
            </a:r>
            <a:r>
              <a:rPr lang="pt-BR" dirty="0">
                <a:latin typeface="Bahnschrift Light" panose="020B0502040204020203" pitchFamily="34" charset="0"/>
              </a:rPr>
              <a:t> com as informações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47D02F-FC3E-4559-996E-E56332D6F96E}"/>
              </a:ext>
            </a:extLst>
          </p:cNvPr>
          <p:cNvGrpSpPr/>
          <p:nvPr/>
        </p:nvGrpSpPr>
        <p:grpSpPr>
          <a:xfrm>
            <a:off x="11675165" y="0"/>
            <a:ext cx="518205" cy="6858000"/>
            <a:chOff x="11675165" y="0"/>
            <a:chExt cx="518205" cy="6858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70AF021-ED9E-47D7-A681-E1EB0F089AA9}"/>
                </a:ext>
              </a:extLst>
            </p:cNvPr>
            <p:cNvSpPr/>
            <p:nvPr/>
          </p:nvSpPr>
          <p:spPr>
            <a:xfrm>
              <a:off x="11675165" y="0"/>
              <a:ext cx="5168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51F4EADC-5D1E-456F-A365-99B9E3D67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75165" y="461417"/>
              <a:ext cx="518205" cy="55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43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EB574A2-0FCC-4A1C-8D81-5CC55F2AA5DD}"/>
              </a:ext>
            </a:extLst>
          </p:cNvPr>
          <p:cNvSpPr/>
          <p:nvPr/>
        </p:nvSpPr>
        <p:spPr>
          <a:xfrm>
            <a:off x="5266352" y="1510748"/>
            <a:ext cx="5740965" cy="50066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842630-25FF-43BF-9631-027101F2C418}"/>
              </a:ext>
            </a:extLst>
          </p:cNvPr>
          <p:cNvSpPr/>
          <p:nvPr/>
        </p:nvSpPr>
        <p:spPr>
          <a:xfrm>
            <a:off x="0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FBB706-D3DD-4ADB-9CB7-8BB722A46C19}"/>
              </a:ext>
            </a:extLst>
          </p:cNvPr>
          <p:cNvSpPr txBox="1"/>
          <p:nvPr/>
        </p:nvSpPr>
        <p:spPr>
          <a:xfrm>
            <a:off x="1434546" y="73759"/>
            <a:ext cx="10028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" panose="020B0502040204020203" pitchFamily="34" charset="0"/>
              </a:rPr>
              <a:t>Interface usuário &lt;&gt; sistema</a:t>
            </a:r>
            <a:endParaRPr lang="pt-BR" sz="2400" dirty="0">
              <a:latin typeface="Bahnschrift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212D50-85BD-42A5-9CA8-8E95B328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72" y="1606826"/>
            <a:ext cx="5572125" cy="4572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6E717AA-FA13-4D9A-BDA7-9A4A03E76004}"/>
              </a:ext>
            </a:extLst>
          </p:cNvPr>
          <p:cNvSpPr txBox="1"/>
          <p:nvPr/>
        </p:nvSpPr>
        <p:spPr>
          <a:xfrm>
            <a:off x="945179" y="1510748"/>
            <a:ext cx="3892828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Demais telas foram criadas para servir de interface usuário &lt;&gt; sistema para processo CRUD de informações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488A79-B5C1-49D3-965F-8507B4A57913}"/>
              </a:ext>
            </a:extLst>
          </p:cNvPr>
          <p:cNvSpPr txBox="1"/>
          <p:nvPr/>
        </p:nvSpPr>
        <p:spPr>
          <a:xfrm>
            <a:off x="5350772" y="6178826"/>
            <a:ext cx="55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i="1" dirty="0">
                <a:solidFill>
                  <a:srgbClr val="C00000"/>
                </a:solidFill>
              </a:rPr>
              <a:t>(figura)</a:t>
            </a:r>
            <a:r>
              <a:rPr lang="pt-BR" sz="1400" b="1" dirty="0">
                <a:solidFill>
                  <a:srgbClr val="C00000"/>
                </a:solidFill>
              </a:rPr>
              <a:t> exemplo cadastro de colaboradores e usuários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97D8884-F8E7-4151-B6D3-DD9B47715218}"/>
              </a:ext>
            </a:extLst>
          </p:cNvPr>
          <p:cNvGrpSpPr/>
          <p:nvPr/>
        </p:nvGrpSpPr>
        <p:grpSpPr>
          <a:xfrm>
            <a:off x="11675165" y="0"/>
            <a:ext cx="518205" cy="6858000"/>
            <a:chOff x="11675165" y="0"/>
            <a:chExt cx="518205" cy="685800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05B3843-9437-4839-81DE-CF2670962882}"/>
                </a:ext>
              </a:extLst>
            </p:cNvPr>
            <p:cNvSpPr/>
            <p:nvPr/>
          </p:nvSpPr>
          <p:spPr>
            <a:xfrm>
              <a:off x="11675165" y="0"/>
              <a:ext cx="5168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AC99388-E68A-4469-BCD8-D92B4095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75165" y="461417"/>
              <a:ext cx="518205" cy="55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3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9842630-25FF-43BF-9631-027101F2C418}"/>
              </a:ext>
            </a:extLst>
          </p:cNvPr>
          <p:cNvSpPr/>
          <p:nvPr/>
        </p:nvSpPr>
        <p:spPr>
          <a:xfrm>
            <a:off x="0" y="0"/>
            <a:ext cx="51683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FBB706-D3DD-4ADB-9CB7-8BB722A46C19}"/>
              </a:ext>
            </a:extLst>
          </p:cNvPr>
          <p:cNvSpPr txBox="1"/>
          <p:nvPr/>
        </p:nvSpPr>
        <p:spPr>
          <a:xfrm>
            <a:off x="1081708" y="1016201"/>
            <a:ext cx="1002858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ahnschrift Light" panose="020B0502040204020203" pitchFamily="34" charset="0"/>
              </a:rPr>
              <a:t>Agradecimentos</a:t>
            </a:r>
            <a:endParaRPr lang="pt-BR" dirty="0">
              <a:latin typeface="Bahnschrift Light" panose="020B0502040204020203" pitchFamily="34" charset="0"/>
            </a:endParaRPr>
          </a:p>
          <a:p>
            <a:endParaRPr lang="pt-BR" sz="2400" dirty="0">
              <a:latin typeface="Bahnschrift Light" panose="020B0502040204020203" pitchFamily="34" charset="0"/>
            </a:endParaRPr>
          </a:p>
          <a:p>
            <a:endParaRPr lang="pt-B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" panose="020B0502040204020203" pitchFamily="34" charset="0"/>
            </a:endParaRPr>
          </a:p>
          <a:p>
            <a:r>
              <a:rPr lang="pt-BR" sz="3600" dirty="0">
                <a:latin typeface="Bahnschrift Light" panose="020B0502040204020203" pitchFamily="34" charset="0"/>
              </a:rPr>
              <a:t>A todos docentes, membros da equipe Integra e demais equipes de ADS que não mediram esforços durante o semestre e PI. </a:t>
            </a:r>
          </a:p>
          <a:p>
            <a:endParaRPr lang="pt-BR" sz="3600" dirty="0">
              <a:latin typeface="Bahnschrift Light" panose="020B0502040204020203" pitchFamily="34" charset="0"/>
            </a:endParaRPr>
          </a:p>
          <a:p>
            <a:pPr algn="r"/>
            <a:r>
              <a:rPr lang="pt-BR" sz="3600" dirty="0">
                <a:latin typeface="Bahnschrift Light" panose="020B0502040204020203" pitchFamily="34" charset="0"/>
              </a:rPr>
              <a:t>Juntos </a:t>
            </a:r>
            <a:r>
              <a:rPr lang="pt-BR" sz="3600" b="1" dirty="0">
                <a:latin typeface="Bahnschrift Light" panose="020B0502040204020203" pitchFamily="34" charset="0"/>
              </a:rPr>
              <a:t>somos</a:t>
            </a:r>
            <a:r>
              <a:rPr lang="pt-BR" sz="3600" dirty="0">
                <a:latin typeface="Bahnschrift Light" panose="020B0502040204020203" pitchFamily="34" charset="0"/>
              </a:rPr>
              <a:t> mais fortes!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5D883CB-4CA1-4D6C-A1E8-B70563A7BCA9}"/>
              </a:ext>
            </a:extLst>
          </p:cNvPr>
          <p:cNvGrpSpPr/>
          <p:nvPr/>
        </p:nvGrpSpPr>
        <p:grpSpPr>
          <a:xfrm>
            <a:off x="11675165" y="0"/>
            <a:ext cx="518205" cy="6858000"/>
            <a:chOff x="11675165" y="0"/>
            <a:chExt cx="518205" cy="6858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E137E18-5D5B-42DC-82B0-98C3694589F4}"/>
                </a:ext>
              </a:extLst>
            </p:cNvPr>
            <p:cNvSpPr/>
            <p:nvPr/>
          </p:nvSpPr>
          <p:spPr>
            <a:xfrm>
              <a:off x="11675165" y="0"/>
              <a:ext cx="5168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D401AD7-9E79-4B3D-BB5F-8CA932E53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5165" y="461417"/>
              <a:ext cx="518205" cy="55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92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Lima</dc:creator>
  <cp:lastModifiedBy>Marcos Lima</cp:lastModifiedBy>
  <cp:revision>22</cp:revision>
  <dcterms:created xsi:type="dcterms:W3CDTF">2020-06-17T14:05:41Z</dcterms:created>
  <dcterms:modified xsi:type="dcterms:W3CDTF">2020-06-17T22:01:49Z</dcterms:modified>
</cp:coreProperties>
</file>