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7" r:id="rId5"/>
    <p:sldId id="264" r:id="rId6"/>
    <p:sldId id="265" r:id="rId7"/>
    <p:sldId id="263" r:id="rId8"/>
    <p:sldId id="258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9" r:id="rId17"/>
    <p:sldId id="26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022320D-8946-4FED-B731-83F16ABE981C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68D9ACAA-AAB4-4329-BC43-D75F9C693A23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320D-8946-4FED-B731-83F16ABE981C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D9ACAA-AAB4-4329-BC43-D75F9C693A23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320D-8946-4FED-B731-83F16ABE981C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D9ACAA-AAB4-4329-BC43-D75F9C693A23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320D-8946-4FED-B731-83F16ABE981C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D9ACAA-AAB4-4329-BC43-D75F9C693A23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022320D-8946-4FED-B731-83F16ABE981C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68D9ACAA-AAB4-4329-BC43-D75F9C693A2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320D-8946-4FED-B731-83F16ABE981C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D9ACAA-AAB4-4329-BC43-D75F9C693A2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320D-8946-4FED-B731-83F16ABE981C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D9ACAA-AAB4-4329-BC43-D75F9C693A23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320D-8946-4FED-B731-83F16ABE981C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D9ACAA-AAB4-4329-BC43-D75F9C693A2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320D-8946-4FED-B731-83F16ABE981C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D9ACAA-AAB4-4329-BC43-D75F9C693A2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320D-8946-4FED-B731-83F16ABE981C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D9ACAA-AAB4-4329-BC43-D75F9C693A23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320D-8946-4FED-B731-83F16ABE981C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D9ACAA-AAB4-4329-BC43-D75F9C693A23}" type="slidenum">
              <a:rPr lang="pt-BR" smtClean="0"/>
              <a:t>‹nº›</a:t>
            </a:fld>
            <a:endParaRPr lang="pt-B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8D9ACAA-AAB4-4329-BC43-D75F9C693A2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022320D-8946-4FED-B731-83F16ABE981C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38400" y="3599656"/>
            <a:ext cx="3962400" cy="2133600"/>
          </a:xfrm>
        </p:spPr>
        <p:txBody>
          <a:bodyPr/>
          <a:lstStyle/>
          <a:p>
            <a:r>
              <a:rPr lang="pt-BR" dirty="0" smtClean="0"/>
              <a:t>Katia Aline </a:t>
            </a:r>
            <a:r>
              <a:rPr lang="pt-BR" dirty="0" err="1" smtClean="0"/>
              <a:t>Forville</a:t>
            </a:r>
            <a:r>
              <a:rPr lang="pt-BR" dirty="0" smtClean="0"/>
              <a:t> de Andrade Oliveira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Negócio </a:t>
            </a:r>
            <a:r>
              <a:rPr lang="pt-BR" dirty="0" err="1" smtClean="0"/>
              <a:t>Canvas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5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457201"/>
            <a:ext cx="7859216" cy="2251720"/>
          </a:xfrm>
        </p:spPr>
        <p:txBody>
          <a:bodyPr>
            <a:normAutofit/>
          </a:bodyPr>
          <a:lstStyle/>
          <a:p>
            <a:pPr algn="just"/>
            <a:r>
              <a:rPr lang="pt-BR" b="1" dirty="0" smtClean="0"/>
              <a:t>Os </a:t>
            </a:r>
            <a:r>
              <a:rPr lang="pt-BR" b="1" dirty="0"/>
              <a:t>canais:</a:t>
            </a:r>
            <a:r>
              <a:rPr lang="pt-BR" dirty="0"/>
              <a:t> como o cliente compra e recebe seu produto e serviço;</a:t>
            </a:r>
          </a:p>
          <a:p>
            <a:pPr algn="just"/>
            <a:r>
              <a:rPr lang="pt-BR" dirty="0"/>
              <a:t>Canais podem ser operados </a:t>
            </a:r>
            <a:r>
              <a:rPr lang="pt-BR" dirty="0" smtClean="0"/>
              <a:t>pela empresa, </a:t>
            </a:r>
            <a:r>
              <a:rPr lang="pt-BR" dirty="0"/>
              <a:t>são os canais </a:t>
            </a:r>
            <a:r>
              <a:rPr lang="pt-BR" dirty="0" smtClean="0"/>
              <a:t>particulares </a:t>
            </a:r>
            <a:r>
              <a:rPr lang="pt-BR" dirty="0"/>
              <a:t>ou podem ser operados por meio de </a:t>
            </a:r>
            <a:r>
              <a:rPr lang="pt-BR" dirty="0" smtClean="0"/>
              <a:t>parceiros, que pode </a:t>
            </a:r>
            <a:r>
              <a:rPr lang="pt-BR" dirty="0"/>
              <a:t>podem ser diretos ou indiretos.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9" y="2256854"/>
            <a:ext cx="7746971" cy="1244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3" y="3429000"/>
            <a:ext cx="777589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7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42820" y="1556792"/>
            <a:ext cx="3178696" cy="2467744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 smtClean="0"/>
              <a:t>Relacionamento </a:t>
            </a:r>
            <a:r>
              <a:rPr lang="pt-BR" b="1" dirty="0"/>
              <a:t>com clientes</a:t>
            </a:r>
            <a:r>
              <a:rPr lang="pt-BR" dirty="0"/>
              <a:t>: como a sua empresa se relacionará com cada segmento de cliente;</a:t>
            </a:r>
          </a:p>
          <a:p>
            <a:r>
              <a:rPr lang="pt-BR" dirty="0" smtClean="0"/>
              <a:t>Descreva aqui como fará para conquistar e </a:t>
            </a:r>
            <a:r>
              <a:rPr lang="pt-BR" dirty="0"/>
              <a:t>manter uma boa relação com os clientes, para ampliar as vendas e para que eles não me troquem por outro.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516" y="332656"/>
            <a:ext cx="5400600" cy="580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3434234"/>
            <a:ext cx="3394720" cy="324036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b="1" dirty="0" smtClean="0"/>
              <a:t>Fontes </a:t>
            </a:r>
            <a:r>
              <a:rPr lang="pt-BR" b="1" dirty="0"/>
              <a:t>de receita:</a:t>
            </a:r>
            <a:r>
              <a:rPr lang="pt-BR" dirty="0"/>
              <a:t> são as formas de obter receita por meio de propostas de valor.</a:t>
            </a:r>
          </a:p>
          <a:p>
            <a:pPr algn="just"/>
            <a:r>
              <a:rPr lang="pt-BR" dirty="0"/>
              <a:t>Todo negócio precisa gerar </a:t>
            </a:r>
            <a:r>
              <a:rPr lang="pt-BR" dirty="0" smtClean="0"/>
              <a:t>dinheiro. </a:t>
            </a:r>
            <a:r>
              <a:rPr lang="pt-BR" dirty="0"/>
              <a:t>Você descobrirá que há várias formas de cobrar pelo seu produto ou serviço, mas deverá pensar bastante sobre quanto cobrar. O valor cobrado pelo seu produto ou serviço deve possuir uma relação muito forte com a sua Proposta de Valor, e a forma de pagamento deve considerar se os clientes estão dispostos a utilizar os recursos de pagamento que você pretende estabelecer.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36712"/>
            <a:ext cx="5056401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1721"/>
            <a:ext cx="2643386" cy="31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46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213034"/>
            <a:ext cx="3657600" cy="3228976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1" dirty="0" smtClean="0"/>
              <a:t>Recursos </a:t>
            </a:r>
            <a:r>
              <a:rPr lang="pt-BR" b="1" dirty="0"/>
              <a:t>principais:</a:t>
            </a:r>
            <a:r>
              <a:rPr lang="pt-BR" dirty="0"/>
              <a:t> são os recursos necessários para realizar as </a:t>
            </a:r>
            <a:r>
              <a:rPr lang="pt-BR" dirty="0" smtClean="0"/>
              <a:t>atividades-chave.</a:t>
            </a:r>
            <a:endParaRPr lang="pt-BR" dirty="0"/>
          </a:p>
          <a:p>
            <a:pPr algn="just"/>
            <a:r>
              <a:rPr lang="pt-BR" dirty="0" smtClean="0"/>
              <a:t>O </a:t>
            </a:r>
            <a:r>
              <a:rPr lang="pt-BR" dirty="0"/>
              <a:t>que é </a:t>
            </a:r>
            <a:r>
              <a:rPr lang="pt-BR" dirty="0" smtClean="0"/>
              <a:t>preciso de recursos empresariais </a:t>
            </a:r>
            <a:r>
              <a:rPr lang="pt-BR" dirty="0"/>
              <a:t>para fazer o negócio funcionar. </a:t>
            </a:r>
            <a:endParaRPr lang="pt-BR" dirty="0" smtClean="0"/>
          </a:p>
          <a:p>
            <a:pPr algn="just"/>
            <a:r>
              <a:rPr lang="pt-BR" dirty="0" smtClean="0"/>
              <a:t>Exemplo: se </a:t>
            </a:r>
            <a:r>
              <a:rPr lang="pt-BR" dirty="0"/>
              <a:t>o negócio utiliza um site como canal, precisará dos recursos físicos, computador e rede. Se pretende ter como canal uma equipe de vendas, pessoas serão recursos necessários. </a:t>
            </a:r>
            <a:endParaRPr lang="pt-BR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96" y="213034"/>
            <a:ext cx="37528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80" y="3573016"/>
            <a:ext cx="7665632" cy="299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8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457200"/>
            <a:ext cx="2674640" cy="5714999"/>
          </a:xfrm>
        </p:spPr>
        <p:txBody>
          <a:bodyPr>
            <a:normAutofit/>
          </a:bodyPr>
          <a:lstStyle/>
          <a:p>
            <a:pPr algn="just"/>
            <a:r>
              <a:rPr lang="pt-BR" b="1" dirty="0" smtClean="0"/>
              <a:t>Atividade-chave/principais:</a:t>
            </a:r>
            <a:r>
              <a:rPr lang="pt-BR" dirty="0"/>
              <a:t> quais são as atividades essenciais para que seja possível entregar a Proposta de </a:t>
            </a:r>
            <a:r>
              <a:rPr lang="pt-BR" dirty="0" smtClean="0"/>
              <a:t>Valor.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b="1" dirty="0" smtClean="0"/>
              <a:t>Parcerias </a:t>
            </a:r>
            <a:r>
              <a:rPr lang="pt-BR" b="1" dirty="0"/>
              <a:t>principais:</a:t>
            </a:r>
            <a:r>
              <a:rPr lang="pt-BR" dirty="0"/>
              <a:t> são as atividades-chave realizadas de maneira terceirizada e os recursos principais adquiridos fora da </a:t>
            </a:r>
            <a:r>
              <a:rPr lang="pt-BR" dirty="0" smtClean="0"/>
              <a:t>empresa.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76672"/>
            <a:ext cx="5468819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437" y="3155967"/>
            <a:ext cx="5460245" cy="36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8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457201"/>
            <a:ext cx="3657600" cy="2251720"/>
          </a:xfrm>
        </p:spPr>
        <p:txBody>
          <a:bodyPr>
            <a:normAutofit/>
          </a:bodyPr>
          <a:lstStyle/>
          <a:p>
            <a:pPr algn="just"/>
            <a:r>
              <a:rPr lang="pt-BR" b="1" dirty="0" smtClean="0"/>
              <a:t>Estrutura </a:t>
            </a:r>
            <a:r>
              <a:rPr lang="pt-BR" b="1" dirty="0"/>
              <a:t>de custos:</a:t>
            </a:r>
            <a:r>
              <a:rPr lang="pt-BR" dirty="0"/>
              <a:t> São os custos relevantes necessários para que a estrutura proposta possa funcionar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todos os custos envolvidos para operação do negócio. </a:t>
            </a:r>
          </a:p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48681"/>
            <a:ext cx="2466231" cy="242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5832648" cy="415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1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9367" y="2204864"/>
            <a:ext cx="7848872" cy="3463279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Fornece uma visão holística e flexível do modelo de negócios, auxiliando os empreendedores nos processos de criação, diferenciação e inovação para conquistar mais clientes e lucros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 smtClean="0"/>
              <a:t>As </a:t>
            </a:r>
            <a:r>
              <a:rPr lang="pt-BR" sz="2000" dirty="0"/>
              <a:t>ideias representadas </a:t>
            </a:r>
            <a:r>
              <a:rPr lang="pt-BR" sz="2000" dirty="0" smtClean="0"/>
              <a:t>em nove blocos (ou funções) </a:t>
            </a:r>
            <a:r>
              <a:rPr lang="pt-BR" sz="2000" dirty="0"/>
              <a:t>formam a </a:t>
            </a:r>
            <a:r>
              <a:rPr lang="pt-BR" sz="2000" dirty="0" err="1"/>
              <a:t>conceitualização</a:t>
            </a:r>
            <a:r>
              <a:rPr lang="pt-BR" sz="2000" dirty="0"/>
              <a:t> do seu </a:t>
            </a:r>
            <a:r>
              <a:rPr lang="pt-BR" sz="2000" dirty="0" smtClean="0"/>
              <a:t>negócio e quatro </a:t>
            </a:r>
            <a:r>
              <a:rPr lang="pt-BR" sz="2000" dirty="0"/>
              <a:t>etapas básicas compõem o </a:t>
            </a:r>
            <a:r>
              <a:rPr lang="pt-BR" sz="2000" dirty="0" smtClean="0"/>
              <a:t>quadro respondendo:</a:t>
            </a:r>
            <a:r>
              <a:rPr lang="pt-BR" sz="2000" dirty="0"/>
              <a:t> </a:t>
            </a:r>
            <a:r>
              <a:rPr lang="pt-BR" sz="2000" b="1" dirty="0"/>
              <a:t>o que, quem, como e quanto</a:t>
            </a:r>
            <a:r>
              <a:rPr lang="pt-BR" sz="2000" dirty="0" smtClean="0"/>
              <a:t>.</a:t>
            </a:r>
          </a:p>
          <a:p>
            <a:pPr lvl="1" algn="just"/>
            <a:r>
              <a:rPr lang="pt-BR" dirty="0" smtClean="0"/>
              <a:t>Se usar um quadro mesmo, os blocos poderão ser </a:t>
            </a:r>
            <a:r>
              <a:rPr lang="pt-BR" dirty="0"/>
              <a:t>preenchidos com adesivos autocolantes para facilitar o acréscimo, remoção e realocação das ideias. </a:t>
            </a:r>
            <a:endParaRPr lang="pt-BR" dirty="0" smtClean="0"/>
          </a:p>
          <a:p>
            <a:pPr algn="just"/>
            <a:r>
              <a:rPr lang="pt-BR" sz="2000" dirty="0" smtClean="0"/>
              <a:t>Sua </a:t>
            </a:r>
            <a:r>
              <a:rPr lang="pt-BR" sz="2000" dirty="0"/>
              <a:t>análise e reflexão </a:t>
            </a:r>
            <a:r>
              <a:rPr lang="pt-BR" sz="2000" dirty="0" smtClean="0"/>
              <a:t>possibilita </a:t>
            </a:r>
            <a:r>
              <a:rPr lang="pt-BR" sz="2000" dirty="0"/>
              <a:t>perceber se a ideia </a:t>
            </a:r>
            <a:r>
              <a:rPr lang="pt-BR" sz="2000" dirty="0" smtClean="0"/>
              <a:t>terá </a:t>
            </a:r>
            <a:r>
              <a:rPr lang="pt-BR" sz="2000" dirty="0"/>
              <a:t>validade, se todas as partes se </a:t>
            </a:r>
            <a:r>
              <a:rPr lang="pt-BR" sz="2000" dirty="0" smtClean="0"/>
              <a:t>encaixam e se interconectam.</a:t>
            </a:r>
            <a:endParaRPr lang="pt-BR" sz="2000" dirty="0"/>
          </a:p>
          <a:p>
            <a:pPr lvl="1" algn="just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9367" y="766856"/>
            <a:ext cx="474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Considerações sobre o Modelo de Negócio </a:t>
            </a:r>
            <a:r>
              <a:rPr lang="pt-BR" sz="2800" dirty="0" err="1" smtClean="0"/>
              <a:t>Canvas</a:t>
            </a:r>
            <a:endParaRPr lang="pt-BR" sz="2800" dirty="0"/>
          </a:p>
        </p:txBody>
      </p:sp>
      <p:pic>
        <p:nvPicPr>
          <p:cNvPr id="1026" name="Picture 2" descr="Resultado de imagem para modelo canvas colori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0647"/>
            <a:ext cx="2664295" cy="163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http://www.bibliotecas.sebrae.com.br/chronus/ARQUIVOS_CHRONUS/bds/bds.nsf/be606c09f2e9502c51b09634badd2821/$</a:t>
            </a:r>
            <a:r>
              <a:rPr lang="pt-BR" dirty="0" smtClean="0"/>
              <a:t>File/4439.pdf</a:t>
            </a:r>
          </a:p>
          <a:p>
            <a:endParaRPr lang="pt-BR" dirty="0"/>
          </a:p>
          <a:p>
            <a:r>
              <a:rPr lang="pt-BR" dirty="0" smtClean="0"/>
              <a:t>http</a:t>
            </a:r>
            <a:r>
              <a:rPr lang="pt-BR" dirty="0"/>
              <a:t>://www.sebraepr.com.br/PortalSebrae/artigos/Canvas:-como-estruturar-seu-modelo-de-neg%C3%B3cio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1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457200"/>
            <a:ext cx="4474840" cy="5714999"/>
          </a:xfrm>
        </p:spPr>
        <p:txBody>
          <a:bodyPr/>
          <a:lstStyle/>
          <a:p>
            <a:pPr algn="just"/>
            <a:r>
              <a:rPr lang="pt-BR" sz="2000" dirty="0" smtClean="0"/>
              <a:t>As </a:t>
            </a:r>
            <a:r>
              <a:rPr lang="pt-BR" sz="2000" b="1" dirty="0" smtClean="0"/>
              <a:t>transformações ocorridas na sociedade contemporânea</a:t>
            </a:r>
            <a:r>
              <a:rPr lang="pt-BR" sz="2000" dirty="0" smtClean="0"/>
              <a:t>, que são a revolução </a:t>
            </a:r>
            <a:r>
              <a:rPr lang="pt-BR" sz="2000" dirty="0"/>
              <a:t>digital, a era do cliente, a globalização e a velocidade das mudanças em todas as áreas do </a:t>
            </a:r>
            <a:r>
              <a:rPr lang="pt-BR" sz="2000" dirty="0" smtClean="0"/>
              <a:t>conhecimento, </a:t>
            </a:r>
            <a:r>
              <a:rPr lang="pt-BR" sz="2000" b="1" dirty="0" smtClean="0"/>
              <a:t>afetam também o </a:t>
            </a:r>
            <a:r>
              <a:rPr lang="pt-BR" sz="2000" b="1" dirty="0"/>
              <a:t>mundo dos negócios</a:t>
            </a:r>
            <a:r>
              <a:rPr lang="pt-BR" sz="2000" dirty="0"/>
              <a:t>. </a:t>
            </a:r>
            <a:endParaRPr lang="pt-BR" sz="2000" dirty="0" smtClean="0"/>
          </a:p>
          <a:p>
            <a:pPr algn="just"/>
            <a:r>
              <a:rPr lang="pt-BR" sz="2000" dirty="0" smtClean="0"/>
              <a:t>Isso exigiu que no campo da administração também houvessem mudanças.</a:t>
            </a:r>
          </a:p>
          <a:p>
            <a:pPr algn="just"/>
            <a:r>
              <a:rPr lang="pt-BR" sz="2000" dirty="0"/>
              <a:t>Empreendedores </a:t>
            </a:r>
            <a:r>
              <a:rPr lang="pt-BR" sz="2000" b="1" dirty="0"/>
              <a:t>Alex </a:t>
            </a:r>
            <a:r>
              <a:rPr lang="pt-BR" sz="2000" b="1" dirty="0" err="1" smtClean="0"/>
              <a:t>Osterwalder</a:t>
            </a:r>
            <a:r>
              <a:rPr lang="pt-BR" sz="2000" b="1" dirty="0" smtClean="0"/>
              <a:t> </a:t>
            </a:r>
            <a:r>
              <a:rPr lang="pt-BR" sz="2000" dirty="0" smtClean="0"/>
              <a:t>(desenvolvimento em </a:t>
            </a:r>
            <a:r>
              <a:rPr lang="pt-BR" sz="2000" smtClean="0"/>
              <a:t>seu </a:t>
            </a:r>
            <a:r>
              <a:rPr lang="pt-BR" sz="2000" smtClean="0"/>
              <a:t>doutorado</a:t>
            </a:r>
            <a:r>
              <a:rPr lang="pt-BR" sz="2000" dirty="0"/>
              <a:t>) </a:t>
            </a:r>
            <a:r>
              <a:rPr lang="pt-BR" sz="2000" dirty="0" smtClean="0"/>
              <a:t>e</a:t>
            </a:r>
            <a:r>
              <a:rPr lang="pt-BR" sz="2000" b="1" dirty="0" smtClean="0"/>
              <a:t> </a:t>
            </a:r>
            <a:r>
              <a:rPr lang="pt-BR" sz="2000" b="1" dirty="0"/>
              <a:t>Yves </a:t>
            </a:r>
            <a:r>
              <a:rPr lang="pt-BR" sz="2000" b="1" dirty="0" err="1" smtClean="0"/>
              <a:t>Pigneur</a:t>
            </a:r>
            <a:r>
              <a:rPr lang="pt-BR" sz="2000" b="1" dirty="0"/>
              <a:t> </a:t>
            </a:r>
            <a:r>
              <a:rPr lang="pt-BR" sz="2000" dirty="0" smtClean="0"/>
              <a:t>propuseram a aplicação do uso de um </a:t>
            </a:r>
            <a:r>
              <a:rPr lang="pt-BR" sz="2000" dirty="0"/>
              <a:t>quadro</a:t>
            </a:r>
            <a:r>
              <a:rPr lang="pt-BR" sz="2000" dirty="0" smtClean="0"/>
              <a:t> com uma síntese de informações que serve </a:t>
            </a:r>
            <a:r>
              <a:rPr lang="pt-BR" sz="2000" dirty="0"/>
              <a:t>para planejar e visualizar as principais funções de um negócio e suas relações.</a:t>
            </a:r>
            <a:endParaRPr lang="pt-BR" sz="2000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76800" y="1268760"/>
            <a:ext cx="3511624" cy="288032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Apresentando o Modelo de Negócio </a:t>
            </a:r>
            <a:r>
              <a:rPr lang="pt-BR" sz="3600" dirty="0" err="1" smtClean="0"/>
              <a:t>Canvas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141810" y="5805264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Modelo de Negócios SEBRAE</a:t>
            </a:r>
          </a:p>
          <a:p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https://www.youtube.com/watch?v=WUAQBV52bNU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5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7934897" cy="553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27584" y="5797114"/>
            <a:ext cx="771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Modelo de Negócios concebido de forma visual, flexível, colaborativa e sistêmica.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94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20888"/>
            <a:ext cx="522625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476672"/>
            <a:ext cx="3657600" cy="5714999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É </a:t>
            </a:r>
            <a:r>
              <a:rPr lang="pt-BR" dirty="0"/>
              <a:t>uma </a:t>
            </a:r>
            <a:r>
              <a:rPr lang="pt-BR" b="1" dirty="0"/>
              <a:t>ferramenta de planejamento </a:t>
            </a:r>
            <a:r>
              <a:rPr lang="pt-BR" b="1" dirty="0" smtClean="0"/>
              <a:t>estratégico </a:t>
            </a:r>
            <a:r>
              <a:rPr lang="pt-BR" dirty="0" smtClean="0"/>
              <a:t>que permite </a:t>
            </a:r>
            <a:r>
              <a:rPr lang="pt-BR" dirty="0"/>
              <a:t>desenvolver e esboçar modelos de negócio novos ou existentes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 </a:t>
            </a:r>
            <a:r>
              <a:rPr lang="pt-BR" dirty="0"/>
              <a:t>ferramenta </a:t>
            </a:r>
            <a:r>
              <a:rPr lang="pt-BR" dirty="0" smtClean="0"/>
              <a:t>do </a:t>
            </a:r>
            <a:r>
              <a:rPr lang="pt-BR" dirty="0"/>
              <a:t>Quadro é um espaço livre para imaginar o futuro negócio, com criatividade, </a:t>
            </a:r>
            <a:r>
              <a:rPr lang="pt-BR" dirty="0" smtClean="0"/>
              <a:t>permitindo-se </a:t>
            </a:r>
            <a:r>
              <a:rPr lang="pt-BR" dirty="0"/>
              <a:t>pensar </a:t>
            </a:r>
            <a:r>
              <a:rPr lang="pt-BR" b="1" dirty="0"/>
              <a:t>inovações</a:t>
            </a:r>
            <a:r>
              <a:rPr lang="pt-BR" dirty="0"/>
              <a:t> que possam criar uma </a:t>
            </a:r>
            <a:r>
              <a:rPr lang="pt-BR" b="1" dirty="0"/>
              <a:t>Proposta de Valor única. </a:t>
            </a:r>
            <a:endParaRPr lang="pt-BR" b="1" dirty="0" smtClean="0"/>
          </a:p>
          <a:p>
            <a:pPr algn="just"/>
            <a:r>
              <a:rPr lang="pt-BR" dirty="0"/>
              <a:t>Modelo de </a:t>
            </a:r>
            <a:r>
              <a:rPr lang="pt-BR" dirty="0" smtClean="0"/>
              <a:t>Negócios </a:t>
            </a:r>
            <a:r>
              <a:rPr lang="pt-BR" dirty="0" err="1" smtClean="0"/>
              <a:t>Canvas</a:t>
            </a:r>
            <a:r>
              <a:rPr lang="pt-BR" dirty="0"/>
              <a:t> não é sinônimo de Plano de </a:t>
            </a:r>
            <a:r>
              <a:rPr lang="pt-BR" dirty="0" smtClean="0"/>
              <a:t>Negócios e também não o substitui, mas </a:t>
            </a:r>
            <a:r>
              <a:rPr lang="pt-BR" b="1" dirty="0" smtClean="0"/>
              <a:t>subsidia a elaboração a execução de um plano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O quadro é simples, porém entendido por muito como completo, por proporcionar a </a:t>
            </a:r>
            <a:r>
              <a:rPr lang="pt-BR" b="1" dirty="0" smtClean="0"/>
              <a:t>leitura geral do negócio </a:t>
            </a:r>
            <a:r>
              <a:rPr lang="pt-BR" dirty="0" smtClean="0"/>
              <a:t>por meio de um mapa visual.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76800" y="457200"/>
            <a:ext cx="3799656" cy="1531640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Características do Modelo de Negócio </a:t>
            </a:r>
            <a:r>
              <a:rPr lang="pt-BR" sz="3600" dirty="0" err="1" smtClean="0"/>
              <a:t>Canvas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2905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Pensamento Visual </a:t>
            </a:r>
            <a:r>
              <a:rPr lang="pt-BR" b="1" dirty="0" smtClean="0"/>
              <a:t> </a:t>
            </a:r>
            <a:r>
              <a:rPr lang="pt-BR" dirty="0" smtClean="0"/>
              <a:t>- Consiste </a:t>
            </a:r>
            <a:r>
              <a:rPr lang="pt-BR" dirty="0"/>
              <a:t>em usar </a:t>
            </a:r>
            <a:r>
              <a:rPr lang="pt-BR" u="sng" dirty="0"/>
              <a:t>desenhos</a:t>
            </a:r>
            <a:r>
              <a:rPr lang="pt-BR" dirty="0"/>
              <a:t> para r</a:t>
            </a:r>
            <a:r>
              <a:rPr lang="pt-BR" b="1" dirty="0"/>
              <a:t>epresentar</a:t>
            </a:r>
            <a:r>
              <a:rPr lang="pt-BR" dirty="0"/>
              <a:t> ideias ou </a:t>
            </a:r>
            <a:r>
              <a:rPr lang="pt-BR" dirty="0" smtClean="0"/>
              <a:t>situações, por meio de um </a:t>
            </a:r>
            <a:r>
              <a:rPr lang="pt-BR" dirty="0"/>
              <a:t>pensamento </a:t>
            </a:r>
            <a:r>
              <a:rPr lang="pt-BR" dirty="0" smtClean="0"/>
              <a:t>visual</a:t>
            </a:r>
            <a:r>
              <a:rPr lang="pt-BR" dirty="0"/>
              <a:t> </a:t>
            </a:r>
            <a:r>
              <a:rPr lang="pt-BR" dirty="0" smtClean="0"/>
              <a:t>que possibilita </a:t>
            </a:r>
            <a:r>
              <a:rPr lang="pt-BR" b="1" dirty="0" smtClean="0"/>
              <a:t>compreender </a:t>
            </a:r>
            <a:r>
              <a:rPr lang="pt-BR" dirty="0" smtClean="0"/>
              <a:t>sobre </a:t>
            </a:r>
            <a:r>
              <a:rPr lang="pt-BR" dirty="0"/>
              <a:t>que </a:t>
            </a:r>
            <a:r>
              <a:rPr lang="pt-BR" b="1" dirty="0"/>
              <a:t>tipo de negócio </a:t>
            </a:r>
            <a:r>
              <a:rPr lang="pt-BR" dirty="0"/>
              <a:t>se </a:t>
            </a:r>
            <a:r>
              <a:rPr lang="pt-BR" dirty="0" smtClean="0"/>
              <a:t>trata e </a:t>
            </a:r>
            <a:r>
              <a:rPr lang="pt-BR" b="1" dirty="0" smtClean="0"/>
              <a:t>comparar</a:t>
            </a:r>
            <a:r>
              <a:rPr lang="pt-BR" dirty="0" smtClean="0"/>
              <a:t> </a:t>
            </a:r>
            <a:r>
              <a:rPr lang="pt-BR" dirty="0"/>
              <a:t>as relações entre os diversos blocos e </a:t>
            </a:r>
            <a:r>
              <a:rPr lang="pt-BR" b="1" dirty="0"/>
              <a:t>descobrir</a:t>
            </a:r>
            <a:r>
              <a:rPr lang="pt-BR" dirty="0"/>
              <a:t> se </a:t>
            </a:r>
            <a:r>
              <a:rPr lang="pt-BR" dirty="0" smtClean="0"/>
              <a:t>fazem e apresentam </a:t>
            </a:r>
            <a:r>
              <a:rPr lang="pt-BR" b="1" dirty="0" smtClean="0"/>
              <a:t>clareza</a:t>
            </a:r>
            <a:r>
              <a:rPr lang="pt-BR" dirty="0" smtClean="0"/>
              <a:t> </a:t>
            </a:r>
            <a:r>
              <a:rPr lang="pt-BR" dirty="0"/>
              <a:t>sobre a viabilidade ou não de uma ideia. </a:t>
            </a:r>
            <a:endParaRPr lang="pt-BR" dirty="0" smtClean="0"/>
          </a:p>
          <a:p>
            <a:r>
              <a:rPr lang="pt-BR" b="1" dirty="0" smtClean="0"/>
              <a:t>Visão sistêmica </a:t>
            </a:r>
            <a:r>
              <a:rPr lang="pt-BR" dirty="0" smtClean="0"/>
              <a:t>- Possibilita </a:t>
            </a:r>
            <a:r>
              <a:rPr lang="pt-BR" b="1" dirty="0" smtClean="0"/>
              <a:t>compreender</a:t>
            </a:r>
            <a:r>
              <a:rPr lang="pt-BR" dirty="0" smtClean="0"/>
              <a:t> </a:t>
            </a:r>
            <a:r>
              <a:rPr lang="pt-BR" b="1" dirty="0"/>
              <a:t>o todo </a:t>
            </a:r>
            <a:r>
              <a:rPr lang="pt-BR" dirty="0"/>
              <a:t>baseado em uma análise das partes e da interação entre </a:t>
            </a:r>
            <a:r>
              <a:rPr lang="pt-BR" dirty="0" smtClean="0"/>
              <a:t>elas, </a:t>
            </a:r>
            <a:r>
              <a:rPr lang="pt-BR" b="1" dirty="0"/>
              <a:t>ver</a:t>
            </a:r>
            <a:r>
              <a:rPr lang="pt-BR" dirty="0"/>
              <a:t> o todo na relação das partes, ou seja, ver todo o negócio pelos nove blocos </a:t>
            </a:r>
            <a:r>
              <a:rPr lang="pt-BR" dirty="0" smtClean="0"/>
              <a:t>relacionados, o que proporciona eficiência  </a:t>
            </a:r>
            <a:r>
              <a:rPr lang="pt-BR" dirty="0"/>
              <a:t>considerando os quatro aspectos que qualquer empresa envolve: o que, quem, como e quanto</a:t>
            </a:r>
            <a:r>
              <a:rPr lang="pt-BR" dirty="0" smtClean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76800" y="457200"/>
            <a:ext cx="3727648" cy="5715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Diferenciais do Modelo de Negócio </a:t>
            </a:r>
            <a:r>
              <a:rPr lang="pt-BR" sz="3600" dirty="0" err="1" smtClean="0"/>
              <a:t>Canvas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8548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 err="1" smtClean="0"/>
              <a:t>Cocriação</a:t>
            </a:r>
            <a:r>
              <a:rPr lang="pt-BR" dirty="0" smtClean="0"/>
              <a:t> -  a </a:t>
            </a:r>
            <a:r>
              <a:rPr lang="pt-BR" dirty="0"/>
              <a:t>possibilidade de ser </a:t>
            </a:r>
            <a:r>
              <a:rPr lang="pt-BR" dirty="0" smtClean="0"/>
              <a:t>visual,  permita </a:t>
            </a:r>
            <a:r>
              <a:rPr lang="pt-BR" dirty="0"/>
              <a:t>a visão sistêmica, torna-se muito mais simples que pessoas não envolvidas</a:t>
            </a:r>
            <a:r>
              <a:rPr lang="pt-BR" dirty="0" smtClean="0"/>
              <a:t>,, </a:t>
            </a:r>
            <a:r>
              <a:rPr lang="pt-BR" dirty="0"/>
              <a:t>no negócio possam </a:t>
            </a:r>
            <a:r>
              <a:rPr lang="pt-BR" b="1" dirty="0"/>
              <a:t>apoiar, ajudar, colaborar</a:t>
            </a:r>
            <a:r>
              <a:rPr lang="pt-BR" dirty="0"/>
              <a:t> na construção e análise do </a:t>
            </a:r>
            <a:r>
              <a:rPr lang="pt-BR" dirty="0" smtClean="0"/>
              <a:t>modelo, independente de hierarquias</a:t>
            </a:r>
            <a:r>
              <a:rPr lang="pt-BR" dirty="0"/>
              <a:t>, conhecimentos e </a:t>
            </a:r>
            <a:r>
              <a:rPr lang="pt-BR" dirty="0" smtClean="0"/>
              <a:t>experiências pessoais buscando  influenciar </a:t>
            </a:r>
            <a:r>
              <a:rPr lang="pt-BR" dirty="0"/>
              <a:t>e contribuir para </a:t>
            </a:r>
            <a:r>
              <a:rPr lang="pt-BR" dirty="0" smtClean="0"/>
              <a:t>um negócio </a:t>
            </a:r>
            <a:r>
              <a:rPr lang="pt-BR" dirty="0"/>
              <a:t>inovador. </a:t>
            </a:r>
            <a:endParaRPr lang="pt-BR" dirty="0" smtClean="0"/>
          </a:p>
          <a:p>
            <a:r>
              <a:rPr lang="pt-BR" b="1" dirty="0"/>
              <a:t>Simplicidade e aplicabilidade </a:t>
            </a:r>
            <a:r>
              <a:rPr lang="pt-BR" b="1" dirty="0" smtClean="0"/>
              <a:t> -  </a:t>
            </a:r>
            <a:r>
              <a:rPr lang="pt-BR" dirty="0" smtClean="0"/>
              <a:t>é </a:t>
            </a:r>
            <a:r>
              <a:rPr lang="pt-BR" dirty="0"/>
              <a:t>uma das ferramentas </a:t>
            </a:r>
            <a:r>
              <a:rPr lang="pt-BR" b="1" dirty="0"/>
              <a:t>mais utilizadas por empreendedores e empresas</a:t>
            </a:r>
            <a:r>
              <a:rPr lang="pt-BR" dirty="0"/>
              <a:t>, seja para iniciar um negócio, seja para inovar em empresas já constituídas. Com menos tempo para criar e muito mais clareza, o Quadro </a:t>
            </a:r>
            <a:r>
              <a:rPr lang="pt-BR" dirty="0" smtClean="0"/>
              <a:t>possibilita </a:t>
            </a:r>
            <a:r>
              <a:rPr lang="pt-BR" b="1" dirty="0" smtClean="0"/>
              <a:t>verificar </a:t>
            </a:r>
            <a:r>
              <a:rPr lang="pt-BR" b="1" dirty="0"/>
              <a:t>e </a:t>
            </a:r>
            <a:r>
              <a:rPr lang="pt-BR" b="1" dirty="0" smtClean="0"/>
              <a:t>corrigir</a:t>
            </a:r>
            <a:r>
              <a:rPr lang="pt-BR" dirty="0" smtClean="0"/>
              <a:t> as ações e </a:t>
            </a:r>
            <a:r>
              <a:rPr lang="pt-BR" dirty="0"/>
              <a:t>ajuda a </a:t>
            </a:r>
            <a:r>
              <a:rPr lang="pt-BR" b="1" dirty="0"/>
              <a:t>descobrir</a:t>
            </a:r>
            <a:r>
              <a:rPr lang="pt-BR" dirty="0"/>
              <a:t> elos que não teríamos percebido em um longo texto descritivo.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76800" y="457200"/>
            <a:ext cx="3655640" cy="5715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Diferenciais do Modelo de Negócio </a:t>
            </a:r>
            <a:r>
              <a:rPr lang="pt-BR" sz="3600" dirty="0" err="1" smtClean="0"/>
              <a:t>Canvas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138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6632"/>
            <a:ext cx="4690864" cy="6552728"/>
          </a:xfrm>
        </p:spPr>
        <p:txBody>
          <a:bodyPr>
            <a:normAutofit fontScale="47500" lnSpcReduction="20000"/>
          </a:bodyPr>
          <a:lstStyle/>
          <a:p>
            <a:pPr algn="just">
              <a:buFontTx/>
              <a:buChar char="-"/>
            </a:pPr>
            <a:r>
              <a:rPr lang="pt-BR" sz="4000" dirty="0" smtClean="0"/>
              <a:t>Qual é a ideia? Mesmo que a ideia seja embrionária, o quadro ajuda a visualizar melhor e é possível completá-lo posteriormente.</a:t>
            </a:r>
          </a:p>
          <a:p>
            <a:pPr algn="just">
              <a:buFontTx/>
              <a:buChar char="-"/>
            </a:pPr>
            <a:r>
              <a:rPr lang="pt-BR" sz="4000" dirty="0" smtClean="0"/>
              <a:t>Nunca escreva diretamente no quadro. Por isso use adesivos tipo post it para inserir as informações no quadro.</a:t>
            </a:r>
          </a:p>
          <a:p>
            <a:pPr algn="just">
              <a:buFontTx/>
              <a:buChar char="-"/>
            </a:pPr>
            <a:r>
              <a:rPr lang="pt-BR" sz="4000" dirty="0" smtClean="0"/>
              <a:t>Inicie o quadro por qualquer um dos blocos. Sugestão: comece pela proposta de valor.</a:t>
            </a:r>
          </a:p>
          <a:p>
            <a:pPr algn="just">
              <a:buFontTx/>
              <a:buChar char="-"/>
            </a:pPr>
            <a:r>
              <a:rPr lang="pt-BR" sz="4000" dirty="0" smtClean="0"/>
              <a:t>Não tenha medo de errar. Se precisar melhorar, depois é possível.</a:t>
            </a:r>
          </a:p>
          <a:p>
            <a:pPr algn="just">
              <a:buFontTx/>
              <a:buChar char="-"/>
            </a:pPr>
            <a:r>
              <a:rPr lang="pt-BR" sz="4000" dirty="0" smtClean="0"/>
              <a:t>O quadro é um roteiro para registrar e validar hipóteses, devendo ser atualizado constantemente.</a:t>
            </a:r>
          </a:p>
          <a:p>
            <a:pPr algn="just">
              <a:buFontTx/>
              <a:buChar char="-"/>
            </a:pPr>
            <a:r>
              <a:rPr lang="pt-BR" sz="4000" dirty="0" smtClean="0"/>
              <a:t>O modelo é útil e permite fazer reflexões as informações do bloco.</a:t>
            </a:r>
          </a:p>
          <a:p>
            <a:pPr algn="just">
              <a:buFontTx/>
              <a:buChar char="-"/>
            </a:pPr>
            <a:r>
              <a:rPr lang="pt-BR" sz="4000" dirty="0" smtClean="0"/>
              <a:t>Teste as hipóteses. O quadro permite registrar e aperfeiçoar as ideias. Faça  protótipos,  demonstrações e ouça os feedbacks.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2500" dirty="0" smtClean="0"/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 smtClean="0"/>
              <a:t>Como usar o </a:t>
            </a:r>
            <a:r>
              <a:rPr lang="pt-BR" sz="2500" dirty="0" err="1" smtClean="0"/>
              <a:t>Canvas</a:t>
            </a:r>
            <a:r>
              <a:rPr lang="pt-BR" sz="2500" dirty="0" smtClean="0"/>
              <a:t> de forma mais fácil</a:t>
            </a:r>
          </a:p>
          <a:p>
            <a:pPr marL="0" indent="0">
              <a:buNone/>
            </a:pPr>
            <a:r>
              <a:rPr lang="pt-BR" sz="2500" dirty="0" smtClean="0"/>
              <a:t>https</a:t>
            </a:r>
            <a:r>
              <a:rPr lang="pt-BR" sz="2500" dirty="0"/>
              <a:t>://www.youtube.com/watch?v=DNObU2o584Q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796136" y="404664"/>
            <a:ext cx="2819400" cy="5715000"/>
          </a:xfrm>
        </p:spPr>
        <p:txBody>
          <a:bodyPr>
            <a:normAutofit/>
          </a:bodyPr>
          <a:lstStyle/>
          <a:p>
            <a:pPr marL="0" indent="0"/>
            <a:r>
              <a:rPr lang="pt-BR" sz="3600" dirty="0"/>
              <a:t>Passo a passo da construção do </a:t>
            </a:r>
            <a:r>
              <a:rPr lang="pt-BR" sz="3600" dirty="0" err="1"/>
              <a:t>Canvas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307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16758"/>
            <a:ext cx="3640510" cy="259918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b="1" dirty="0"/>
              <a:t>Proposta de valor:</a:t>
            </a:r>
            <a:r>
              <a:rPr lang="pt-BR" dirty="0"/>
              <a:t> o que sua empresa vai oferecer para o mercado que realmente terá valor para os </a:t>
            </a:r>
            <a:r>
              <a:rPr lang="pt-BR" dirty="0" smtClean="0"/>
              <a:t>clientes.</a:t>
            </a:r>
          </a:p>
          <a:p>
            <a:pPr algn="just"/>
            <a:r>
              <a:rPr lang="pt-BR" dirty="0" smtClean="0"/>
              <a:t>Descreva com poucas palavras o que </a:t>
            </a:r>
            <a:r>
              <a:rPr lang="pt-BR" dirty="0"/>
              <a:t>irá oferecer </a:t>
            </a:r>
            <a:r>
              <a:rPr lang="pt-BR" dirty="0" smtClean="0"/>
              <a:t>sob </a:t>
            </a:r>
            <a:r>
              <a:rPr lang="pt-BR" dirty="0"/>
              <a:t>ponto de vista das necessidades dos clientes e o ganho dos clientes com o que você pretende oferecer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Sua proposta de valor precisa ir além do atendimento de uma necessidade, que melhore, surpreenda, crie novas possibilidades. Pergunte-se o que seus clientes comprarão de você e não dos concorrentes</a:t>
            </a:r>
            <a:endParaRPr lang="pt-BR" dirty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5013176"/>
            <a:ext cx="1872208" cy="169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15941"/>
            <a:ext cx="4824536" cy="216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020880"/>
            <a:ext cx="4824536" cy="555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02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1" y="2708920"/>
            <a:ext cx="3384377" cy="3888432"/>
          </a:xfrm>
        </p:spPr>
        <p:txBody>
          <a:bodyPr>
            <a:normAutofit/>
          </a:bodyPr>
          <a:lstStyle/>
          <a:p>
            <a:pPr algn="just"/>
            <a:r>
              <a:rPr lang="pt-BR" b="1" dirty="0" smtClean="0"/>
              <a:t>Segmento </a:t>
            </a:r>
            <a:r>
              <a:rPr lang="pt-BR" b="1" dirty="0"/>
              <a:t>de clientes:</a:t>
            </a:r>
            <a:r>
              <a:rPr lang="pt-BR" dirty="0"/>
              <a:t> quais segmentos de clientes serão foco da sua </a:t>
            </a:r>
            <a:r>
              <a:rPr lang="pt-BR" dirty="0" smtClean="0"/>
              <a:t>empresa.</a:t>
            </a:r>
          </a:p>
          <a:p>
            <a:pPr algn="just"/>
            <a:r>
              <a:rPr lang="pt-BR" dirty="0" smtClean="0"/>
              <a:t>É importante definir para </a:t>
            </a:r>
            <a:r>
              <a:rPr lang="pt-BR" dirty="0"/>
              <a:t>quem fazer. Para </a:t>
            </a:r>
            <a:r>
              <a:rPr lang="pt-BR" dirty="0" smtClean="0"/>
              <a:t>quem? </a:t>
            </a:r>
            <a:r>
              <a:rPr lang="pt-BR" dirty="0"/>
              <a:t>A quem é dirigida sua Proposta de Valor? </a:t>
            </a:r>
            <a:r>
              <a:rPr lang="pt-BR" dirty="0" smtClean="0"/>
              <a:t>Conecte sua </a:t>
            </a:r>
            <a:r>
              <a:rPr lang="pt-BR" dirty="0"/>
              <a:t>Proposta de Valor com os Segmentos de Clientes, os </a:t>
            </a:r>
            <a:r>
              <a:rPr lang="pt-BR" dirty="0" smtClean="0"/>
              <a:t>Canais pelos </a:t>
            </a:r>
            <a:r>
              <a:rPr lang="pt-BR" dirty="0"/>
              <a:t>quais você fará a entrega dos produtos ou serviços e a forma como </a:t>
            </a:r>
            <a:r>
              <a:rPr lang="pt-BR" dirty="0" smtClean="0"/>
              <a:t>se relacionará </a:t>
            </a:r>
            <a:r>
              <a:rPr lang="pt-BR" dirty="0"/>
              <a:t>com os clientes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750943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033" y="785127"/>
            <a:ext cx="5328592" cy="372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033" y="4483851"/>
            <a:ext cx="5328592" cy="158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96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Composto">
  <a:themeElements>
    <a:clrScheme name="Compo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3373</TotalTime>
  <Words>712</Words>
  <Application>Microsoft Office PowerPoint</Application>
  <PresentationFormat>Apresentação na tela (4:3)</PresentationFormat>
  <Paragraphs>65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Composto</vt:lpstr>
      <vt:lpstr>Modelo de Negócio Canvas</vt:lpstr>
      <vt:lpstr>Apresentando o Modelo de Negócio Canvas</vt:lpstr>
      <vt:lpstr>Apresentação do PowerPoint</vt:lpstr>
      <vt:lpstr>Características do Modelo de Negócio Canvas</vt:lpstr>
      <vt:lpstr>Diferenciais do Modelo de Negócio Canvas</vt:lpstr>
      <vt:lpstr>Diferenciais do Modelo de Negócio Canvas</vt:lpstr>
      <vt:lpstr>Passo a passo da construção do Canvas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Negócio Canvas</dc:title>
  <dc:creator>Katia</dc:creator>
  <cp:lastModifiedBy>Katia</cp:lastModifiedBy>
  <cp:revision>25</cp:revision>
  <dcterms:created xsi:type="dcterms:W3CDTF">2017-05-09T18:08:05Z</dcterms:created>
  <dcterms:modified xsi:type="dcterms:W3CDTF">2018-04-23T01:35:40Z</dcterms:modified>
</cp:coreProperties>
</file>