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8288000" cy="10287000"/>
  <p:notesSz cx="6858000" cy="9144000"/>
  <p:embeddedFontLst>
    <p:embeddedFont>
      <p:font typeface="DM Sans" pitchFamily="2" charset="0"/>
      <p:regular r:id="rId11"/>
      <p:bold r:id="rId12"/>
      <p:italic r:id="rId13"/>
      <p:boldItalic r:id="rId14"/>
    </p:embeddedFont>
    <p:embeddedFont>
      <p:font typeface="DM Sans Bold" charset="0"/>
      <p:regular r:id="rId15"/>
    </p:embeddedFont>
    <p:embeddedFont>
      <p:font typeface="Open Sans" panose="020B0606030504020204" pitchFamily="34" charset="0"/>
      <p:regular r:id="rId16"/>
      <p:bold r:id="rId17"/>
      <p:italic r:id="rId18"/>
      <p:boldItalic r:id="rId19"/>
    </p:embeddedFont>
    <p:embeddedFont>
      <p:font typeface="Open Sans Bold" panose="020B0806030504020204" charset="0"/>
      <p:regular r:id="rId20"/>
    </p:embeddedFont>
    <p:embeddedFont>
      <p:font typeface="Open Sans Bold Italics" panose="020B0604020202020204" charset="0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850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419276" y="1530476"/>
            <a:ext cx="7647442" cy="7119073"/>
            <a:chOff x="131996" y="-71317"/>
            <a:chExt cx="10196589" cy="9492097"/>
          </a:xfrm>
        </p:grpSpPr>
        <p:sp>
          <p:nvSpPr>
            <p:cNvPr id="3" name="Freeform 3"/>
            <p:cNvSpPr/>
            <p:nvPr/>
          </p:nvSpPr>
          <p:spPr>
            <a:xfrm>
              <a:off x="131996" y="-71317"/>
              <a:ext cx="10196589" cy="9492097"/>
            </a:xfrm>
            <a:custGeom>
              <a:avLst/>
              <a:gdLst/>
              <a:ahLst/>
              <a:cxnLst/>
              <a:rect l="l" t="t" r="r" b="b"/>
              <a:pathLst>
                <a:path w="10196589" h="9492097">
                  <a:moveTo>
                    <a:pt x="0" y="0"/>
                  </a:moveTo>
                  <a:lnTo>
                    <a:pt x="10196589" y="0"/>
                  </a:lnTo>
                  <a:lnTo>
                    <a:pt x="10196589" y="9492097"/>
                  </a:lnTo>
                  <a:lnTo>
                    <a:pt x="0" y="949209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pt-BR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1581487" y="3644536"/>
              <a:ext cx="7580808" cy="2060393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12880"/>
                </a:lnSpc>
              </a:pPr>
              <a:r>
                <a:rPr lang="en-US" sz="9200" b="1" i="1" dirty="0" err="1">
                  <a:solidFill>
                    <a:srgbClr val="FFFFFF"/>
                  </a:solidFill>
                  <a:latin typeface="Open Sans Bold Italics"/>
                  <a:ea typeface="Open Sans Bold Italics"/>
                  <a:cs typeface="Open Sans Bold Italics"/>
                  <a:sym typeface="Open Sans Bold Italics"/>
                </a:rPr>
                <a:t>Scrumban</a:t>
              </a:r>
              <a:endParaRPr lang="en-US" sz="9200" b="1" i="1" dirty="0">
                <a:solidFill>
                  <a:srgbClr val="FFFFFF"/>
                </a:solidFill>
                <a:latin typeface="Open Sans Bold Italics"/>
                <a:ea typeface="Open Sans Bold Italics"/>
                <a:cs typeface="Open Sans Bold Italics"/>
                <a:sym typeface="Open Sans Bold Italics"/>
              </a:endParaRPr>
            </a:p>
          </p:txBody>
        </p:sp>
      </p:grpSp>
      <p:grpSp>
        <p:nvGrpSpPr>
          <p:cNvPr id="5" name="Group 5"/>
          <p:cNvGrpSpPr/>
          <p:nvPr/>
        </p:nvGrpSpPr>
        <p:grpSpPr>
          <a:xfrm rot="2532421">
            <a:off x="-1099274" y="8008828"/>
            <a:ext cx="3597799" cy="3148074"/>
            <a:chOff x="0" y="0"/>
            <a:chExt cx="812800" cy="711200"/>
          </a:xfrm>
        </p:grpSpPr>
        <p:sp>
          <p:nvSpPr>
            <p:cNvPr id="6" name="Freeform 6"/>
            <p:cNvSpPr/>
            <p:nvPr/>
          </p:nvSpPr>
          <p:spPr>
            <a:xfrm>
              <a:off x="-33680" y="-8369"/>
              <a:ext cx="854946" cy="719569"/>
            </a:xfrm>
            <a:custGeom>
              <a:avLst/>
              <a:gdLst/>
              <a:ahLst/>
              <a:cxnLst/>
              <a:rect l="l" t="t" r="r" b="b"/>
              <a:pathLst>
                <a:path w="854946" h="719569">
                  <a:moveTo>
                    <a:pt x="65903" y="121927"/>
                  </a:moveTo>
                  <a:cubicBezTo>
                    <a:pt x="0" y="230500"/>
                    <a:pt x="46429" y="336178"/>
                    <a:pt x="104776" y="392266"/>
                  </a:cubicBezTo>
                  <a:lnTo>
                    <a:pt x="445927" y="719569"/>
                  </a:lnTo>
                  <a:lnTo>
                    <a:pt x="779877" y="393436"/>
                  </a:lnTo>
                  <a:cubicBezTo>
                    <a:pt x="834145" y="333099"/>
                    <a:pt x="854946" y="269099"/>
                    <a:pt x="843393" y="197834"/>
                  </a:cubicBezTo>
                  <a:cubicBezTo>
                    <a:pt x="827435" y="99251"/>
                    <a:pt x="746197" y="22767"/>
                    <a:pt x="645842" y="11845"/>
                  </a:cubicBezTo>
                  <a:cubicBezTo>
                    <a:pt x="584292" y="5218"/>
                    <a:pt x="524835" y="22636"/>
                    <a:pt x="478430" y="61198"/>
                  </a:cubicBezTo>
                  <a:cubicBezTo>
                    <a:pt x="465940" y="71573"/>
                    <a:pt x="454776" y="83173"/>
                    <a:pt x="445047" y="95780"/>
                  </a:cubicBezTo>
                  <a:cubicBezTo>
                    <a:pt x="433503" y="81425"/>
                    <a:pt x="419967" y="68294"/>
                    <a:pt x="404657" y="56657"/>
                  </a:cubicBezTo>
                  <a:cubicBezTo>
                    <a:pt x="351294" y="16102"/>
                    <a:pt x="283367" y="0"/>
                    <a:pt x="218120" y="12523"/>
                  </a:cubicBezTo>
                  <a:cubicBezTo>
                    <a:pt x="156323" y="24461"/>
                    <a:pt x="100853" y="64323"/>
                    <a:pt x="65903" y="121927"/>
                  </a:cubicBezTo>
                  <a:close/>
                </a:path>
              </a:pathLst>
            </a:custGeom>
            <a:solidFill>
              <a:srgbClr val="FFE8FA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76200" y="50800"/>
              <a:ext cx="660400" cy="5334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00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 rot="2532421">
            <a:off x="-1798899" y="5958948"/>
            <a:ext cx="3597799" cy="3148074"/>
            <a:chOff x="0" y="0"/>
            <a:chExt cx="812800" cy="711200"/>
          </a:xfrm>
        </p:grpSpPr>
        <p:sp>
          <p:nvSpPr>
            <p:cNvPr id="9" name="Freeform 9"/>
            <p:cNvSpPr/>
            <p:nvPr/>
          </p:nvSpPr>
          <p:spPr>
            <a:xfrm>
              <a:off x="-33680" y="-8369"/>
              <a:ext cx="854946" cy="719569"/>
            </a:xfrm>
            <a:custGeom>
              <a:avLst/>
              <a:gdLst/>
              <a:ahLst/>
              <a:cxnLst/>
              <a:rect l="l" t="t" r="r" b="b"/>
              <a:pathLst>
                <a:path w="854946" h="719569">
                  <a:moveTo>
                    <a:pt x="65903" y="121927"/>
                  </a:moveTo>
                  <a:cubicBezTo>
                    <a:pt x="0" y="230500"/>
                    <a:pt x="46429" y="336178"/>
                    <a:pt x="104776" y="392266"/>
                  </a:cubicBezTo>
                  <a:lnTo>
                    <a:pt x="445927" y="719569"/>
                  </a:lnTo>
                  <a:lnTo>
                    <a:pt x="779877" y="393436"/>
                  </a:lnTo>
                  <a:cubicBezTo>
                    <a:pt x="834145" y="333099"/>
                    <a:pt x="854946" y="269099"/>
                    <a:pt x="843393" y="197834"/>
                  </a:cubicBezTo>
                  <a:cubicBezTo>
                    <a:pt x="827435" y="99251"/>
                    <a:pt x="746197" y="22767"/>
                    <a:pt x="645842" y="11845"/>
                  </a:cubicBezTo>
                  <a:cubicBezTo>
                    <a:pt x="584292" y="5218"/>
                    <a:pt x="524835" y="22636"/>
                    <a:pt x="478430" y="61198"/>
                  </a:cubicBezTo>
                  <a:cubicBezTo>
                    <a:pt x="465940" y="71573"/>
                    <a:pt x="454776" y="83173"/>
                    <a:pt x="445047" y="95780"/>
                  </a:cubicBezTo>
                  <a:cubicBezTo>
                    <a:pt x="433503" y="81425"/>
                    <a:pt x="419967" y="68294"/>
                    <a:pt x="404657" y="56657"/>
                  </a:cubicBezTo>
                  <a:cubicBezTo>
                    <a:pt x="351294" y="16102"/>
                    <a:pt x="283367" y="0"/>
                    <a:pt x="218120" y="12523"/>
                  </a:cubicBezTo>
                  <a:cubicBezTo>
                    <a:pt x="156323" y="24461"/>
                    <a:pt x="100853" y="64323"/>
                    <a:pt x="65903" y="121927"/>
                  </a:cubicBezTo>
                  <a:close/>
                </a:path>
              </a:pathLst>
            </a:custGeom>
            <a:solidFill>
              <a:srgbClr val="FFE8FA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76200" y="50800"/>
              <a:ext cx="660400" cy="5334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00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 rot="2532421">
            <a:off x="-20668" y="7286697"/>
            <a:ext cx="3597799" cy="3148074"/>
            <a:chOff x="0" y="0"/>
            <a:chExt cx="812800" cy="711200"/>
          </a:xfrm>
        </p:grpSpPr>
        <p:sp>
          <p:nvSpPr>
            <p:cNvPr id="12" name="Freeform 12"/>
            <p:cNvSpPr/>
            <p:nvPr/>
          </p:nvSpPr>
          <p:spPr>
            <a:xfrm>
              <a:off x="-33680" y="-8369"/>
              <a:ext cx="854946" cy="719569"/>
            </a:xfrm>
            <a:custGeom>
              <a:avLst/>
              <a:gdLst/>
              <a:ahLst/>
              <a:cxnLst/>
              <a:rect l="l" t="t" r="r" b="b"/>
              <a:pathLst>
                <a:path w="854946" h="719569">
                  <a:moveTo>
                    <a:pt x="65903" y="121927"/>
                  </a:moveTo>
                  <a:cubicBezTo>
                    <a:pt x="0" y="230500"/>
                    <a:pt x="46429" y="336178"/>
                    <a:pt x="104776" y="392266"/>
                  </a:cubicBezTo>
                  <a:lnTo>
                    <a:pt x="445927" y="719569"/>
                  </a:lnTo>
                  <a:lnTo>
                    <a:pt x="779877" y="393436"/>
                  </a:lnTo>
                  <a:cubicBezTo>
                    <a:pt x="834145" y="333099"/>
                    <a:pt x="854946" y="269099"/>
                    <a:pt x="843393" y="197834"/>
                  </a:cubicBezTo>
                  <a:cubicBezTo>
                    <a:pt x="827435" y="99251"/>
                    <a:pt x="746197" y="22767"/>
                    <a:pt x="645842" y="11845"/>
                  </a:cubicBezTo>
                  <a:cubicBezTo>
                    <a:pt x="584292" y="5218"/>
                    <a:pt x="524835" y="22636"/>
                    <a:pt x="478430" y="61198"/>
                  </a:cubicBezTo>
                  <a:cubicBezTo>
                    <a:pt x="465940" y="71573"/>
                    <a:pt x="454776" y="83173"/>
                    <a:pt x="445047" y="95780"/>
                  </a:cubicBezTo>
                  <a:cubicBezTo>
                    <a:pt x="433503" y="81425"/>
                    <a:pt x="419967" y="68294"/>
                    <a:pt x="404657" y="56657"/>
                  </a:cubicBezTo>
                  <a:cubicBezTo>
                    <a:pt x="351294" y="16102"/>
                    <a:pt x="283367" y="0"/>
                    <a:pt x="218120" y="12523"/>
                  </a:cubicBezTo>
                  <a:cubicBezTo>
                    <a:pt x="156323" y="24461"/>
                    <a:pt x="100853" y="64323"/>
                    <a:pt x="65903" y="121927"/>
                  </a:cubicBezTo>
                  <a:close/>
                </a:path>
              </a:pathLst>
            </a:custGeom>
            <a:solidFill>
              <a:srgbClr val="FFE8FA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76200" y="50800"/>
              <a:ext cx="660400" cy="5334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00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 rot="2532421">
            <a:off x="1290667" y="8712963"/>
            <a:ext cx="3597799" cy="3148074"/>
            <a:chOff x="0" y="0"/>
            <a:chExt cx="812800" cy="711200"/>
          </a:xfrm>
        </p:grpSpPr>
        <p:sp>
          <p:nvSpPr>
            <p:cNvPr id="15" name="Freeform 15"/>
            <p:cNvSpPr/>
            <p:nvPr/>
          </p:nvSpPr>
          <p:spPr>
            <a:xfrm>
              <a:off x="-33680" y="-8369"/>
              <a:ext cx="854946" cy="719569"/>
            </a:xfrm>
            <a:custGeom>
              <a:avLst/>
              <a:gdLst/>
              <a:ahLst/>
              <a:cxnLst/>
              <a:rect l="l" t="t" r="r" b="b"/>
              <a:pathLst>
                <a:path w="854946" h="719569">
                  <a:moveTo>
                    <a:pt x="65903" y="121927"/>
                  </a:moveTo>
                  <a:cubicBezTo>
                    <a:pt x="0" y="230500"/>
                    <a:pt x="46429" y="336178"/>
                    <a:pt x="104776" y="392266"/>
                  </a:cubicBezTo>
                  <a:lnTo>
                    <a:pt x="445927" y="719569"/>
                  </a:lnTo>
                  <a:lnTo>
                    <a:pt x="779877" y="393436"/>
                  </a:lnTo>
                  <a:cubicBezTo>
                    <a:pt x="834145" y="333099"/>
                    <a:pt x="854946" y="269099"/>
                    <a:pt x="843393" y="197834"/>
                  </a:cubicBezTo>
                  <a:cubicBezTo>
                    <a:pt x="827435" y="99251"/>
                    <a:pt x="746197" y="22767"/>
                    <a:pt x="645842" y="11845"/>
                  </a:cubicBezTo>
                  <a:cubicBezTo>
                    <a:pt x="584292" y="5218"/>
                    <a:pt x="524835" y="22636"/>
                    <a:pt x="478430" y="61198"/>
                  </a:cubicBezTo>
                  <a:cubicBezTo>
                    <a:pt x="465940" y="71573"/>
                    <a:pt x="454776" y="83173"/>
                    <a:pt x="445047" y="95780"/>
                  </a:cubicBezTo>
                  <a:cubicBezTo>
                    <a:pt x="433503" y="81425"/>
                    <a:pt x="419967" y="68294"/>
                    <a:pt x="404657" y="56657"/>
                  </a:cubicBezTo>
                  <a:cubicBezTo>
                    <a:pt x="351294" y="16102"/>
                    <a:pt x="283367" y="0"/>
                    <a:pt x="218120" y="12523"/>
                  </a:cubicBezTo>
                  <a:cubicBezTo>
                    <a:pt x="156323" y="24461"/>
                    <a:pt x="100853" y="64323"/>
                    <a:pt x="65903" y="121927"/>
                  </a:cubicBezTo>
                  <a:close/>
                </a:path>
              </a:pathLst>
            </a:custGeom>
            <a:solidFill>
              <a:srgbClr val="FFE8FA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76200" y="50800"/>
              <a:ext cx="660400" cy="5334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00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-438965"/>
            <a:ext cx="18940638" cy="12619200"/>
          </a:xfrm>
          <a:custGeom>
            <a:avLst/>
            <a:gdLst/>
            <a:ahLst/>
            <a:cxnLst/>
            <a:rect l="l" t="t" r="r" b="b"/>
            <a:pathLst>
              <a:path w="18940638" h="12619200">
                <a:moveTo>
                  <a:pt x="0" y="0"/>
                </a:moveTo>
                <a:lnTo>
                  <a:pt x="18940638" y="0"/>
                </a:lnTo>
                <a:lnTo>
                  <a:pt x="18940638" y="12619200"/>
                </a:lnTo>
                <a:lnTo>
                  <a:pt x="0" y="126192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3" name="TextBox 3"/>
          <p:cNvSpPr txBox="1"/>
          <p:nvPr/>
        </p:nvSpPr>
        <p:spPr>
          <a:xfrm>
            <a:off x="5810673" y="895350"/>
            <a:ext cx="6666653" cy="12514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299"/>
              </a:lnSpc>
            </a:pPr>
            <a:r>
              <a:rPr lang="en-US" sz="7357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INTEGRANTES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2026239" y="3334433"/>
            <a:ext cx="3536361" cy="69596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739"/>
              </a:lnSpc>
            </a:pPr>
            <a:r>
              <a:rPr lang="en-US" sz="4099" b="1" dirty="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Lucas Valdez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7391400" y="3334433"/>
            <a:ext cx="3805476" cy="69596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739"/>
              </a:lnSpc>
            </a:pPr>
            <a:r>
              <a:rPr lang="en-US" sz="4099" b="1" dirty="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Lucas Queiroz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3563601" y="3334433"/>
            <a:ext cx="3312334" cy="69596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739"/>
              </a:lnSpc>
            </a:pPr>
            <a:r>
              <a:rPr lang="en-US" sz="4099" b="1" dirty="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Henry Franz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3845530" y="6653991"/>
            <a:ext cx="4612670" cy="69596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739"/>
              </a:lnSpc>
            </a:pPr>
            <a:r>
              <a:rPr lang="en-US" sz="4099" b="1" dirty="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Vinicius  Ventura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439400" y="6653991"/>
            <a:ext cx="5530673" cy="69596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739"/>
              </a:lnSpc>
            </a:pPr>
            <a:r>
              <a:rPr lang="en-US" sz="4099" b="1" dirty="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Guilherme Enrique</a:t>
            </a:r>
          </a:p>
        </p:txBody>
      </p:sp>
    </p:spTree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51633" y="1037815"/>
            <a:ext cx="17384733" cy="8817861"/>
            <a:chOff x="0" y="0"/>
            <a:chExt cx="15047392" cy="763231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5047393" cy="7632318"/>
            </a:xfrm>
            <a:custGeom>
              <a:avLst/>
              <a:gdLst/>
              <a:ahLst/>
              <a:cxnLst/>
              <a:rect l="l" t="t" r="r" b="b"/>
              <a:pathLst>
                <a:path w="15047393" h="7632318">
                  <a:moveTo>
                    <a:pt x="14922933" y="7632318"/>
                  </a:moveTo>
                  <a:lnTo>
                    <a:pt x="124460" y="7632318"/>
                  </a:lnTo>
                  <a:cubicBezTo>
                    <a:pt x="55880" y="7632318"/>
                    <a:pt x="0" y="7576438"/>
                    <a:pt x="0" y="7507858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4922933" y="0"/>
                  </a:lnTo>
                  <a:cubicBezTo>
                    <a:pt x="14991513" y="0"/>
                    <a:pt x="15047393" y="55880"/>
                    <a:pt x="15047393" y="124460"/>
                  </a:cubicBezTo>
                  <a:lnTo>
                    <a:pt x="15047393" y="7507858"/>
                  </a:lnTo>
                  <a:cubicBezTo>
                    <a:pt x="15047393" y="7576438"/>
                    <a:pt x="14991513" y="7632318"/>
                    <a:pt x="14922933" y="7632318"/>
                  </a:cubicBezTo>
                  <a:close/>
                </a:path>
              </a:pathLst>
            </a:custGeom>
            <a:solidFill>
              <a:srgbClr val="D2F0FF">
                <a:alpha val="29804"/>
              </a:srgbClr>
            </a:solidFill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451633" y="443229"/>
            <a:ext cx="17384733" cy="1056642"/>
            <a:chOff x="0" y="0"/>
            <a:chExt cx="23179644" cy="1408855"/>
          </a:xfrm>
        </p:grpSpPr>
        <p:grpSp>
          <p:nvGrpSpPr>
            <p:cNvPr id="5" name="Group 5"/>
            <p:cNvGrpSpPr/>
            <p:nvPr/>
          </p:nvGrpSpPr>
          <p:grpSpPr>
            <a:xfrm>
              <a:off x="0" y="0"/>
              <a:ext cx="23179644" cy="1408855"/>
              <a:chOff x="0" y="0"/>
              <a:chExt cx="15047392" cy="914578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15047393" cy="914578"/>
              </a:xfrm>
              <a:custGeom>
                <a:avLst/>
                <a:gdLst/>
                <a:ahLst/>
                <a:cxnLst/>
                <a:rect l="l" t="t" r="r" b="b"/>
                <a:pathLst>
                  <a:path w="15047393" h="914578">
                    <a:moveTo>
                      <a:pt x="14922933" y="914578"/>
                    </a:moveTo>
                    <a:lnTo>
                      <a:pt x="124460" y="914578"/>
                    </a:lnTo>
                    <a:cubicBezTo>
                      <a:pt x="55880" y="914578"/>
                      <a:pt x="0" y="858698"/>
                      <a:pt x="0" y="790118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14922933" y="0"/>
                    </a:lnTo>
                    <a:cubicBezTo>
                      <a:pt x="14991513" y="0"/>
                      <a:pt x="15047393" y="55880"/>
                      <a:pt x="15047393" y="124460"/>
                    </a:cubicBezTo>
                    <a:lnTo>
                      <a:pt x="15047393" y="790118"/>
                    </a:lnTo>
                    <a:cubicBezTo>
                      <a:pt x="15047393" y="858698"/>
                      <a:pt x="14991513" y="914578"/>
                      <a:pt x="14922933" y="914578"/>
                    </a:cubicBezTo>
                    <a:close/>
                  </a:path>
                </a:pathLst>
              </a:custGeom>
              <a:solidFill>
                <a:srgbClr val="35A1F4"/>
              </a:solidFill>
            </p:spPr>
            <p:txBody>
              <a:bodyPr/>
              <a:lstStyle/>
              <a:p>
                <a:endParaRPr lang="pt-BR"/>
              </a:p>
            </p:txBody>
          </p:sp>
        </p:grpSp>
        <p:grpSp>
          <p:nvGrpSpPr>
            <p:cNvPr id="7" name="Group 7"/>
            <p:cNvGrpSpPr/>
            <p:nvPr/>
          </p:nvGrpSpPr>
          <p:grpSpPr>
            <a:xfrm>
              <a:off x="21724682" y="482076"/>
              <a:ext cx="832175" cy="443238"/>
              <a:chOff x="0" y="0"/>
              <a:chExt cx="805931" cy="42926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-5080"/>
                <a:ext cx="805931" cy="434340"/>
              </a:xfrm>
              <a:custGeom>
                <a:avLst/>
                <a:gdLst/>
                <a:ahLst/>
                <a:cxnLst/>
                <a:rect l="l" t="t" r="r" b="b"/>
                <a:pathLst>
                  <a:path w="805931" h="434340">
                    <a:moveTo>
                      <a:pt x="788152" y="187960"/>
                    </a:moveTo>
                    <a:lnTo>
                      <a:pt x="526531" y="11430"/>
                    </a:lnTo>
                    <a:cubicBezTo>
                      <a:pt x="508752" y="0"/>
                      <a:pt x="485891" y="3810"/>
                      <a:pt x="473191" y="21590"/>
                    </a:cubicBezTo>
                    <a:cubicBezTo>
                      <a:pt x="461761" y="39370"/>
                      <a:pt x="465572" y="62230"/>
                      <a:pt x="483352" y="74930"/>
                    </a:cubicBezTo>
                    <a:lnTo>
                      <a:pt x="642102" y="181610"/>
                    </a:lnTo>
                    <a:lnTo>
                      <a:pt x="0" y="181610"/>
                    </a:lnTo>
                    <a:lnTo>
                      <a:pt x="0" y="257810"/>
                    </a:lnTo>
                    <a:lnTo>
                      <a:pt x="642102" y="257810"/>
                    </a:lnTo>
                    <a:lnTo>
                      <a:pt x="483352" y="364490"/>
                    </a:lnTo>
                    <a:cubicBezTo>
                      <a:pt x="465572" y="375920"/>
                      <a:pt x="461761" y="400050"/>
                      <a:pt x="473192" y="417830"/>
                    </a:cubicBezTo>
                    <a:cubicBezTo>
                      <a:pt x="480811" y="429260"/>
                      <a:pt x="492242" y="434340"/>
                      <a:pt x="504942" y="434340"/>
                    </a:cubicBezTo>
                    <a:cubicBezTo>
                      <a:pt x="512561" y="434340"/>
                      <a:pt x="520181" y="431800"/>
                      <a:pt x="526531" y="427990"/>
                    </a:cubicBezTo>
                    <a:lnTo>
                      <a:pt x="789422" y="251460"/>
                    </a:lnTo>
                    <a:cubicBezTo>
                      <a:pt x="799581" y="243840"/>
                      <a:pt x="805931" y="232410"/>
                      <a:pt x="805931" y="219710"/>
                    </a:cubicBezTo>
                    <a:cubicBezTo>
                      <a:pt x="805931" y="207010"/>
                      <a:pt x="799581" y="195580"/>
                      <a:pt x="788152" y="18796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endParaRPr lang="pt-BR"/>
              </a:p>
            </p:txBody>
          </p:sp>
        </p:grpSp>
      </p:grpSp>
      <p:grpSp>
        <p:nvGrpSpPr>
          <p:cNvPr id="9" name="Group 9"/>
          <p:cNvGrpSpPr/>
          <p:nvPr/>
        </p:nvGrpSpPr>
        <p:grpSpPr>
          <a:xfrm rot="-5400000">
            <a:off x="1079518" y="851657"/>
            <a:ext cx="633006" cy="239787"/>
            <a:chOff x="0" y="0"/>
            <a:chExt cx="1508686" cy="571500"/>
          </a:xfrm>
        </p:grpSpPr>
        <p:sp>
          <p:nvSpPr>
            <p:cNvPr id="10" name="Freeform 10"/>
            <p:cNvSpPr/>
            <p:nvPr/>
          </p:nvSpPr>
          <p:spPr>
            <a:xfrm>
              <a:off x="0" y="255270"/>
              <a:ext cx="1508686" cy="69850"/>
            </a:xfrm>
            <a:custGeom>
              <a:avLst/>
              <a:gdLst/>
              <a:ahLst/>
              <a:cxnLst/>
              <a:rect l="l" t="t" r="r" b="b"/>
              <a:pathLst>
                <a:path w="1508686" h="69850">
                  <a:moveTo>
                    <a:pt x="1217856" y="0"/>
                  </a:moveTo>
                  <a:lnTo>
                    <a:pt x="0" y="0"/>
                  </a:lnTo>
                  <a:lnTo>
                    <a:pt x="0" y="69850"/>
                  </a:lnTo>
                  <a:lnTo>
                    <a:pt x="1508686" y="69850"/>
                  </a:lnTo>
                  <a:lnTo>
                    <a:pt x="150868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1690060" y="630563"/>
            <a:ext cx="6565846" cy="614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5040"/>
              </a:lnSpc>
              <a:spcBef>
                <a:spcPct val="0"/>
              </a:spcBef>
            </a:pPr>
            <a:r>
              <a:rPr lang="en-US" sz="3600" b="1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História do Scrumban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716959" y="631662"/>
            <a:ext cx="383469" cy="6131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5040"/>
              </a:lnSpc>
              <a:spcBef>
                <a:spcPct val="0"/>
              </a:spcBef>
            </a:pPr>
            <a:r>
              <a:rPr lang="en-US" sz="3600" b="1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1</a:t>
            </a:r>
          </a:p>
        </p:txBody>
      </p:sp>
      <p:grpSp>
        <p:nvGrpSpPr>
          <p:cNvPr id="13" name="Group 13"/>
          <p:cNvGrpSpPr/>
          <p:nvPr/>
        </p:nvGrpSpPr>
        <p:grpSpPr>
          <a:xfrm>
            <a:off x="908694" y="1691212"/>
            <a:ext cx="2874264" cy="3198913"/>
            <a:chOff x="0" y="0"/>
            <a:chExt cx="3832352" cy="4265217"/>
          </a:xfrm>
        </p:grpSpPr>
        <p:grpSp>
          <p:nvGrpSpPr>
            <p:cNvPr id="14" name="Group 14"/>
            <p:cNvGrpSpPr/>
            <p:nvPr/>
          </p:nvGrpSpPr>
          <p:grpSpPr>
            <a:xfrm>
              <a:off x="0" y="0"/>
              <a:ext cx="3832352" cy="4265217"/>
              <a:chOff x="0" y="0"/>
              <a:chExt cx="4188895" cy="4662031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218440"/>
                <a:ext cx="4187625" cy="4443591"/>
              </a:xfrm>
              <a:custGeom>
                <a:avLst/>
                <a:gdLst/>
                <a:ahLst/>
                <a:cxnLst/>
                <a:rect l="l" t="t" r="r" b="b"/>
                <a:pathLst>
                  <a:path w="4187625" h="4443591">
                    <a:moveTo>
                      <a:pt x="0" y="16510"/>
                    </a:moveTo>
                    <a:cubicBezTo>
                      <a:pt x="0" y="16510"/>
                      <a:pt x="2540" y="345440"/>
                      <a:pt x="2540" y="1024563"/>
                    </a:cubicBezTo>
                    <a:cubicBezTo>
                      <a:pt x="2540" y="2426273"/>
                      <a:pt x="7620" y="3262491"/>
                      <a:pt x="7620" y="3522841"/>
                    </a:cubicBezTo>
                    <a:cubicBezTo>
                      <a:pt x="7620" y="3717151"/>
                      <a:pt x="16510" y="4115931"/>
                      <a:pt x="21590" y="4307701"/>
                    </a:cubicBezTo>
                    <a:lnTo>
                      <a:pt x="130810" y="4422001"/>
                    </a:lnTo>
                    <a:cubicBezTo>
                      <a:pt x="275590" y="4429621"/>
                      <a:pt x="543560" y="4443591"/>
                      <a:pt x="793750" y="4443591"/>
                    </a:cubicBezTo>
                    <a:lnTo>
                      <a:pt x="4187625" y="4443591"/>
                    </a:lnTo>
                    <a:lnTo>
                      <a:pt x="4187625" y="833024"/>
                    </a:lnTo>
                    <a:cubicBezTo>
                      <a:pt x="4187625" y="323850"/>
                      <a:pt x="4178735" y="46990"/>
                      <a:pt x="4178735" y="46990"/>
                    </a:cubicBezTo>
                    <a:cubicBezTo>
                      <a:pt x="4023795" y="26670"/>
                      <a:pt x="3867585" y="16510"/>
                      <a:pt x="3710105" y="17780"/>
                    </a:cubicBezTo>
                    <a:cubicBezTo>
                      <a:pt x="3437055" y="17780"/>
                      <a:pt x="944880" y="22860"/>
                      <a:pt x="694690" y="13970"/>
                    </a:cubicBezTo>
                    <a:cubicBezTo>
                      <a:pt x="360680" y="0"/>
                      <a:pt x="0" y="16510"/>
                      <a:pt x="0" y="16510"/>
                    </a:cubicBezTo>
                    <a:close/>
                  </a:path>
                </a:pathLst>
              </a:custGeom>
              <a:solidFill>
                <a:srgbClr val="A9DAFF"/>
              </a:solidFill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6" name="Freeform 16"/>
              <p:cNvSpPr/>
              <p:nvPr/>
            </p:nvSpPr>
            <p:spPr>
              <a:xfrm>
                <a:off x="21590" y="0"/>
                <a:ext cx="3698675" cy="4641711"/>
              </a:xfrm>
              <a:custGeom>
                <a:avLst/>
                <a:gdLst/>
                <a:ahLst/>
                <a:cxnLst/>
                <a:rect l="l" t="t" r="r" b="b"/>
                <a:pathLst>
                  <a:path w="3698675" h="4641711">
                    <a:moveTo>
                      <a:pt x="0" y="4527411"/>
                    </a:moveTo>
                    <a:lnTo>
                      <a:pt x="109220" y="4641711"/>
                    </a:lnTo>
                    <a:lnTo>
                      <a:pt x="123190" y="4508361"/>
                    </a:lnTo>
                    <a:lnTo>
                      <a:pt x="0" y="4527411"/>
                    </a:lnTo>
                    <a:close/>
                    <a:moveTo>
                      <a:pt x="2499795" y="106680"/>
                    </a:moveTo>
                    <a:cubicBezTo>
                      <a:pt x="2499795" y="106680"/>
                      <a:pt x="2917625" y="64770"/>
                      <a:pt x="3054785" y="55880"/>
                    </a:cubicBezTo>
                    <a:cubicBezTo>
                      <a:pt x="3191945" y="46990"/>
                      <a:pt x="3672005" y="0"/>
                      <a:pt x="3672005" y="0"/>
                    </a:cubicBezTo>
                    <a:cubicBezTo>
                      <a:pt x="3665655" y="41910"/>
                      <a:pt x="3664385" y="86360"/>
                      <a:pt x="3669465" y="128270"/>
                    </a:cubicBezTo>
                    <a:cubicBezTo>
                      <a:pt x="3675815" y="167640"/>
                      <a:pt x="3678355" y="208280"/>
                      <a:pt x="3677085" y="248920"/>
                    </a:cubicBezTo>
                    <a:lnTo>
                      <a:pt x="3698675" y="318770"/>
                    </a:lnTo>
                    <a:lnTo>
                      <a:pt x="3688515" y="419100"/>
                    </a:lnTo>
                    <a:cubicBezTo>
                      <a:pt x="3688515" y="419100"/>
                      <a:pt x="2937945" y="454660"/>
                      <a:pt x="2800785" y="471170"/>
                    </a:cubicBezTo>
                    <a:cubicBezTo>
                      <a:pt x="2663625" y="487680"/>
                      <a:pt x="2459155" y="486410"/>
                      <a:pt x="2459155" y="486410"/>
                    </a:cubicBezTo>
                    <a:cubicBezTo>
                      <a:pt x="2459155" y="486410"/>
                      <a:pt x="2451535" y="365760"/>
                      <a:pt x="2464235" y="322580"/>
                    </a:cubicBezTo>
                    <a:cubicBezTo>
                      <a:pt x="2474395" y="288290"/>
                      <a:pt x="2478205" y="251460"/>
                      <a:pt x="2473125" y="214630"/>
                    </a:cubicBezTo>
                    <a:cubicBezTo>
                      <a:pt x="2473125" y="186690"/>
                      <a:pt x="2499795" y="106680"/>
                      <a:pt x="2499795" y="106680"/>
                    </a:cubicBezTo>
                    <a:close/>
                  </a:path>
                </a:pathLst>
              </a:custGeom>
              <a:solidFill>
                <a:srgbClr val="35A1F4"/>
              </a:solidFill>
            </p:spPr>
            <p:txBody>
              <a:bodyPr/>
              <a:lstStyle/>
              <a:p>
                <a:endParaRPr lang="pt-BR"/>
              </a:p>
            </p:txBody>
          </p:sp>
        </p:grpSp>
        <p:sp>
          <p:nvSpPr>
            <p:cNvPr id="17" name="TextBox 17"/>
            <p:cNvSpPr txBox="1"/>
            <p:nvPr/>
          </p:nvSpPr>
          <p:spPr>
            <a:xfrm>
              <a:off x="504880" y="1255674"/>
              <a:ext cx="2822592" cy="176339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479"/>
                </a:lnSpc>
              </a:pPr>
              <a:r>
                <a:rPr lang="en-US" sz="2999" b="1">
                  <a:solidFill>
                    <a:srgbClr val="000000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Origem no Brasil</a:t>
              </a:r>
            </a:p>
            <a:p>
              <a:pPr algn="ctr">
                <a:lnSpc>
                  <a:spcPts val="3479"/>
                </a:lnSpc>
              </a:pPr>
              <a:r>
                <a:rPr lang="en-US" sz="2999" b="1">
                  <a:solidFill>
                    <a:srgbClr val="000000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(2000s)</a:t>
              </a:r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908694" y="5910522"/>
            <a:ext cx="2874264" cy="2293022"/>
            <a:chOff x="0" y="0"/>
            <a:chExt cx="3832352" cy="3057362"/>
          </a:xfrm>
        </p:grpSpPr>
        <p:grpSp>
          <p:nvGrpSpPr>
            <p:cNvPr id="19" name="Group 19"/>
            <p:cNvGrpSpPr/>
            <p:nvPr/>
          </p:nvGrpSpPr>
          <p:grpSpPr>
            <a:xfrm>
              <a:off x="0" y="0"/>
              <a:ext cx="3832352" cy="3057362"/>
              <a:chOff x="0" y="0"/>
              <a:chExt cx="4188895" cy="3341804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0" y="218440"/>
                <a:ext cx="4187625" cy="3123364"/>
              </a:xfrm>
              <a:custGeom>
                <a:avLst/>
                <a:gdLst/>
                <a:ahLst/>
                <a:cxnLst/>
                <a:rect l="l" t="t" r="r" b="b"/>
                <a:pathLst>
                  <a:path w="4187625" h="3123364">
                    <a:moveTo>
                      <a:pt x="0" y="16510"/>
                    </a:moveTo>
                    <a:cubicBezTo>
                      <a:pt x="0" y="16510"/>
                      <a:pt x="2540" y="345440"/>
                      <a:pt x="2540" y="788120"/>
                    </a:cubicBezTo>
                    <a:cubicBezTo>
                      <a:pt x="2540" y="1321035"/>
                      <a:pt x="7620" y="1942264"/>
                      <a:pt x="7620" y="2202614"/>
                    </a:cubicBezTo>
                    <a:cubicBezTo>
                      <a:pt x="7620" y="2396924"/>
                      <a:pt x="16510" y="2795704"/>
                      <a:pt x="21590" y="2987474"/>
                    </a:cubicBezTo>
                    <a:lnTo>
                      <a:pt x="130810" y="3101774"/>
                    </a:lnTo>
                    <a:cubicBezTo>
                      <a:pt x="275590" y="3109394"/>
                      <a:pt x="543560" y="3123364"/>
                      <a:pt x="793750" y="3123364"/>
                    </a:cubicBezTo>
                    <a:lnTo>
                      <a:pt x="4187625" y="3123364"/>
                    </a:lnTo>
                    <a:lnTo>
                      <a:pt x="4187625" y="715299"/>
                    </a:lnTo>
                    <a:cubicBezTo>
                      <a:pt x="4187625" y="323850"/>
                      <a:pt x="4178735" y="46990"/>
                      <a:pt x="4178735" y="46990"/>
                    </a:cubicBezTo>
                    <a:cubicBezTo>
                      <a:pt x="4023795" y="26670"/>
                      <a:pt x="3867585" y="16510"/>
                      <a:pt x="3710105" y="17780"/>
                    </a:cubicBezTo>
                    <a:cubicBezTo>
                      <a:pt x="3437055" y="17780"/>
                      <a:pt x="944880" y="22860"/>
                      <a:pt x="694690" y="13970"/>
                    </a:cubicBezTo>
                    <a:cubicBezTo>
                      <a:pt x="360680" y="0"/>
                      <a:pt x="0" y="16510"/>
                      <a:pt x="0" y="16510"/>
                    </a:cubicBezTo>
                    <a:close/>
                  </a:path>
                </a:pathLst>
              </a:custGeom>
              <a:solidFill>
                <a:srgbClr val="35A1F4"/>
              </a:solidFill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1" name="Freeform 21"/>
              <p:cNvSpPr/>
              <p:nvPr/>
            </p:nvSpPr>
            <p:spPr>
              <a:xfrm>
                <a:off x="21590" y="0"/>
                <a:ext cx="3698675" cy="3321484"/>
              </a:xfrm>
              <a:custGeom>
                <a:avLst/>
                <a:gdLst/>
                <a:ahLst/>
                <a:cxnLst/>
                <a:rect l="l" t="t" r="r" b="b"/>
                <a:pathLst>
                  <a:path w="3698675" h="3321484">
                    <a:moveTo>
                      <a:pt x="0" y="3207184"/>
                    </a:moveTo>
                    <a:lnTo>
                      <a:pt x="109220" y="3321484"/>
                    </a:lnTo>
                    <a:lnTo>
                      <a:pt x="123190" y="3188134"/>
                    </a:lnTo>
                    <a:lnTo>
                      <a:pt x="0" y="3207184"/>
                    </a:lnTo>
                    <a:close/>
                    <a:moveTo>
                      <a:pt x="2499795" y="106680"/>
                    </a:moveTo>
                    <a:cubicBezTo>
                      <a:pt x="2499795" y="106680"/>
                      <a:pt x="2917625" y="64770"/>
                      <a:pt x="3054785" y="55880"/>
                    </a:cubicBezTo>
                    <a:cubicBezTo>
                      <a:pt x="3191945" y="46990"/>
                      <a:pt x="3672005" y="0"/>
                      <a:pt x="3672005" y="0"/>
                    </a:cubicBezTo>
                    <a:cubicBezTo>
                      <a:pt x="3665655" y="41910"/>
                      <a:pt x="3664385" y="86360"/>
                      <a:pt x="3669465" y="128270"/>
                    </a:cubicBezTo>
                    <a:cubicBezTo>
                      <a:pt x="3675815" y="167640"/>
                      <a:pt x="3678355" y="208280"/>
                      <a:pt x="3677085" y="248920"/>
                    </a:cubicBezTo>
                    <a:lnTo>
                      <a:pt x="3698675" y="318770"/>
                    </a:lnTo>
                    <a:lnTo>
                      <a:pt x="3688515" y="419100"/>
                    </a:lnTo>
                    <a:cubicBezTo>
                      <a:pt x="3688515" y="419100"/>
                      <a:pt x="2937945" y="454660"/>
                      <a:pt x="2800785" y="471170"/>
                    </a:cubicBezTo>
                    <a:cubicBezTo>
                      <a:pt x="2663625" y="487680"/>
                      <a:pt x="2459155" y="486410"/>
                      <a:pt x="2459155" y="486410"/>
                    </a:cubicBezTo>
                    <a:cubicBezTo>
                      <a:pt x="2459155" y="486410"/>
                      <a:pt x="2451535" y="365760"/>
                      <a:pt x="2464235" y="322580"/>
                    </a:cubicBezTo>
                    <a:cubicBezTo>
                      <a:pt x="2474395" y="288290"/>
                      <a:pt x="2478205" y="251460"/>
                      <a:pt x="2473125" y="214630"/>
                    </a:cubicBezTo>
                    <a:cubicBezTo>
                      <a:pt x="2473125" y="186690"/>
                      <a:pt x="2499795" y="106680"/>
                      <a:pt x="2499795" y="106680"/>
                    </a:cubicBezTo>
                    <a:close/>
                  </a:path>
                </a:pathLst>
              </a:custGeom>
              <a:solidFill>
                <a:srgbClr val="001C84"/>
              </a:solidFill>
            </p:spPr>
            <p:txBody>
              <a:bodyPr/>
              <a:lstStyle/>
              <a:p>
                <a:endParaRPr lang="pt-BR"/>
              </a:p>
            </p:txBody>
          </p:sp>
        </p:grpSp>
        <p:sp>
          <p:nvSpPr>
            <p:cNvPr id="22" name="TextBox 22"/>
            <p:cNvSpPr txBox="1"/>
            <p:nvPr/>
          </p:nvSpPr>
          <p:spPr>
            <a:xfrm>
              <a:off x="504880" y="1255674"/>
              <a:ext cx="2822592" cy="55554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247"/>
                </a:lnSpc>
              </a:pPr>
              <a:r>
                <a:rPr lang="en-US" sz="2799" b="1">
                  <a:solidFill>
                    <a:srgbClr val="000000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Junção</a:t>
              </a:r>
            </a:p>
          </p:txBody>
        </p:sp>
      </p:grpSp>
      <p:sp>
        <p:nvSpPr>
          <p:cNvPr id="23" name="TextBox 23"/>
          <p:cNvSpPr txBox="1"/>
          <p:nvPr/>
        </p:nvSpPr>
        <p:spPr>
          <a:xfrm>
            <a:off x="4390179" y="2592004"/>
            <a:ext cx="13177703" cy="17805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 Scrumban surgiu no Brasil, inspirado em metodologias ágeis, como o Scrum. A ideia inicial era adaptar o Scrum para equipes menores e contextos mais informais.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4641144" y="5758294"/>
            <a:ext cx="12926737" cy="23806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 Scrumban combina práticas do Scrum com elementos do Kanban, permitindo maior fluidez e adaptabilidade nos processos de trabalho, facilitando a visualização do fluxo de trabalho e o gerenciamento de tarefas de maneira contínua.</a:t>
            </a:r>
          </a:p>
        </p:txBody>
      </p:sp>
    </p:spTree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1830" y="1689577"/>
            <a:ext cx="17384733" cy="8211371"/>
            <a:chOff x="0" y="0"/>
            <a:chExt cx="15047392" cy="710736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5047393" cy="7107369"/>
            </a:xfrm>
            <a:custGeom>
              <a:avLst/>
              <a:gdLst/>
              <a:ahLst/>
              <a:cxnLst/>
              <a:rect l="l" t="t" r="r" b="b"/>
              <a:pathLst>
                <a:path w="15047393" h="7107369">
                  <a:moveTo>
                    <a:pt x="14922933" y="7107369"/>
                  </a:moveTo>
                  <a:lnTo>
                    <a:pt x="124460" y="7107369"/>
                  </a:lnTo>
                  <a:cubicBezTo>
                    <a:pt x="55880" y="7107369"/>
                    <a:pt x="0" y="7051489"/>
                    <a:pt x="0" y="6982909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4922933" y="0"/>
                  </a:lnTo>
                  <a:cubicBezTo>
                    <a:pt x="14991513" y="0"/>
                    <a:pt x="15047393" y="55880"/>
                    <a:pt x="15047393" y="124460"/>
                  </a:cubicBezTo>
                  <a:lnTo>
                    <a:pt x="15047393" y="6982909"/>
                  </a:lnTo>
                  <a:cubicBezTo>
                    <a:pt x="15047393" y="7051489"/>
                    <a:pt x="14991513" y="7107369"/>
                    <a:pt x="14922933" y="7107369"/>
                  </a:cubicBezTo>
                  <a:close/>
                </a:path>
              </a:pathLst>
            </a:custGeom>
            <a:solidFill>
              <a:srgbClr val="FFF6BB">
                <a:alpha val="29804"/>
              </a:srgbClr>
            </a:solidFill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451633" y="443229"/>
            <a:ext cx="17384733" cy="1056642"/>
            <a:chOff x="0" y="0"/>
            <a:chExt cx="23179644" cy="1408855"/>
          </a:xfrm>
        </p:grpSpPr>
        <p:grpSp>
          <p:nvGrpSpPr>
            <p:cNvPr id="5" name="Group 5"/>
            <p:cNvGrpSpPr/>
            <p:nvPr/>
          </p:nvGrpSpPr>
          <p:grpSpPr>
            <a:xfrm>
              <a:off x="0" y="0"/>
              <a:ext cx="23179644" cy="1408855"/>
              <a:chOff x="0" y="0"/>
              <a:chExt cx="15047392" cy="914578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15047393" cy="914578"/>
              </a:xfrm>
              <a:custGeom>
                <a:avLst/>
                <a:gdLst/>
                <a:ahLst/>
                <a:cxnLst/>
                <a:rect l="l" t="t" r="r" b="b"/>
                <a:pathLst>
                  <a:path w="15047393" h="914578">
                    <a:moveTo>
                      <a:pt x="14922933" y="914578"/>
                    </a:moveTo>
                    <a:lnTo>
                      <a:pt x="124460" y="914578"/>
                    </a:lnTo>
                    <a:cubicBezTo>
                      <a:pt x="55880" y="914578"/>
                      <a:pt x="0" y="858698"/>
                      <a:pt x="0" y="790118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14922933" y="0"/>
                    </a:lnTo>
                    <a:cubicBezTo>
                      <a:pt x="14991513" y="0"/>
                      <a:pt x="15047393" y="55880"/>
                      <a:pt x="15047393" y="124460"/>
                    </a:cubicBezTo>
                    <a:lnTo>
                      <a:pt x="15047393" y="790118"/>
                    </a:lnTo>
                    <a:cubicBezTo>
                      <a:pt x="15047393" y="858698"/>
                      <a:pt x="14991513" y="914578"/>
                      <a:pt x="14922933" y="914578"/>
                    </a:cubicBezTo>
                    <a:close/>
                  </a:path>
                </a:pathLst>
              </a:custGeom>
              <a:solidFill>
                <a:srgbClr val="FFB001"/>
              </a:solidFill>
            </p:spPr>
            <p:txBody>
              <a:bodyPr/>
              <a:lstStyle/>
              <a:p>
                <a:endParaRPr lang="pt-BR"/>
              </a:p>
            </p:txBody>
          </p:sp>
        </p:grpSp>
        <p:grpSp>
          <p:nvGrpSpPr>
            <p:cNvPr id="7" name="Group 7"/>
            <p:cNvGrpSpPr/>
            <p:nvPr/>
          </p:nvGrpSpPr>
          <p:grpSpPr>
            <a:xfrm>
              <a:off x="21724682" y="482076"/>
              <a:ext cx="832175" cy="443238"/>
              <a:chOff x="0" y="0"/>
              <a:chExt cx="805931" cy="42926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-5080"/>
                <a:ext cx="805931" cy="434340"/>
              </a:xfrm>
              <a:custGeom>
                <a:avLst/>
                <a:gdLst/>
                <a:ahLst/>
                <a:cxnLst/>
                <a:rect l="l" t="t" r="r" b="b"/>
                <a:pathLst>
                  <a:path w="805931" h="434340">
                    <a:moveTo>
                      <a:pt x="788152" y="187960"/>
                    </a:moveTo>
                    <a:lnTo>
                      <a:pt x="526531" y="11430"/>
                    </a:lnTo>
                    <a:cubicBezTo>
                      <a:pt x="508752" y="0"/>
                      <a:pt x="485891" y="3810"/>
                      <a:pt x="473191" y="21590"/>
                    </a:cubicBezTo>
                    <a:cubicBezTo>
                      <a:pt x="461761" y="39370"/>
                      <a:pt x="465572" y="62230"/>
                      <a:pt x="483352" y="74930"/>
                    </a:cubicBezTo>
                    <a:lnTo>
                      <a:pt x="642102" y="181610"/>
                    </a:lnTo>
                    <a:lnTo>
                      <a:pt x="0" y="181610"/>
                    </a:lnTo>
                    <a:lnTo>
                      <a:pt x="0" y="257810"/>
                    </a:lnTo>
                    <a:lnTo>
                      <a:pt x="642102" y="257810"/>
                    </a:lnTo>
                    <a:lnTo>
                      <a:pt x="483352" y="364490"/>
                    </a:lnTo>
                    <a:cubicBezTo>
                      <a:pt x="465572" y="375920"/>
                      <a:pt x="461761" y="400050"/>
                      <a:pt x="473192" y="417830"/>
                    </a:cubicBezTo>
                    <a:cubicBezTo>
                      <a:pt x="480811" y="429260"/>
                      <a:pt x="492242" y="434340"/>
                      <a:pt x="504942" y="434340"/>
                    </a:cubicBezTo>
                    <a:cubicBezTo>
                      <a:pt x="512561" y="434340"/>
                      <a:pt x="520181" y="431800"/>
                      <a:pt x="526531" y="427990"/>
                    </a:cubicBezTo>
                    <a:lnTo>
                      <a:pt x="789422" y="251460"/>
                    </a:lnTo>
                    <a:cubicBezTo>
                      <a:pt x="799581" y="243840"/>
                      <a:pt x="805931" y="232410"/>
                      <a:pt x="805931" y="219710"/>
                    </a:cubicBezTo>
                    <a:cubicBezTo>
                      <a:pt x="805931" y="207010"/>
                      <a:pt x="799581" y="195580"/>
                      <a:pt x="788152" y="18796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endParaRPr lang="pt-BR"/>
              </a:p>
            </p:txBody>
          </p:sp>
        </p:grpSp>
      </p:grpSp>
      <p:grpSp>
        <p:nvGrpSpPr>
          <p:cNvPr id="9" name="Group 9"/>
          <p:cNvGrpSpPr/>
          <p:nvPr/>
        </p:nvGrpSpPr>
        <p:grpSpPr>
          <a:xfrm rot="-5400000">
            <a:off x="1079518" y="851657"/>
            <a:ext cx="633006" cy="239787"/>
            <a:chOff x="0" y="0"/>
            <a:chExt cx="1508686" cy="571500"/>
          </a:xfrm>
        </p:grpSpPr>
        <p:sp>
          <p:nvSpPr>
            <p:cNvPr id="10" name="Freeform 10"/>
            <p:cNvSpPr/>
            <p:nvPr/>
          </p:nvSpPr>
          <p:spPr>
            <a:xfrm>
              <a:off x="0" y="255270"/>
              <a:ext cx="1508686" cy="69850"/>
            </a:xfrm>
            <a:custGeom>
              <a:avLst/>
              <a:gdLst/>
              <a:ahLst/>
              <a:cxnLst/>
              <a:rect l="l" t="t" r="r" b="b"/>
              <a:pathLst>
                <a:path w="1508686" h="69850">
                  <a:moveTo>
                    <a:pt x="1217856" y="0"/>
                  </a:moveTo>
                  <a:lnTo>
                    <a:pt x="0" y="0"/>
                  </a:lnTo>
                  <a:lnTo>
                    <a:pt x="0" y="69850"/>
                  </a:lnTo>
                  <a:lnTo>
                    <a:pt x="1508686" y="69850"/>
                  </a:lnTo>
                  <a:lnTo>
                    <a:pt x="150868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1690060" y="649613"/>
            <a:ext cx="7026115" cy="4945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123"/>
              </a:lnSpc>
              <a:spcBef>
                <a:spcPct val="0"/>
              </a:spcBef>
            </a:pPr>
            <a:r>
              <a:rPr lang="en-US" sz="2945" b="1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Características que herdou do Scrum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716959" y="631662"/>
            <a:ext cx="383469" cy="6131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5040"/>
              </a:lnSpc>
              <a:spcBef>
                <a:spcPct val="0"/>
              </a:spcBef>
            </a:pPr>
            <a:r>
              <a:rPr lang="en-US" sz="3600" b="1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2</a:t>
            </a:r>
          </a:p>
        </p:txBody>
      </p:sp>
      <p:grpSp>
        <p:nvGrpSpPr>
          <p:cNvPr id="13" name="Group 13"/>
          <p:cNvGrpSpPr/>
          <p:nvPr/>
        </p:nvGrpSpPr>
        <p:grpSpPr>
          <a:xfrm>
            <a:off x="1515914" y="4261217"/>
            <a:ext cx="2874264" cy="2084141"/>
            <a:chOff x="0" y="0"/>
            <a:chExt cx="5486108" cy="3977999"/>
          </a:xfrm>
        </p:grpSpPr>
        <p:sp>
          <p:nvSpPr>
            <p:cNvPr id="14" name="Freeform 14"/>
            <p:cNvSpPr/>
            <p:nvPr/>
          </p:nvSpPr>
          <p:spPr>
            <a:xfrm>
              <a:off x="0" y="218440"/>
              <a:ext cx="5484838" cy="3759559"/>
            </a:xfrm>
            <a:custGeom>
              <a:avLst/>
              <a:gdLst/>
              <a:ahLst/>
              <a:cxnLst/>
              <a:rect l="l" t="t" r="r" b="b"/>
              <a:pathLst>
                <a:path w="5484838" h="3759559">
                  <a:moveTo>
                    <a:pt x="0" y="16510"/>
                  </a:moveTo>
                  <a:cubicBezTo>
                    <a:pt x="0" y="16510"/>
                    <a:pt x="2540" y="345440"/>
                    <a:pt x="2540" y="902058"/>
                  </a:cubicBezTo>
                  <a:cubicBezTo>
                    <a:pt x="2540" y="1853631"/>
                    <a:pt x="7620" y="2578459"/>
                    <a:pt x="7620" y="2838809"/>
                  </a:cubicBezTo>
                  <a:cubicBezTo>
                    <a:pt x="7620" y="3033119"/>
                    <a:pt x="16510" y="3431899"/>
                    <a:pt x="21590" y="3623669"/>
                  </a:cubicBezTo>
                  <a:lnTo>
                    <a:pt x="130810" y="3737969"/>
                  </a:lnTo>
                  <a:cubicBezTo>
                    <a:pt x="275590" y="3745589"/>
                    <a:pt x="543560" y="3759559"/>
                    <a:pt x="793750" y="3759559"/>
                  </a:cubicBezTo>
                  <a:lnTo>
                    <a:pt x="5484838" y="3759559"/>
                  </a:lnTo>
                  <a:lnTo>
                    <a:pt x="5484838" y="772029"/>
                  </a:lnTo>
                  <a:cubicBezTo>
                    <a:pt x="5484838" y="323850"/>
                    <a:pt x="5475948" y="46990"/>
                    <a:pt x="5475948" y="46990"/>
                  </a:cubicBezTo>
                  <a:cubicBezTo>
                    <a:pt x="5321009" y="26670"/>
                    <a:pt x="5164798" y="16510"/>
                    <a:pt x="5007318" y="17780"/>
                  </a:cubicBezTo>
                  <a:cubicBezTo>
                    <a:pt x="4734268" y="17780"/>
                    <a:pt x="944880" y="22860"/>
                    <a:pt x="694690" y="13970"/>
                  </a:cubicBezTo>
                  <a:cubicBezTo>
                    <a:pt x="360680" y="0"/>
                    <a:pt x="0" y="16510"/>
                    <a:pt x="0" y="16510"/>
                  </a:cubicBezTo>
                  <a:close/>
                </a:path>
              </a:pathLst>
            </a:custGeom>
            <a:solidFill>
              <a:srgbClr val="FFB001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15" name="Freeform 15"/>
            <p:cNvSpPr/>
            <p:nvPr/>
          </p:nvSpPr>
          <p:spPr>
            <a:xfrm>
              <a:off x="21590" y="0"/>
              <a:ext cx="4995888" cy="3957679"/>
            </a:xfrm>
            <a:custGeom>
              <a:avLst/>
              <a:gdLst/>
              <a:ahLst/>
              <a:cxnLst/>
              <a:rect l="l" t="t" r="r" b="b"/>
              <a:pathLst>
                <a:path w="4995888" h="3957679">
                  <a:moveTo>
                    <a:pt x="0" y="3843379"/>
                  </a:moveTo>
                  <a:lnTo>
                    <a:pt x="109220" y="3957679"/>
                  </a:lnTo>
                  <a:lnTo>
                    <a:pt x="123190" y="3824329"/>
                  </a:lnTo>
                  <a:lnTo>
                    <a:pt x="0" y="3843379"/>
                  </a:lnTo>
                  <a:close/>
                  <a:moveTo>
                    <a:pt x="3797008" y="106680"/>
                  </a:moveTo>
                  <a:cubicBezTo>
                    <a:pt x="3797008" y="106680"/>
                    <a:pt x="4214838" y="64770"/>
                    <a:pt x="4351998" y="55880"/>
                  </a:cubicBezTo>
                  <a:cubicBezTo>
                    <a:pt x="4489158" y="46990"/>
                    <a:pt x="4969218" y="0"/>
                    <a:pt x="4969218" y="0"/>
                  </a:cubicBezTo>
                  <a:cubicBezTo>
                    <a:pt x="4962868" y="41910"/>
                    <a:pt x="4961598" y="86360"/>
                    <a:pt x="4966678" y="128270"/>
                  </a:cubicBezTo>
                  <a:cubicBezTo>
                    <a:pt x="4973028" y="167640"/>
                    <a:pt x="4975568" y="208280"/>
                    <a:pt x="4974298" y="248920"/>
                  </a:cubicBezTo>
                  <a:lnTo>
                    <a:pt x="4995888" y="318770"/>
                  </a:lnTo>
                  <a:lnTo>
                    <a:pt x="4985728" y="419100"/>
                  </a:lnTo>
                  <a:cubicBezTo>
                    <a:pt x="4985728" y="419100"/>
                    <a:pt x="4235158" y="454660"/>
                    <a:pt x="4097998" y="471170"/>
                  </a:cubicBezTo>
                  <a:cubicBezTo>
                    <a:pt x="3960838" y="487680"/>
                    <a:pt x="3756368" y="486410"/>
                    <a:pt x="3756368" y="486410"/>
                  </a:cubicBezTo>
                  <a:cubicBezTo>
                    <a:pt x="3756368" y="486410"/>
                    <a:pt x="3748748" y="365760"/>
                    <a:pt x="3761448" y="322580"/>
                  </a:cubicBezTo>
                  <a:cubicBezTo>
                    <a:pt x="3771608" y="288290"/>
                    <a:pt x="3775418" y="251460"/>
                    <a:pt x="3770338" y="214630"/>
                  </a:cubicBezTo>
                  <a:cubicBezTo>
                    <a:pt x="3770338" y="186690"/>
                    <a:pt x="3797008" y="106680"/>
                    <a:pt x="3797008" y="106680"/>
                  </a:cubicBezTo>
                  <a:close/>
                </a:path>
              </a:pathLst>
            </a:custGeom>
            <a:solidFill>
              <a:srgbClr val="FFDC5D"/>
            </a:solidFill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1855730" y="4633553"/>
            <a:ext cx="2194633" cy="13489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38"/>
              </a:lnSpc>
            </a:pPr>
            <a:r>
              <a:rPr lang="en-US" sz="3050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Reuniões rápidas diárias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5940468" y="2557011"/>
            <a:ext cx="950682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Duração média de duas semanas 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5940468" y="4379680"/>
            <a:ext cx="9506826" cy="17805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Quais tarefas eu concluí?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Em quais tarefas estou trabalhando?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Que obstáculos estou enfrentando?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6767684" y="7217495"/>
            <a:ext cx="7852394" cy="11804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Ao final de cada sprint, a equipe se reúne para analisar o desempenho.</a:t>
            </a:r>
          </a:p>
        </p:txBody>
      </p:sp>
      <p:grpSp>
        <p:nvGrpSpPr>
          <p:cNvPr id="20" name="Group 20"/>
          <p:cNvGrpSpPr/>
          <p:nvPr/>
        </p:nvGrpSpPr>
        <p:grpSpPr>
          <a:xfrm>
            <a:off x="1515914" y="6787954"/>
            <a:ext cx="2874264" cy="2163753"/>
            <a:chOff x="0" y="0"/>
            <a:chExt cx="5486108" cy="4129955"/>
          </a:xfrm>
        </p:grpSpPr>
        <p:sp>
          <p:nvSpPr>
            <p:cNvPr id="21" name="Freeform 21"/>
            <p:cNvSpPr/>
            <p:nvPr/>
          </p:nvSpPr>
          <p:spPr>
            <a:xfrm>
              <a:off x="0" y="218440"/>
              <a:ext cx="5484838" cy="3911515"/>
            </a:xfrm>
            <a:custGeom>
              <a:avLst/>
              <a:gdLst/>
              <a:ahLst/>
              <a:cxnLst/>
              <a:rect l="l" t="t" r="r" b="b"/>
              <a:pathLst>
                <a:path w="5484838" h="3911515">
                  <a:moveTo>
                    <a:pt x="0" y="16510"/>
                  </a:moveTo>
                  <a:cubicBezTo>
                    <a:pt x="0" y="16510"/>
                    <a:pt x="2540" y="345440"/>
                    <a:pt x="2540" y="929272"/>
                  </a:cubicBezTo>
                  <a:cubicBezTo>
                    <a:pt x="2540" y="1980842"/>
                    <a:pt x="7620" y="2730415"/>
                    <a:pt x="7620" y="2990765"/>
                  </a:cubicBezTo>
                  <a:cubicBezTo>
                    <a:pt x="7620" y="3185075"/>
                    <a:pt x="16510" y="3583855"/>
                    <a:pt x="21590" y="3775625"/>
                  </a:cubicBezTo>
                  <a:lnTo>
                    <a:pt x="130810" y="3889925"/>
                  </a:lnTo>
                  <a:cubicBezTo>
                    <a:pt x="275590" y="3897545"/>
                    <a:pt x="543560" y="3911515"/>
                    <a:pt x="793750" y="3911515"/>
                  </a:cubicBezTo>
                  <a:lnTo>
                    <a:pt x="5484838" y="3911515"/>
                  </a:lnTo>
                  <a:lnTo>
                    <a:pt x="5484838" y="785579"/>
                  </a:lnTo>
                  <a:cubicBezTo>
                    <a:pt x="5484838" y="323850"/>
                    <a:pt x="5475948" y="46990"/>
                    <a:pt x="5475948" y="46990"/>
                  </a:cubicBezTo>
                  <a:cubicBezTo>
                    <a:pt x="5321009" y="26670"/>
                    <a:pt x="5164798" y="16510"/>
                    <a:pt x="5007318" y="17780"/>
                  </a:cubicBezTo>
                  <a:cubicBezTo>
                    <a:pt x="4734268" y="17780"/>
                    <a:pt x="944880" y="22860"/>
                    <a:pt x="694690" y="13970"/>
                  </a:cubicBezTo>
                  <a:cubicBezTo>
                    <a:pt x="360680" y="0"/>
                    <a:pt x="0" y="16510"/>
                    <a:pt x="0" y="16510"/>
                  </a:cubicBezTo>
                  <a:close/>
                </a:path>
              </a:pathLst>
            </a:custGeom>
            <a:solidFill>
              <a:srgbClr val="FFF6BB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22" name="Freeform 22"/>
            <p:cNvSpPr/>
            <p:nvPr/>
          </p:nvSpPr>
          <p:spPr>
            <a:xfrm>
              <a:off x="21590" y="0"/>
              <a:ext cx="4995888" cy="4109635"/>
            </a:xfrm>
            <a:custGeom>
              <a:avLst/>
              <a:gdLst/>
              <a:ahLst/>
              <a:cxnLst/>
              <a:rect l="l" t="t" r="r" b="b"/>
              <a:pathLst>
                <a:path w="4995888" h="4109635">
                  <a:moveTo>
                    <a:pt x="0" y="3995335"/>
                  </a:moveTo>
                  <a:lnTo>
                    <a:pt x="109220" y="4109635"/>
                  </a:lnTo>
                  <a:lnTo>
                    <a:pt x="123190" y="3976285"/>
                  </a:lnTo>
                  <a:lnTo>
                    <a:pt x="0" y="3995335"/>
                  </a:lnTo>
                  <a:close/>
                  <a:moveTo>
                    <a:pt x="3797008" y="106680"/>
                  </a:moveTo>
                  <a:cubicBezTo>
                    <a:pt x="3797008" y="106680"/>
                    <a:pt x="4214838" y="64770"/>
                    <a:pt x="4351998" y="55880"/>
                  </a:cubicBezTo>
                  <a:cubicBezTo>
                    <a:pt x="4489158" y="46990"/>
                    <a:pt x="4969218" y="0"/>
                    <a:pt x="4969218" y="0"/>
                  </a:cubicBezTo>
                  <a:cubicBezTo>
                    <a:pt x="4962868" y="41910"/>
                    <a:pt x="4961598" y="86360"/>
                    <a:pt x="4966678" y="128270"/>
                  </a:cubicBezTo>
                  <a:cubicBezTo>
                    <a:pt x="4973028" y="167640"/>
                    <a:pt x="4975568" y="208280"/>
                    <a:pt x="4974298" y="248920"/>
                  </a:cubicBezTo>
                  <a:lnTo>
                    <a:pt x="4995888" y="318770"/>
                  </a:lnTo>
                  <a:lnTo>
                    <a:pt x="4985728" y="419100"/>
                  </a:lnTo>
                  <a:cubicBezTo>
                    <a:pt x="4985728" y="419100"/>
                    <a:pt x="4235158" y="454660"/>
                    <a:pt x="4097998" y="471170"/>
                  </a:cubicBezTo>
                  <a:cubicBezTo>
                    <a:pt x="3960838" y="487680"/>
                    <a:pt x="3756368" y="486410"/>
                    <a:pt x="3756368" y="486410"/>
                  </a:cubicBezTo>
                  <a:cubicBezTo>
                    <a:pt x="3756368" y="486410"/>
                    <a:pt x="3748748" y="365760"/>
                    <a:pt x="3761448" y="322580"/>
                  </a:cubicBezTo>
                  <a:cubicBezTo>
                    <a:pt x="3771608" y="288290"/>
                    <a:pt x="3775418" y="251460"/>
                    <a:pt x="3770338" y="214630"/>
                  </a:cubicBezTo>
                  <a:cubicBezTo>
                    <a:pt x="3770338" y="186690"/>
                    <a:pt x="3797008" y="106680"/>
                    <a:pt x="3797008" y="106680"/>
                  </a:cubicBezTo>
                  <a:close/>
                </a:path>
              </a:pathLst>
            </a:custGeom>
            <a:solidFill>
              <a:srgbClr val="FFDC5D"/>
            </a:solidFill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515914" y="1798668"/>
            <a:ext cx="2874264" cy="2163753"/>
            <a:chOff x="0" y="0"/>
            <a:chExt cx="5486108" cy="4129955"/>
          </a:xfrm>
        </p:grpSpPr>
        <p:sp>
          <p:nvSpPr>
            <p:cNvPr id="24" name="Freeform 24"/>
            <p:cNvSpPr/>
            <p:nvPr/>
          </p:nvSpPr>
          <p:spPr>
            <a:xfrm>
              <a:off x="0" y="218440"/>
              <a:ext cx="5484838" cy="3911515"/>
            </a:xfrm>
            <a:custGeom>
              <a:avLst/>
              <a:gdLst/>
              <a:ahLst/>
              <a:cxnLst/>
              <a:rect l="l" t="t" r="r" b="b"/>
              <a:pathLst>
                <a:path w="5484838" h="3911515">
                  <a:moveTo>
                    <a:pt x="0" y="16510"/>
                  </a:moveTo>
                  <a:cubicBezTo>
                    <a:pt x="0" y="16510"/>
                    <a:pt x="2540" y="345440"/>
                    <a:pt x="2540" y="929272"/>
                  </a:cubicBezTo>
                  <a:cubicBezTo>
                    <a:pt x="2540" y="1980842"/>
                    <a:pt x="7620" y="2730415"/>
                    <a:pt x="7620" y="2990765"/>
                  </a:cubicBezTo>
                  <a:cubicBezTo>
                    <a:pt x="7620" y="3185075"/>
                    <a:pt x="16510" y="3583855"/>
                    <a:pt x="21590" y="3775625"/>
                  </a:cubicBezTo>
                  <a:lnTo>
                    <a:pt x="130810" y="3889925"/>
                  </a:lnTo>
                  <a:cubicBezTo>
                    <a:pt x="275590" y="3897545"/>
                    <a:pt x="543560" y="3911515"/>
                    <a:pt x="793750" y="3911515"/>
                  </a:cubicBezTo>
                  <a:lnTo>
                    <a:pt x="5484838" y="3911515"/>
                  </a:lnTo>
                  <a:lnTo>
                    <a:pt x="5484838" y="785579"/>
                  </a:lnTo>
                  <a:cubicBezTo>
                    <a:pt x="5484838" y="323850"/>
                    <a:pt x="5475948" y="46990"/>
                    <a:pt x="5475948" y="46990"/>
                  </a:cubicBezTo>
                  <a:cubicBezTo>
                    <a:pt x="5321009" y="26670"/>
                    <a:pt x="5164798" y="16510"/>
                    <a:pt x="5007318" y="17780"/>
                  </a:cubicBezTo>
                  <a:cubicBezTo>
                    <a:pt x="4734268" y="17780"/>
                    <a:pt x="944880" y="22860"/>
                    <a:pt x="694690" y="13970"/>
                  </a:cubicBezTo>
                  <a:cubicBezTo>
                    <a:pt x="360680" y="0"/>
                    <a:pt x="0" y="16510"/>
                    <a:pt x="0" y="16510"/>
                  </a:cubicBezTo>
                  <a:close/>
                </a:path>
              </a:pathLst>
            </a:custGeom>
            <a:solidFill>
              <a:srgbClr val="FFF6BB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25" name="Freeform 25"/>
            <p:cNvSpPr/>
            <p:nvPr/>
          </p:nvSpPr>
          <p:spPr>
            <a:xfrm>
              <a:off x="21590" y="0"/>
              <a:ext cx="4995888" cy="4109635"/>
            </a:xfrm>
            <a:custGeom>
              <a:avLst/>
              <a:gdLst/>
              <a:ahLst/>
              <a:cxnLst/>
              <a:rect l="l" t="t" r="r" b="b"/>
              <a:pathLst>
                <a:path w="4995888" h="4109635">
                  <a:moveTo>
                    <a:pt x="0" y="3995335"/>
                  </a:moveTo>
                  <a:lnTo>
                    <a:pt x="109220" y="4109635"/>
                  </a:lnTo>
                  <a:lnTo>
                    <a:pt x="123190" y="3976285"/>
                  </a:lnTo>
                  <a:lnTo>
                    <a:pt x="0" y="3995335"/>
                  </a:lnTo>
                  <a:close/>
                  <a:moveTo>
                    <a:pt x="3797008" y="106680"/>
                  </a:moveTo>
                  <a:cubicBezTo>
                    <a:pt x="3797008" y="106680"/>
                    <a:pt x="4214838" y="64770"/>
                    <a:pt x="4351998" y="55880"/>
                  </a:cubicBezTo>
                  <a:cubicBezTo>
                    <a:pt x="4489158" y="46990"/>
                    <a:pt x="4969218" y="0"/>
                    <a:pt x="4969218" y="0"/>
                  </a:cubicBezTo>
                  <a:cubicBezTo>
                    <a:pt x="4962868" y="41910"/>
                    <a:pt x="4961598" y="86360"/>
                    <a:pt x="4966678" y="128270"/>
                  </a:cubicBezTo>
                  <a:cubicBezTo>
                    <a:pt x="4973028" y="167640"/>
                    <a:pt x="4975568" y="208280"/>
                    <a:pt x="4974298" y="248920"/>
                  </a:cubicBezTo>
                  <a:lnTo>
                    <a:pt x="4995888" y="318770"/>
                  </a:lnTo>
                  <a:lnTo>
                    <a:pt x="4985728" y="419100"/>
                  </a:lnTo>
                  <a:cubicBezTo>
                    <a:pt x="4985728" y="419100"/>
                    <a:pt x="4235158" y="454660"/>
                    <a:pt x="4097998" y="471170"/>
                  </a:cubicBezTo>
                  <a:cubicBezTo>
                    <a:pt x="3960838" y="487680"/>
                    <a:pt x="3756368" y="486410"/>
                    <a:pt x="3756368" y="486410"/>
                  </a:cubicBezTo>
                  <a:cubicBezTo>
                    <a:pt x="3756368" y="486410"/>
                    <a:pt x="3748748" y="365760"/>
                    <a:pt x="3761448" y="322580"/>
                  </a:cubicBezTo>
                  <a:cubicBezTo>
                    <a:pt x="3771608" y="288290"/>
                    <a:pt x="3775418" y="251460"/>
                    <a:pt x="3770338" y="214630"/>
                  </a:cubicBezTo>
                  <a:cubicBezTo>
                    <a:pt x="3770338" y="186690"/>
                    <a:pt x="3797008" y="106680"/>
                    <a:pt x="3797008" y="106680"/>
                  </a:cubicBezTo>
                  <a:close/>
                </a:path>
              </a:pathLst>
            </a:custGeom>
            <a:solidFill>
              <a:srgbClr val="FFDC5D"/>
            </a:solidFill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26" name="TextBox 26"/>
          <p:cNvSpPr txBox="1"/>
          <p:nvPr/>
        </p:nvSpPr>
        <p:spPr>
          <a:xfrm>
            <a:off x="1515914" y="7647771"/>
            <a:ext cx="2874264" cy="4536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38"/>
              </a:lnSpc>
            </a:pPr>
            <a:r>
              <a:rPr lang="en-US" sz="3050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Retrospectivas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1942803" y="2658484"/>
            <a:ext cx="2020487" cy="4536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38"/>
              </a:lnSpc>
            </a:pPr>
            <a:r>
              <a:rPr lang="en-US" sz="3050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Sprints</a:t>
            </a:r>
          </a:p>
        </p:txBody>
      </p:sp>
    </p:spTree>
  </p:cSld>
  <p:clrMapOvr>
    <a:masterClrMapping/>
  </p:clrMapOvr>
  <p:transition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51633" y="1673621"/>
            <a:ext cx="17384733" cy="8211371"/>
            <a:chOff x="0" y="0"/>
            <a:chExt cx="15047392" cy="710736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5047393" cy="7107369"/>
            </a:xfrm>
            <a:custGeom>
              <a:avLst/>
              <a:gdLst/>
              <a:ahLst/>
              <a:cxnLst/>
              <a:rect l="l" t="t" r="r" b="b"/>
              <a:pathLst>
                <a:path w="15047393" h="7107369">
                  <a:moveTo>
                    <a:pt x="14922933" y="7107369"/>
                  </a:moveTo>
                  <a:lnTo>
                    <a:pt x="124460" y="7107369"/>
                  </a:lnTo>
                  <a:cubicBezTo>
                    <a:pt x="55880" y="7107369"/>
                    <a:pt x="0" y="7051489"/>
                    <a:pt x="0" y="6982909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4922933" y="0"/>
                  </a:lnTo>
                  <a:cubicBezTo>
                    <a:pt x="14991513" y="0"/>
                    <a:pt x="15047393" y="55880"/>
                    <a:pt x="15047393" y="124460"/>
                  </a:cubicBezTo>
                  <a:lnTo>
                    <a:pt x="15047393" y="6982909"/>
                  </a:lnTo>
                  <a:cubicBezTo>
                    <a:pt x="15047393" y="7051489"/>
                    <a:pt x="14991513" y="7107369"/>
                    <a:pt x="14922933" y="7107369"/>
                  </a:cubicBezTo>
                  <a:close/>
                </a:path>
              </a:pathLst>
            </a:custGeom>
            <a:solidFill>
              <a:srgbClr val="D2D5FF">
                <a:alpha val="29804"/>
              </a:srgbClr>
            </a:solidFill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1427836" y="4382905"/>
            <a:ext cx="2929312" cy="2210645"/>
            <a:chOff x="0" y="0"/>
            <a:chExt cx="3905750" cy="2947527"/>
          </a:xfrm>
        </p:grpSpPr>
        <p:grpSp>
          <p:nvGrpSpPr>
            <p:cNvPr id="5" name="Group 5"/>
            <p:cNvGrpSpPr/>
            <p:nvPr/>
          </p:nvGrpSpPr>
          <p:grpSpPr>
            <a:xfrm>
              <a:off x="0" y="0"/>
              <a:ext cx="3905750" cy="2947527"/>
              <a:chOff x="0" y="0"/>
              <a:chExt cx="4566592" cy="344624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218440"/>
                <a:ext cx="4565322" cy="3227800"/>
              </a:xfrm>
              <a:custGeom>
                <a:avLst/>
                <a:gdLst/>
                <a:ahLst/>
                <a:cxnLst/>
                <a:rect l="l" t="t" r="r" b="b"/>
                <a:pathLst>
                  <a:path w="4565322" h="3227800">
                    <a:moveTo>
                      <a:pt x="0" y="16510"/>
                    </a:moveTo>
                    <a:cubicBezTo>
                      <a:pt x="0" y="16510"/>
                      <a:pt x="2540" y="345440"/>
                      <a:pt x="2540" y="806824"/>
                    </a:cubicBezTo>
                    <a:cubicBezTo>
                      <a:pt x="2540" y="1408465"/>
                      <a:pt x="7620" y="2046700"/>
                      <a:pt x="7620" y="2307050"/>
                    </a:cubicBezTo>
                    <a:cubicBezTo>
                      <a:pt x="7620" y="2501360"/>
                      <a:pt x="16510" y="2900140"/>
                      <a:pt x="21590" y="3091910"/>
                    </a:cubicBezTo>
                    <a:lnTo>
                      <a:pt x="130810" y="3206210"/>
                    </a:lnTo>
                    <a:cubicBezTo>
                      <a:pt x="275590" y="3213830"/>
                      <a:pt x="543560" y="3227800"/>
                      <a:pt x="793750" y="3227800"/>
                    </a:cubicBezTo>
                    <a:lnTo>
                      <a:pt x="4565322" y="3227800"/>
                    </a:lnTo>
                    <a:lnTo>
                      <a:pt x="4565322" y="724612"/>
                    </a:lnTo>
                    <a:cubicBezTo>
                      <a:pt x="4565322" y="323850"/>
                      <a:pt x="4556432" y="46990"/>
                      <a:pt x="4556432" y="46990"/>
                    </a:cubicBezTo>
                    <a:cubicBezTo>
                      <a:pt x="4401492" y="26670"/>
                      <a:pt x="4245282" y="16510"/>
                      <a:pt x="4087802" y="17780"/>
                    </a:cubicBezTo>
                    <a:cubicBezTo>
                      <a:pt x="3814752" y="17780"/>
                      <a:pt x="944880" y="22860"/>
                      <a:pt x="694690" y="13970"/>
                    </a:cubicBezTo>
                    <a:cubicBezTo>
                      <a:pt x="360680" y="0"/>
                      <a:pt x="0" y="16510"/>
                      <a:pt x="0" y="16510"/>
                    </a:cubicBezTo>
                    <a:close/>
                  </a:path>
                </a:pathLst>
              </a:custGeom>
              <a:solidFill>
                <a:srgbClr val="D2D5FF"/>
              </a:solidFill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7" name="Freeform 7"/>
              <p:cNvSpPr/>
              <p:nvPr/>
            </p:nvSpPr>
            <p:spPr>
              <a:xfrm>
                <a:off x="21590" y="0"/>
                <a:ext cx="4076372" cy="3425920"/>
              </a:xfrm>
              <a:custGeom>
                <a:avLst/>
                <a:gdLst/>
                <a:ahLst/>
                <a:cxnLst/>
                <a:rect l="l" t="t" r="r" b="b"/>
                <a:pathLst>
                  <a:path w="4076372" h="3425920">
                    <a:moveTo>
                      <a:pt x="0" y="3311620"/>
                    </a:moveTo>
                    <a:lnTo>
                      <a:pt x="109220" y="3425920"/>
                    </a:lnTo>
                    <a:lnTo>
                      <a:pt x="123190" y="3292570"/>
                    </a:lnTo>
                    <a:lnTo>
                      <a:pt x="0" y="3311620"/>
                    </a:lnTo>
                    <a:close/>
                    <a:moveTo>
                      <a:pt x="2877492" y="106680"/>
                    </a:moveTo>
                    <a:cubicBezTo>
                      <a:pt x="2877492" y="106680"/>
                      <a:pt x="3295322" y="64770"/>
                      <a:pt x="3432482" y="55880"/>
                    </a:cubicBezTo>
                    <a:cubicBezTo>
                      <a:pt x="3569642" y="46990"/>
                      <a:pt x="4049702" y="0"/>
                      <a:pt x="4049702" y="0"/>
                    </a:cubicBezTo>
                    <a:cubicBezTo>
                      <a:pt x="4043352" y="41910"/>
                      <a:pt x="4042082" y="86360"/>
                      <a:pt x="4047162" y="128270"/>
                    </a:cubicBezTo>
                    <a:cubicBezTo>
                      <a:pt x="4053512" y="167640"/>
                      <a:pt x="4056052" y="208280"/>
                      <a:pt x="4054782" y="248920"/>
                    </a:cubicBezTo>
                    <a:lnTo>
                      <a:pt x="4076372" y="318770"/>
                    </a:lnTo>
                    <a:lnTo>
                      <a:pt x="4066212" y="419100"/>
                    </a:lnTo>
                    <a:cubicBezTo>
                      <a:pt x="4066212" y="419100"/>
                      <a:pt x="3315642" y="454660"/>
                      <a:pt x="3178482" y="471170"/>
                    </a:cubicBezTo>
                    <a:cubicBezTo>
                      <a:pt x="3041322" y="487680"/>
                      <a:pt x="2836852" y="486410"/>
                      <a:pt x="2836852" y="486410"/>
                    </a:cubicBezTo>
                    <a:cubicBezTo>
                      <a:pt x="2836852" y="486410"/>
                      <a:pt x="2829232" y="365760"/>
                      <a:pt x="2841932" y="322580"/>
                    </a:cubicBezTo>
                    <a:cubicBezTo>
                      <a:pt x="2852092" y="288290"/>
                      <a:pt x="2855902" y="251460"/>
                      <a:pt x="2850822" y="214630"/>
                    </a:cubicBezTo>
                    <a:cubicBezTo>
                      <a:pt x="2850822" y="186690"/>
                      <a:pt x="2877492" y="106680"/>
                      <a:pt x="2877492" y="106680"/>
                    </a:cubicBezTo>
                    <a:close/>
                  </a:path>
                </a:pathLst>
              </a:custGeom>
              <a:solidFill>
                <a:srgbClr val="9F8BFF"/>
              </a:solidFill>
            </p:spPr>
            <p:txBody>
              <a:bodyPr/>
              <a:lstStyle/>
              <a:p>
                <a:endParaRPr lang="pt-BR"/>
              </a:p>
            </p:txBody>
          </p:sp>
        </p:grpSp>
        <p:sp>
          <p:nvSpPr>
            <p:cNvPr id="8" name="TextBox 8"/>
            <p:cNvSpPr txBox="1"/>
            <p:nvPr/>
          </p:nvSpPr>
          <p:spPr>
            <a:xfrm>
              <a:off x="514550" y="1266240"/>
              <a:ext cx="2876650" cy="60805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541"/>
                </a:lnSpc>
              </a:pPr>
              <a:r>
                <a:rPr lang="en-US" sz="3053" b="1">
                  <a:solidFill>
                    <a:srgbClr val="541FC4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Os cartões</a:t>
              </a:r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372788" y="1840829"/>
            <a:ext cx="2929312" cy="2210645"/>
            <a:chOff x="0" y="0"/>
            <a:chExt cx="3905750" cy="2947527"/>
          </a:xfrm>
        </p:grpSpPr>
        <p:grpSp>
          <p:nvGrpSpPr>
            <p:cNvPr id="10" name="Group 10"/>
            <p:cNvGrpSpPr/>
            <p:nvPr/>
          </p:nvGrpSpPr>
          <p:grpSpPr>
            <a:xfrm>
              <a:off x="0" y="0"/>
              <a:ext cx="3905750" cy="2947527"/>
              <a:chOff x="0" y="0"/>
              <a:chExt cx="4566592" cy="344624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218440"/>
                <a:ext cx="4565322" cy="3227800"/>
              </a:xfrm>
              <a:custGeom>
                <a:avLst/>
                <a:gdLst/>
                <a:ahLst/>
                <a:cxnLst/>
                <a:rect l="l" t="t" r="r" b="b"/>
                <a:pathLst>
                  <a:path w="4565322" h="3227800">
                    <a:moveTo>
                      <a:pt x="0" y="16510"/>
                    </a:moveTo>
                    <a:cubicBezTo>
                      <a:pt x="0" y="16510"/>
                      <a:pt x="2540" y="345440"/>
                      <a:pt x="2540" y="806824"/>
                    </a:cubicBezTo>
                    <a:cubicBezTo>
                      <a:pt x="2540" y="1408465"/>
                      <a:pt x="7620" y="2046700"/>
                      <a:pt x="7620" y="2307050"/>
                    </a:cubicBezTo>
                    <a:cubicBezTo>
                      <a:pt x="7620" y="2501360"/>
                      <a:pt x="16510" y="2900140"/>
                      <a:pt x="21590" y="3091910"/>
                    </a:cubicBezTo>
                    <a:lnTo>
                      <a:pt x="130810" y="3206210"/>
                    </a:lnTo>
                    <a:cubicBezTo>
                      <a:pt x="275590" y="3213830"/>
                      <a:pt x="543560" y="3227800"/>
                      <a:pt x="793750" y="3227800"/>
                    </a:cubicBezTo>
                    <a:lnTo>
                      <a:pt x="4565322" y="3227800"/>
                    </a:lnTo>
                    <a:lnTo>
                      <a:pt x="4565322" y="724612"/>
                    </a:lnTo>
                    <a:cubicBezTo>
                      <a:pt x="4565322" y="323850"/>
                      <a:pt x="4556432" y="46990"/>
                      <a:pt x="4556432" y="46990"/>
                    </a:cubicBezTo>
                    <a:cubicBezTo>
                      <a:pt x="4401492" y="26670"/>
                      <a:pt x="4245282" y="16510"/>
                      <a:pt x="4087802" y="17780"/>
                    </a:cubicBezTo>
                    <a:cubicBezTo>
                      <a:pt x="3814752" y="17780"/>
                      <a:pt x="944880" y="22860"/>
                      <a:pt x="694690" y="13970"/>
                    </a:cubicBezTo>
                    <a:cubicBezTo>
                      <a:pt x="360680" y="0"/>
                      <a:pt x="0" y="16510"/>
                      <a:pt x="0" y="16510"/>
                    </a:cubicBezTo>
                    <a:close/>
                  </a:path>
                </a:pathLst>
              </a:custGeom>
              <a:solidFill>
                <a:srgbClr val="541FC4"/>
              </a:solidFill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2" name="Freeform 12"/>
              <p:cNvSpPr/>
              <p:nvPr/>
            </p:nvSpPr>
            <p:spPr>
              <a:xfrm>
                <a:off x="21590" y="0"/>
                <a:ext cx="4076372" cy="3425920"/>
              </a:xfrm>
              <a:custGeom>
                <a:avLst/>
                <a:gdLst/>
                <a:ahLst/>
                <a:cxnLst/>
                <a:rect l="l" t="t" r="r" b="b"/>
                <a:pathLst>
                  <a:path w="4076372" h="3425920">
                    <a:moveTo>
                      <a:pt x="0" y="3311620"/>
                    </a:moveTo>
                    <a:lnTo>
                      <a:pt x="109220" y="3425920"/>
                    </a:lnTo>
                    <a:lnTo>
                      <a:pt x="123190" y="3292570"/>
                    </a:lnTo>
                    <a:lnTo>
                      <a:pt x="0" y="3311620"/>
                    </a:lnTo>
                    <a:close/>
                    <a:moveTo>
                      <a:pt x="2877492" y="106680"/>
                    </a:moveTo>
                    <a:cubicBezTo>
                      <a:pt x="2877492" y="106680"/>
                      <a:pt x="3295322" y="64770"/>
                      <a:pt x="3432482" y="55880"/>
                    </a:cubicBezTo>
                    <a:cubicBezTo>
                      <a:pt x="3569642" y="46990"/>
                      <a:pt x="4049702" y="0"/>
                      <a:pt x="4049702" y="0"/>
                    </a:cubicBezTo>
                    <a:cubicBezTo>
                      <a:pt x="4043352" y="41910"/>
                      <a:pt x="4042082" y="86360"/>
                      <a:pt x="4047162" y="128270"/>
                    </a:cubicBezTo>
                    <a:cubicBezTo>
                      <a:pt x="4053512" y="167640"/>
                      <a:pt x="4056052" y="208280"/>
                      <a:pt x="4054782" y="248920"/>
                    </a:cubicBezTo>
                    <a:lnTo>
                      <a:pt x="4076372" y="318770"/>
                    </a:lnTo>
                    <a:lnTo>
                      <a:pt x="4066212" y="419100"/>
                    </a:lnTo>
                    <a:cubicBezTo>
                      <a:pt x="4066212" y="419100"/>
                      <a:pt x="3315642" y="454660"/>
                      <a:pt x="3178482" y="471170"/>
                    </a:cubicBezTo>
                    <a:cubicBezTo>
                      <a:pt x="3041322" y="487680"/>
                      <a:pt x="2836852" y="486410"/>
                      <a:pt x="2836852" y="486410"/>
                    </a:cubicBezTo>
                    <a:cubicBezTo>
                      <a:pt x="2836852" y="486410"/>
                      <a:pt x="2829232" y="365760"/>
                      <a:pt x="2841932" y="322580"/>
                    </a:cubicBezTo>
                    <a:cubicBezTo>
                      <a:pt x="2852092" y="288290"/>
                      <a:pt x="2855902" y="251460"/>
                      <a:pt x="2850822" y="214630"/>
                    </a:cubicBezTo>
                    <a:cubicBezTo>
                      <a:pt x="2850822" y="186690"/>
                      <a:pt x="2877492" y="106680"/>
                      <a:pt x="2877492" y="106680"/>
                    </a:cubicBezTo>
                    <a:close/>
                  </a:path>
                </a:pathLst>
              </a:custGeom>
              <a:solidFill>
                <a:srgbClr val="9F8BFF"/>
              </a:solidFill>
            </p:spPr>
            <p:txBody>
              <a:bodyPr/>
              <a:lstStyle/>
              <a:p>
                <a:endParaRPr lang="pt-BR"/>
              </a:p>
            </p:txBody>
          </p:sp>
        </p:grpSp>
        <p:sp>
          <p:nvSpPr>
            <p:cNvPr id="13" name="TextBox 13"/>
            <p:cNvSpPr txBox="1"/>
            <p:nvPr/>
          </p:nvSpPr>
          <p:spPr>
            <a:xfrm>
              <a:off x="514550" y="1266240"/>
              <a:ext cx="2876650" cy="60805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541"/>
                </a:lnSpc>
              </a:pPr>
              <a:r>
                <a:rPr lang="en-US" sz="3053" b="1">
                  <a:solidFill>
                    <a:srgbClr val="FFFFFF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O quadro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1482884" y="6917180"/>
            <a:ext cx="2874264" cy="2177791"/>
            <a:chOff x="0" y="0"/>
            <a:chExt cx="3832352" cy="2903721"/>
          </a:xfrm>
        </p:grpSpPr>
        <p:grpSp>
          <p:nvGrpSpPr>
            <p:cNvPr id="15" name="Group 15"/>
            <p:cNvGrpSpPr/>
            <p:nvPr/>
          </p:nvGrpSpPr>
          <p:grpSpPr>
            <a:xfrm>
              <a:off x="0" y="0"/>
              <a:ext cx="3832352" cy="2903721"/>
              <a:chOff x="0" y="0"/>
              <a:chExt cx="4566592" cy="3460045"/>
            </a:xfrm>
          </p:grpSpPr>
          <p:sp>
            <p:nvSpPr>
              <p:cNvPr id="16" name="Freeform 16"/>
              <p:cNvSpPr/>
              <p:nvPr/>
            </p:nvSpPr>
            <p:spPr>
              <a:xfrm>
                <a:off x="0" y="218440"/>
                <a:ext cx="4565322" cy="3241605"/>
              </a:xfrm>
              <a:custGeom>
                <a:avLst/>
                <a:gdLst/>
                <a:ahLst/>
                <a:cxnLst/>
                <a:rect l="l" t="t" r="r" b="b"/>
                <a:pathLst>
                  <a:path w="4565322" h="3241605">
                    <a:moveTo>
                      <a:pt x="0" y="16510"/>
                    </a:moveTo>
                    <a:cubicBezTo>
                      <a:pt x="0" y="16510"/>
                      <a:pt x="2540" y="345440"/>
                      <a:pt x="2540" y="809296"/>
                    </a:cubicBezTo>
                    <a:cubicBezTo>
                      <a:pt x="2540" y="1420021"/>
                      <a:pt x="7620" y="2060505"/>
                      <a:pt x="7620" y="2320855"/>
                    </a:cubicBezTo>
                    <a:cubicBezTo>
                      <a:pt x="7620" y="2515164"/>
                      <a:pt x="16510" y="2913945"/>
                      <a:pt x="21590" y="3105714"/>
                    </a:cubicBezTo>
                    <a:lnTo>
                      <a:pt x="130810" y="3220014"/>
                    </a:lnTo>
                    <a:cubicBezTo>
                      <a:pt x="275590" y="3227635"/>
                      <a:pt x="543560" y="3241605"/>
                      <a:pt x="793750" y="3241605"/>
                    </a:cubicBezTo>
                    <a:lnTo>
                      <a:pt x="4565322" y="3241605"/>
                    </a:lnTo>
                    <a:lnTo>
                      <a:pt x="4565322" y="725843"/>
                    </a:lnTo>
                    <a:cubicBezTo>
                      <a:pt x="4565322" y="323850"/>
                      <a:pt x="4556432" y="46990"/>
                      <a:pt x="4556432" y="46990"/>
                    </a:cubicBezTo>
                    <a:cubicBezTo>
                      <a:pt x="4401492" y="26670"/>
                      <a:pt x="4245282" y="16510"/>
                      <a:pt x="4087802" y="17780"/>
                    </a:cubicBezTo>
                    <a:cubicBezTo>
                      <a:pt x="3814752" y="17780"/>
                      <a:pt x="944880" y="22860"/>
                      <a:pt x="694690" y="13970"/>
                    </a:cubicBezTo>
                    <a:cubicBezTo>
                      <a:pt x="360680" y="0"/>
                      <a:pt x="0" y="16510"/>
                      <a:pt x="0" y="16510"/>
                    </a:cubicBezTo>
                    <a:close/>
                  </a:path>
                </a:pathLst>
              </a:custGeom>
              <a:solidFill>
                <a:srgbClr val="9F8BFF"/>
              </a:solidFill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7" name="Freeform 17"/>
              <p:cNvSpPr/>
              <p:nvPr/>
            </p:nvSpPr>
            <p:spPr>
              <a:xfrm>
                <a:off x="21590" y="0"/>
                <a:ext cx="4076372" cy="3439725"/>
              </a:xfrm>
              <a:custGeom>
                <a:avLst/>
                <a:gdLst/>
                <a:ahLst/>
                <a:cxnLst/>
                <a:rect l="l" t="t" r="r" b="b"/>
                <a:pathLst>
                  <a:path w="4076372" h="3439725">
                    <a:moveTo>
                      <a:pt x="0" y="3325425"/>
                    </a:moveTo>
                    <a:lnTo>
                      <a:pt x="109220" y="3439725"/>
                    </a:lnTo>
                    <a:lnTo>
                      <a:pt x="123190" y="3306375"/>
                    </a:lnTo>
                    <a:lnTo>
                      <a:pt x="0" y="3325425"/>
                    </a:lnTo>
                    <a:close/>
                    <a:moveTo>
                      <a:pt x="2877492" y="106680"/>
                    </a:moveTo>
                    <a:cubicBezTo>
                      <a:pt x="2877492" y="106680"/>
                      <a:pt x="3295322" y="64770"/>
                      <a:pt x="3432482" y="55880"/>
                    </a:cubicBezTo>
                    <a:cubicBezTo>
                      <a:pt x="3569642" y="46990"/>
                      <a:pt x="4049702" y="0"/>
                      <a:pt x="4049702" y="0"/>
                    </a:cubicBezTo>
                    <a:cubicBezTo>
                      <a:pt x="4043352" y="41910"/>
                      <a:pt x="4042082" y="86360"/>
                      <a:pt x="4047162" y="128270"/>
                    </a:cubicBezTo>
                    <a:cubicBezTo>
                      <a:pt x="4053512" y="167640"/>
                      <a:pt x="4056052" y="208280"/>
                      <a:pt x="4054782" y="248920"/>
                    </a:cubicBezTo>
                    <a:lnTo>
                      <a:pt x="4076372" y="318770"/>
                    </a:lnTo>
                    <a:lnTo>
                      <a:pt x="4066212" y="419100"/>
                    </a:lnTo>
                    <a:cubicBezTo>
                      <a:pt x="4066212" y="419100"/>
                      <a:pt x="3315642" y="454660"/>
                      <a:pt x="3178482" y="471170"/>
                    </a:cubicBezTo>
                    <a:cubicBezTo>
                      <a:pt x="3041322" y="487680"/>
                      <a:pt x="2836852" y="486410"/>
                      <a:pt x="2836852" y="486410"/>
                    </a:cubicBezTo>
                    <a:cubicBezTo>
                      <a:pt x="2836852" y="486410"/>
                      <a:pt x="2829232" y="365760"/>
                      <a:pt x="2841932" y="322580"/>
                    </a:cubicBezTo>
                    <a:cubicBezTo>
                      <a:pt x="2852092" y="288290"/>
                      <a:pt x="2855902" y="251460"/>
                      <a:pt x="2850822" y="214630"/>
                    </a:cubicBezTo>
                    <a:cubicBezTo>
                      <a:pt x="2850822" y="186690"/>
                      <a:pt x="2877492" y="106680"/>
                      <a:pt x="2877492" y="106680"/>
                    </a:cubicBezTo>
                    <a:close/>
                  </a:path>
                </a:pathLst>
              </a:custGeom>
              <a:solidFill>
                <a:srgbClr val="541FC4"/>
              </a:solidFill>
            </p:spPr>
            <p:txBody>
              <a:bodyPr/>
              <a:lstStyle/>
              <a:p>
                <a:endParaRPr lang="pt-BR"/>
              </a:p>
            </p:txBody>
          </p:sp>
        </p:grpSp>
        <p:sp>
          <p:nvSpPr>
            <p:cNvPr id="18" name="TextBox 18"/>
            <p:cNvSpPr txBox="1"/>
            <p:nvPr/>
          </p:nvSpPr>
          <p:spPr>
            <a:xfrm>
              <a:off x="504880" y="1242624"/>
              <a:ext cx="2822592" cy="60803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538"/>
                </a:lnSpc>
              </a:pPr>
              <a:r>
                <a:rPr lang="en-US" sz="3050" b="1">
                  <a:solidFill>
                    <a:srgbClr val="FFFFFF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Os limites</a:t>
              </a:r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451633" y="443229"/>
            <a:ext cx="17384733" cy="1056642"/>
            <a:chOff x="0" y="0"/>
            <a:chExt cx="15047392" cy="914578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15047393" cy="914578"/>
            </a:xfrm>
            <a:custGeom>
              <a:avLst/>
              <a:gdLst/>
              <a:ahLst/>
              <a:cxnLst/>
              <a:rect l="l" t="t" r="r" b="b"/>
              <a:pathLst>
                <a:path w="15047393" h="914578">
                  <a:moveTo>
                    <a:pt x="14922933" y="914578"/>
                  </a:moveTo>
                  <a:lnTo>
                    <a:pt x="124460" y="914578"/>
                  </a:lnTo>
                  <a:cubicBezTo>
                    <a:pt x="55880" y="914578"/>
                    <a:pt x="0" y="858698"/>
                    <a:pt x="0" y="790118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4922933" y="0"/>
                  </a:lnTo>
                  <a:cubicBezTo>
                    <a:pt x="14991513" y="0"/>
                    <a:pt x="15047393" y="55880"/>
                    <a:pt x="15047393" y="124460"/>
                  </a:cubicBezTo>
                  <a:lnTo>
                    <a:pt x="15047393" y="790118"/>
                  </a:lnTo>
                  <a:cubicBezTo>
                    <a:pt x="15047393" y="858698"/>
                    <a:pt x="14991513" y="914578"/>
                    <a:pt x="14922933" y="914578"/>
                  </a:cubicBezTo>
                  <a:close/>
                </a:path>
              </a:pathLst>
            </a:custGeom>
            <a:solidFill>
              <a:srgbClr val="541FC4"/>
            </a:solidFill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21" name="Group 21"/>
          <p:cNvGrpSpPr/>
          <p:nvPr/>
        </p:nvGrpSpPr>
        <p:grpSpPr>
          <a:xfrm rot="-5400000">
            <a:off x="1079518" y="851657"/>
            <a:ext cx="633006" cy="239787"/>
            <a:chOff x="0" y="0"/>
            <a:chExt cx="1508686" cy="571500"/>
          </a:xfrm>
        </p:grpSpPr>
        <p:sp>
          <p:nvSpPr>
            <p:cNvPr id="22" name="Freeform 22"/>
            <p:cNvSpPr/>
            <p:nvPr/>
          </p:nvSpPr>
          <p:spPr>
            <a:xfrm>
              <a:off x="0" y="255270"/>
              <a:ext cx="1508686" cy="69850"/>
            </a:xfrm>
            <a:custGeom>
              <a:avLst/>
              <a:gdLst/>
              <a:ahLst/>
              <a:cxnLst/>
              <a:rect l="l" t="t" r="r" b="b"/>
              <a:pathLst>
                <a:path w="1508686" h="69850">
                  <a:moveTo>
                    <a:pt x="1217856" y="0"/>
                  </a:moveTo>
                  <a:lnTo>
                    <a:pt x="0" y="0"/>
                  </a:lnTo>
                  <a:lnTo>
                    <a:pt x="0" y="69850"/>
                  </a:lnTo>
                  <a:lnTo>
                    <a:pt x="1508686" y="69850"/>
                  </a:lnTo>
                  <a:lnTo>
                    <a:pt x="150868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23" name="TextBox 23"/>
          <p:cNvSpPr txBox="1"/>
          <p:nvPr/>
        </p:nvSpPr>
        <p:spPr>
          <a:xfrm>
            <a:off x="1693700" y="630563"/>
            <a:ext cx="10196123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200"/>
              </a:lnSpc>
              <a:spcBef>
                <a:spcPct val="0"/>
              </a:spcBef>
            </a:pPr>
            <a:r>
              <a:rPr lang="en-US" sz="3000" b="1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Características que herdou do Kanban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717518" y="631662"/>
            <a:ext cx="382910" cy="6131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5040"/>
              </a:lnSpc>
              <a:spcBef>
                <a:spcPct val="0"/>
              </a:spcBef>
            </a:pPr>
            <a:r>
              <a:rPr lang="en-US" sz="3600" b="1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3</a:t>
            </a:r>
          </a:p>
        </p:txBody>
      </p:sp>
      <p:grpSp>
        <p:nvGrpSpPr>
          <p:cNvPr id="25" name="Group 25"/>
          <p:cNvGrpSpPr/>
          <p:nvPr/>
        </p:nvGrpSpPr>
        <p:grpSpPr>
          <a:xfrm>
            <a:off x="16745145" y="804786"/>
            <a:ext cx="624131" cy="332428"/>
            <a:chOff x="0" y="0"/>
            <a:chExt cx="805931" cy="429260"/>
          </a:xfrm>
        </p:grpSpPr>
        <p:sp>
          <p:nvSpPr>
            <p:cNvPr id="26" name="Freeform 26"/>
            <p:cNvSpPr/>
            <p:nvPr/>
          </p:nvSpPr>
          <p:spPr>
            <a:xfrm>
              <a:off x="0" y="-5080"/>
              <a:ext cx="805931" cy="434340"/>
            </a:xfrm>
            <a:custGeom>
              <a:avLst/>
              <a:gdLst/>
              <a:ahLst/>
              <a:cxnLst/>
              <a:rect l="l" t="t" r="r" b="b"/>
              <a:pathLst>
                <a:path w="805931" h="434340">
                  <a:moveTo>
                    <a:pt x="788152" y="187960"/>
                  </a:moveTo>
                  <a:lnTo>
                    <a:pt x="526531" y="11430"/>
                  </a:lnTo>
                  <a:cubicBezTo>
                    <a:pt x="508752" y="0"/>
                    <a:pt x="485891" y="3810"/>
                    <a:pt x="473191" y="21590"/>
                  </a:cubicBezTo>
                  <a:cubicBezTo>
                    <a:pt x="461761" y="39370"/>
                    <a:pt x="465572" y="62230"/>
                    <a:pt x="483352" y="74930"/>
                  </a:cubicBezTo>
                  <a:lnTo>
                    <a:pt x="642102" y="181610"/>
                  </a:lnTo>
                  <a:lnTo>
                    <a:pt x="0" y="181610"/>
                  </a:lnTo>
                  <a:lnTo>
                    <a:pt x="0" y="257810"/>
                  </a:lnTo>
                  <a:lnTo>
                    <a:pt x="642102" y="257810"/>
                  </a:lnTo>
                  <a:lnTo>
                    <a:pt x="483352" y="364490"/>
                  </a:lnTo>
                  <a:cubicBezTo>
                    <a:pt x="465572" y="375920"/>
                    <a:pt x="461761" y="400050"/>
                    <a:pt x="473192" y="417830"/>
                  </a:cubicBezTo>
                  <a:cubicBezTo>
                    <a:pt x="480811" y="429260"/>
                    <a:pt x="492242" y="434340"/>
                    <a:pt x="504942" y="434340"/>
                  </a:cubicBezTo>
                  <a:cubicBezTo>
                    <a:pt x="512561" y="434340"/>
                    <a:pt x="520181" y="431800"/>
                    <a:pt x="526531" y="427990"/>
                  </a:cubicBezTo>
                  <a:lnTo>
                    <a:pt x="789422" y="251460"/>
                  </a:lnTo>
                  <a:cubicBezTo>
                    <a:pt x="799581" y="243840"/>
                    <a:pt x="805931" y="232410"/>
                    <a:pt x="805931" y="219710"/>
                  </a:cubicBezTo>
                  <a:cubicBezTo>
                    <a:pt x="805931" y="207010"/>
                    <a:pt x="799581" y="195580"/>
                    <a:pt x="788152" y="18796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27" name="TextBox 27"/>
          <p:cNvSpPr txBox="1"/>
          <p:nvPr/>
        </p:nvSpPr>
        <p:spPr>
          <a:xfrm>
            <a:off x="4991255" y="2367930"/>
            <a:ext cx="12065955" cy="16835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  Um quadro Kanban </a:t>
            </a:r>
            <a:r>
              <a:rPr lang="en-US" sz="3399" u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tem colunas que indicam as fases de um projeto. </a:t>
            </a:r>
          </a:p>
          <a:p>
            <a:pPr marL="0" lvl="0" indent="0" algn="l">
              <a:lnSpc>
                <a:spcPts val="3902"/>
              </a:lnSpc>
              <a:spcBef>
                <a:spcPct val="0"/>
              </a:spcBef>
            </a:pPr>
            <a:endParaRPr lang="en-US" sz="3399" u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" name="TextBox 28"/>
          <p:cNvSpPr txBox="1"/>
          <p:nvPr/>
        </p:nvSpPr>
        <p:spPr>
          <a:xfrm>
            <a:off x="5251278" y="4564620"/>
            <a:ext cx="11805932" cy="17805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 quadro contém os cartões do projeto e à medida que cada membro executa as tarefas, esses cartões são movidos.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5251278" y="7407158"/>
            <a:ext cx="11805932" cy="11804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 equipe evita que haja um gargalo nas tarefas definindo limites que cada membro deve seguir.</a:t>
            </a:r>
          </a:p>
        </p:txBody>
      </p:sp>
    </p:spTree>
  </p:cSld>
  <p:clrMapOvr>
    <a:masterClrMapping/>
  </p:clrMapOvr>
  <p:transition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51633" y="1656650"/>
            <a:ext cx="17384733" cy="8211371"/>
            <a:chOff x="0" y="0"/>
            <a:chExt cx="15047392" cy="710736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5047393" cy="7107369"/>
            </a:xfrm>
            <a:custGeom>
              <a:avLst/>
              <a:gdLst/>
              <a:ahLst/>
              <a:cxnLst/>
              <a:rect l="l" t="t" r="r" b="b"/>
              <a:pathLst>
                <a:path w="15047393" h="7107369">
                  <a:moveTo>
                    <a:pt x="14922933" y="7107369"/>
                  </a:moveTo>
                  <a:lnTo>
                    <a:pt x="124460" y="7107369"/>
                  </a:lnTo>
                  <a:cubicBezTo>
                    <a:pt x="55880" y="7107369"/>
                    <a:pt x="0" y="7051489"/>
                    <a:pt x="0" y="6982909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4922933" y="0"/>
                  </a:lnTo>
                  <a:cubicBezTo>
                    <a:pt x="14991513" y="0"/>
                    <a:pt x="15047393" y="55880"/>
                    <a:pt x="15047393" y="124460"/>
                  </a:cubicBezTo>
                  <a:lnTo>
                    <a:pt x="15047393" y="6982909"/>
                  </a:lnTo>
                  <a:cubicBezTo>
                    <a:pt x="15047393" y="7051489"/>
                    <a:pt x="14991513" y="7107369"/>
                    <a:pt x="14922933" y="7107369"/>
                  </a:cubicBezTo>
                  <a:close/>
                </a:path>
              </a:pathLst>
            </a:custGeom>
            <a:solidFill>
              <a:srgbClr val="CAF8CB">
                <a:alpha val="29804"/>
              </a:srgbClr>
            </a:solidFill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1567346" y="2056736"/>
            <a:ext cx="3040831" cy="2439046"/>
            <a:chOff x="0" y="0"/>
            <a:chExt cx="5804033" cy="4655408"/>
          </a:xfrm>
        </p:grpSpPr>
        <p:sp>
          <p:nvSpPr>
            <p:cNvPr id="5" name="Freeform 5"/>
            <p:cNvSpPr/>
            <p:nvPr/>
          </p:nvSpPr>
          <p:spPr>
            <a:xfrm>
              <a:off x="0" y="218440"/>
              <a:ext cx="5802763" cy="4436968"/>
            </a:xfrm>
            <a:custGeom>
              <a:avLst/>
              <a:gdLst/>
              <a:ahLst/>
              <a:cxnLst/>
              <a:rect l="l" t="t" r="r" b="b"/>
              <a:pathLst>
                <a:path w="5802763" h="4436968">
                  <a:moveTo>
                    <a:pt x="0" y="16510"/>
                  </a:moveTo>
                  <a:cubicBezTo>
                    <a:pt x="0" y="16510"/>
                    <a:pt x="2540" y="345440"/>
                    <a:pt x="2540" y="1023376"/>
                  </a:cubicBezTo>
                  <a:cubicBezTo>
                    <a:pt x="2540" y="2420728"/>
                    <a:pt x="7620" y="3255868"/>
                    <a:pt x="7620" y="3516218"/>
                  </a:cubicBezTo>
                  <a:cubicBezTo>
                    <a:pt x="7620" y="3710528"/>
                    <a:pt x="16510" y="4109308"/>
                    <a:pt x="21590" y="4301078"/>
                  </a:cubicBezTo>
                  <a:lnTo>
                    <a:pt x="130810" y="4415378"/>
                  </a:lnTo>
                  <a:cubicBezTo>
                    <a:pt x="275590" y="4422998"/>
                    <a:pt x="543560" y="4436968"/>
                    <a:pt x="793750" y="4436968"/>
                  </a:cubicBezTo>
                  <a:lnTo>
                    <a:pt x="5802763" y="4436968"/>
                  </a:lnTo>
                  <a:lnTo>
                    <a:pt x="5802763" y="832434"/>
                  </a:lnTo>
                  <a:cubicBezTo>
                    <a:pt x="5802763" y="323850"/>
                    <a:pt x="5793873" y="46990"/>
                    <a:pt x="5793873" y="46990"/>
                  </a:cubicBezTo>
                  <a:cubicBezTo>
                    <a:pt x="5638933" y="26670"/>
                    <a:pt x="5482723" y="16510"/>
                    <a:pt x="5325243" y="17780"/>
                  </a:cubicBezTo>
                  <a:cubicBezTo>
                    <a:pt x="5052193" y="17780"/>
                    <a:pt x="944880" y="22860"/>
                    <a:pt x="694690" y="13970"/>
                  </a:cubicBezTo>
                  <a:cubicBezTo>
                    <a:pt x="360680" y="0"/>
                    <a:pt x="0" y="16510"/>
                    <a:pt x="0" y="16510"/>
                  </a:cubicBezTo>
                  <a:close/>
                </a:path>
              </a:pathLst>
            </a:custGeom>
            <a:solidFill>
              <a:srgbClr val="CAF8CB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6" name="Freeform 6"/>
            <p:cNvSpPr/>
            <p:nvPr/>
          </p:nvSpPr>
          <p:spPr>
            <a:xfrm>
              <a:off x="21590" y="0"/>
              <a:ext cx="5313813" cy="4635088"/>
            </a:xfrm>
            <a:custGeom>
              <a:avLst/>
              <a:gdLst/>
              <a:ahLst/>
              <a:cxnLst/>
              <a:rect l="l" t="t" r="r" b="b"/>
              <a:pathLst>
                <a:path w="5313813" h="4635088">
                  <a:moveTo>
                    <a:pt x="0" y="4520788"/>
                  </a:moveTo>
                  <a:lnTo>
                    <a:pt x="109220" y="4635088"/>
                  </a:lnTo>
                  <a:lnTo>
                    <a:pt x="123190" y="4501738"/>
                  </a:lnTo>
                  <a:lnTo>
                    <a:pt x="0" y="4520788"/>
                  </a:lnTo>
                  <a:close/>
                  <a:moveTo>
                    <a:pt x="4114933" y="106680"/>
                  </a:moveTo>
                  <a:cubicBezTo>
                    <a:pt x="4114933" y="106680"/>
                    <a:pt x="4532763" y="64770"/>
                    <a:pt x="4669923" y="55880"/>
                  </a:cubicBezTo>
                  <a:cubicBezTo>
                    <a:pt x="4807083" y="46990"/>
                    <a:pt x="5287143" y="0"/>
                    <a:pt x="5287143" y="0"/>
                  </a:cubicBezTo>
                  <a:cubicBezTo>
                    <a:pt x="5280793" y="41910"/>
                    <a:pt x="5279523" y="86360"/>
                    <a:pt x="5284603" y="128270"/>
                  </a:cubicBezTo>
                  <a:cubicBezTo>
                    <a:pt x="5290953" y="167640"/>
                    <a:pt x="5293493" y="208280"/>
                    <a:pt x="5292223" y="248920"/>
                  </a:cubicBezTo>
                  <a:lnTo>
                    <a:pt x="5313813" y="318770"/>
                  </a:lnTo>
                  <a:lnTo>
                    <a:pt x="5303653" y="419100"/>
                  </a:lnTo>
                  <a:cubicBezTo>
                    <a:pt x="5303653" y="419100"/>
                    <a:pt x="4553083" y="454660"/>
                    <a:pt x="4415923" y="471170"/>
                  </a:cubicBezTo>
                  <a:cubicBezTo>
                    <a:pt x="4278763" y="487680"/>
                    <a:pt x="4074293" y="486410"/>
                    <a:pt x="4074293" y="486410"/>
                  </a:cubicBezTo>
                  <a:cubicBezTo>
                    <a:pt x="4074293" y="486410"/>
                    <a:pt x="4066673" y="365760"/>
                    <a:pt x="4079373" y="322580"/>
                  </a:cubicBezTo>
                  <a:cubicBezTo>
                    <a:pt x="4089533" y="288290"/>
                    <a:pt x="4093343" y="251460"/>
                    <a:pt x="4088263" y="214630"/>
                  </a:cubicBezTo>
                  <a:cubicBezTo>
                    <a:pt x="4088263" y="186690"/>
                    <a:pt x="4114933" y="106680"/>
                    <a:pt x="4114933" y="106680"/>
                  </a:cubicBezTo>
                  <a:close/>
                </a:path>
              </a:pathLst>
            </a:custGeom>
            <a:solidFill>
              <a:srgbClr val="43C466"/>
            </a:solidFill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2009212" y="2749336"/>
            <a:ext cx="2228410" cy="11757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31"/>
              </a:lnSpc>
            </a:pPr>
            <a:r>
              <a:rPr lang="en-US" sz="2699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Flexibilidade e Adaptação Contínua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1567346" y="6361290"/>
            <a:ext cx="3040831" cy="2439046"/>
            <a:chOff x="0" y="0"/>
            <a:chExt cx="5804033" cy="4655408"/>
          </a:xfrm>
        </p:grpSpPr>
        <p:sp>
          <p:nvSpPr>
            <p:cNvPr id="9" name="Freeform 9"/>
            <p:cNvSpPr/>
            <p:nvPr/>
          </p:nvSpPr>
          <p:spPr>
            <a:xfrm>
              <a:off x="0" y="218440"/>
              <a:ext cx="5802763" cy="4436968"/>
            </a:xfrm>
            <a:custGeom>
              <a:avLst/>
              <a:gdLst/>
              <a:ahLst/>
              <a:cxnLst/>
              <a:rect l="l" t="t" r="r" b="b"/>
              <a:pathLst>
                <a:path w="5802763" h="4436968">
                  <a:moveTo>
                    <a:pt x="0" y="16510"/>
                  </a:moveTo>
                  <a:cubicBezTo>
                    <a:pt x="0" y="16510"/>
                    <a:pt x="2540" y="345440"/>
                    <a:pt x="2540" y="1023376"/>
                  </a:cubicBezTo>
                  <a:cubicBezTo>
                    <a:pt x="2540" y="2420728"/>
                    <a:pt x="7620" y="3255868"/>
                    <a:pt x="7620" y="3516218"/>
                  </a:cubicBezTo>
                  <a:cubicBezTo>
                    <a:pt x="7620" y="3710528"/>
                    <a:pt x="16510" y="4109308"/>
                    <a:pt x="21590" y="4301078"/>
                  </a:cubicBezTo>
                  <a:lnTo>
                    <a:pt x="130810" y="4415378"/>
                  </a:lnTo>
                  <a:cubicBezTo>
                    <a:pt x="275590" y="4422998"/>
                    <a:pt x="543560" y="4436968"/>
                    <a:pt x="793750" y="4436968"/>
                  </a:cubicBezTo>
                  <a:lnTo>
                    <a:pt x="5802763" y="4436968"/>
                  </a:lnTo>
                  <a:lnTo>
                    <a:pt x="5802763" y="832434"/>
                  </a:lnTo>
                  <a:cubicBezTo>
                    <a:pt x="5802763" y="323850"/>
                    <a:pt x="5793873" y="46990"/>
                    <a:pt x="5793873" y="46990"/>
                  </a:cubicBezTo>
                  <a:cubicBezTo>
                    <a:pt x="5638933" y="26670"/>
                    <a:pt x="5482723" y="16510"/>
                    <a:pt x="5325243" y="17780"/>
                  </a:cubicBezTo>
                  <a:cubicBezTo>
                    <a:pt x="5052193" y="17780"/>
                    <a:pt x="944880" y="22860"/>
                    <a:pt x="694690" y="13970"/>
                  </a:cubicBezTo>
                  <a:cubicBezTo>
                    <a:pt x="360680" y="0"/>
                    <a:pt x="0" y="16510"/>
                    <a:pt x="0" y="16510"/>
                  </a:cubicBezTo>
                  <a:close/>
                </a:path>
              </a:pathLst>
            </a:custGeom>
            <a:solidFill>
              <a:srgbClr val="43C466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10" name="Freeform 10"/>
            <p:cNvSpPr/>
            <p:nvPr/>
          </p:nvSpPr>
          <p:spPr>
            <a:xfrm>
              <a:off x="21590" y="0"/>
              <a:ext cx="5313813" cy="4635088"/>
            </a:xfrm>
            <a:custGeom>
              <a:avLst/>
              <a:gdLst/>
              <a:ahLst/>
              <a:cxnLst/>
              <a:rect l="l" t="t" r="r" b="b"/>
              <a:pathLst>
                <a:path w="5313813" h="4635088">
                  <a:moveTo>
                    <a:pt x="0" y="4520788"/>
                  </a:moveTo>
                  <a:lnTo>
                    <a:pt x="109220" y="4635088"/>
                  </a:lnTo>
                  <a:lnTo>
                    <a:pt x="123190" y="4501738"/>
                  </a:lnTo>
                  <a:lnTo>
                    <a:pt x="0" y="4520788"/>
                  </a:lnTo>
                  <a:close/>
                  <a:moveTo>
                    <a:pt x="4114933" y="106680"/>
                  </a:moveTo>
                  <a:cubicBezTo>
                    <a:pt x="4114933" y="106680"/>
                    <a:pt x="4532763" y="64770"/>
                    <a:pt x="4669923" y="55880"/>
                  </a:cubicBezTo>
                  <a:cubicBezTo>
                    <a:pt x="4807083" y="46990"/>
                    <a:pt x="5287143" y="0"/>
                    <a:pt x="5287143" y="0"/>
                  </a:cubicBezTo>
                  <a:cubicBezTo>
                    <a:pt x="5280793" y="41910"/>
                    <a:pt x="5279523" y="86360"/>
                    <a:pt x="5284603" y="128270"/>
                  </a:cubicBezTo>
                  <a:cubicBezTo>
                    <a:pt x="5290953" y="167640"/>
                    <a:pt x="5293493" y="208280"/>
                    <a:pt x="5292223" y="248920"/>
                  </a:cubicBezTo>
                  <a:lnTo>
                    <a:pt x="5313813" y="318770"/>
                  </a:lnTo>
                  <a:lnTo>
                    <a:pt x="5303653" y="419100"/>
                  </a:lnTo>
                  <a:cubicBezTo>
                    <a:pt x="5303653" y="419100"/>
                    <a:pt x="4553083" y="454660"/>
                    <a:pt x="4415923" y="471170"/>
                  </a:cubicBezTo>
                  <a:cubicBezTo>
                    <a:pt x="4278763" y="487680"/>
                    <a:pt x="4074293" y="486410"/>
                    <a:pt x="4074293" y="486410"/>
                  </a:cubicBezTo>
                  <a:cubicBezTo>
                    <a:pt x="4074293" y="486410"/>
                    <a:pt x="4066673" y="365760"/>
                    <a:pt x="4079373" y="322580"/>
                  </a:cubicBezTo>
                  <a:cubicBezTo>
                    <a:pt x="4089533" y="288290"/>
                    <a:pt x="4093343" y="251460"/>
                    <a:pt x="4088263" y="214630"/>
                  </a:cubicBezTo>
                  <a:cubicBezTo>
                    <a:pt x="4088263" y="186690"/>
                    <a:pt x="4114933" y="106680"/>
                    <a:pt x="4114933" y="106680"/>
                  </a:cubicBezTo>
                  <a:close/>
                </a:path>
              </a:pathLst>
            </a:custGeom>
            <a:solidFill>
              <a:srgbClr val="97EDAA"/>
            </a:solidFill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1931074" y="7053890"/>
            <a:ext cx="2384684" cy="11757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31"/>
              </a:lnSpc>
            </a:pPr>
            <a:r>
              <a:rPr lang="en-US" sz="2699" b="1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Visualização Clara do Fluxo de Trabalho</a:t>
            </a:r>
          </a:p>
        </p:txBody>
      </p:sp>
      <p:grpSp>
        <p:nvGrpSpPr>
          <p:cNvPr id="12" name="Group 12"/>
          <p:cNvGrpSpPr/>
          <p:nvPr/>
        </p:nvGrpSpPr>
        <p:grpSpPr>
          <a:xfrm>
            <a:off x="451633" y="443229"/>
            <a:ext cx="17384733" cy="1056642"/>
            <a:chOff x="0" y="0"/>
            <a:chExt cx="15047392" cy="914578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5047393" cy="914578"/>
            </a:xfrm>
            <a:custGeom>
              <a:avLst/>
              <a:gdLst/>
              <a:ahLst/>
              <a:cxnLst/>
              <a:rect l="l" t="t" r="r" b="b"/>
              <a:pathLst>
                <a:path w="15047393" h="914578">
                  <a:moveTo>
                    <a:pt x="14922933" y="914578"/>
                  </a:moveTo>
                  <a:lnTo>
                    <a:pt x="124460" y="914578"/>
                  </a:lnTo>
                  <a:cubicBezTo>
                    <a:pt x="55880" y="914578"/>
                    <a:pt x="0" y="858698"/>
                    <a:pt x="0" y="790118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4922933" y="0"/>
                  </a:lnTo>
                  <a:cubicBezTo>
                    <a:pt x="14991513" y="0"/>
                    <a:pt x="15047393" y="55880"/>
                    <a:pt x="15047393" y="124460"/>
                  </a:cubicBezTo>
                  <a:lnTo>
                    <a:pt x="15047393" y="790118"/>
                  </a:lnTo>
                  <a:cubicBezTo>
                    <a:pt x="15047393" y="858698"/>
                    <a:pt x="14991513" y="914578"/>
                    <a:pt x="14922933" y="914578"/>
                  </a:cubicBezTo>
                  <a:close/>
                </a:path>
              </a:pathLst>
            </a:custGeom>
            <a:solidFill>
              <a:srgbClr val="43C466"/>
            </a:solidFill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14" name="Group 14"/>
          <p:cNvGrpSpPr/>
          <p:nvPr/>
        </p:nvGrpSpPr>
        <p:grpSpPr>
          <a:xfrm rot="-5400000">
            <a:off x="1079518" y="851657"/>
            <a:ext cx="633006" cy="239787"/>
            <a:chOff x="0" y="0"/>
            <a:chExt cx="1508686" cy="571500"/>
          </a:xfrm>
        </p:grpSpPr>
        <p:sp>
          <p:nvSpPr>
            <p:cNvPr id="15" name="Freeform 15"/>
            <p:cNvSpPr/>
            <p:nvPr/>
          </p:nvSpPr>
          <p:spPr>
            <a:xfrm>
              <a:off x="0" y="255270"/>
              <a:ext cx="1508686" cy="69850"/>
            </a:xfrm>
            <a:custGeom>
              <a:avLst/>
              <a:gdLst/>
              <a:ahLst/>
              <a:cxnLst/>
              <a:rect l="l" t="t" r="r" b="b"/>
              <a:pathLst>
                <a:path w="1508686" h="69850">
                  <a:moveTo>
                    <a:pt x="1217856" y="0"/>
                  </a:moveTo>
                  <a:lnTo>
                    <a:pt x="0" y="0"/>
                  </a:lnTo>
                  <a:lnTo>
                    <a:pt x="0" y="69850"/>
                  </a:lnTo>
                  <a:lnTo>
                    <a:pt x="1508686" y="69850"/>
                  </a:lnTo>
                  <a:lnTo>
                    <a:pt x="150868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1690060" y="630563"/>
            <a:ext cx="2497953" cy="614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5040"/>
              </a:lnSpc>
              <a:spcBef>
                <a:spcPct val="0"/>
              </a:spcBef>
            </a:pPr>
            <a:endParaRPr/>
          </a:p>
        </p:txBody>
      </p:sp>
      <p:sp>
        <p:nvSpPr>
          <p:cNvPr id="17" name="TextBox 17"/>
          <p:cNvSpPr txBox="1"/>
          <p:nvPr/>
        </p:nvSpPr>
        <p:spPr>
          <a:xfrm>
            <a:off x="716959" y="631662"/>
            <a:ext cx="383469" cy="6131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5040"/>
              </a:lnSpc>
              <a:spcBef>
                <a:spcPct val="0"/>
              </a:spcBef>
            </a:pPr>
            <a:r>
              <a:rPr lang="en-US" sz="3600" b="1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4</a:t>
            </a:r>
          </a:p>
        </p:txBody>
      </p:sp>
      <p:grpSp>
        <p:nvGrpSpPr>
          <p:cNvPr id="18" name="Group 18"/>
          <p:cNvGrpSpPr/>
          <p:nvPr/>
        </p:nvGrpSpPr>
        <p:grpSpPr>
          <a:xfrm>
            <a:off x="16745145" y="804786"/>
            <a:ext cx="624131" cy="332428"/>
            <a:chOff x="0" y="0"/>
            <a:chExt cx="805931" cy="429260"/>
          </a:xfrm>
        </p:grpSpPr>
        <p:sp>
          <p:nvSpPr>
            <p:cNvPr id="19" name="Freeform 19"/>
            <p:cNvSpPr/>
            <p:nvPr/>
          </p:nvSpPr>
          <p:spPr>
            <a:xfrm>
              <a:off x="0" y="-5080"/>
              <a:ext cx="805931" cy="434340"/>
            </a:xfrm>
            <a:custGeom>
              <a:avLst/>
              <a:gdLst/>
              <a:ahLst/>
              <a:cxnLst/>
              <a:rect l="l" t="t" r="r" b="b"/>
              <a:pathLst>
                <a:path w="805931" h="434340">
                  <a:moveTo>
                    <a:pt x="788152" y="187960"/>
                  </a:moveTo>
                  <a:lnTo>
                    <a:pt x="526531" y="11430"/>
                  </a:lnTo>
                  <a:cubicBezTo>
                    <a:pt x="508752" y="0"/>
                    <a:pt x="485891" y="3810"/>
                    <a:pt x="473191" y="21590"/>
                  </a:cubicBezTo>
                  <a:cubicBezTo>
                    <a:pt x="461761" y="39370"/>
                    <a:pt x="465572" y="62230"/>
                    <a:pt x="483352" y="74930"/>
                  </a:cubicBezTo>
                  <a:lnTo>
                    <a:pt x="642102" y="181610"/>
                  </a:lnTo>
                  <a:lnTo>
                    <a:pt x="0" y="181610"/>
                  </a:lnTo>
                  <a:lnTo>
                    <a:pt x="0" y="257810"/>
                  </a:lnTo>
                  <a:lnTo>
                    <a:pt x="642102" y="257810"/>
                  </a:lnTo>
                  <a:lnTo>
                    <a:pt x="483352" y="364490"/>
                  </a:lnTo>
                  <a:cubicBezTo>
                    <a:pt x="465572" y="375920"/>
                    <a:pt x="461761" y="400050"/>
                    <a:pt x="473192" y="417830"/>
                  </a:cubicBezTo>
                  <a:cubicBezTo>
                    <a:pt x="480811" y="429260"/>
                    <a:pt x="492242" y="434340"/>
                    <a:pt x="504942" y="434340"/>
                  </a:cubicBezTo>
                  <a:cubicBezTo>
                    <a:pt x="512561" y="434340"/>
                    <a:pt x="520181" y="431800"/>
                    <a:pt x="526531" y="427990"/>
                  </a:cubicBezTo>
                  <a:lnTo>
                    <a:pt x="789422" y="251460"/>
                  </a:lnTo>
                  <a:cubicBezTo>
                    <a:pt x="799581" y="243840"/>
                    <a:pt x="805931" y="232410"/>
                    <a:pt x="805931" y="219710"/>
                  </a:cubicBezTo>
                  <a:cubicBezTo>
                    <a:pt x="805931" y="207010"/>
                    <a:pt x="799581" y="195580"/>
                    <a:pt x="788152" y="18796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8890280" y="6361290"/>
            <a:ext cx="3309289" cy="2439046"/>
            <a:chOff x="0" y="0"/>
            <a:chExt cx="6316440" cy="4655408"/>
          </a:xfrm>
        </p:grpSpPr>
        <p:sp>
          <p:nvSpPr>
            <p:cNvPr id="21" name="Freeform 21"/>
            <p:cNvSpPr/>
            <p:nvPr/>
          </p:nvSpPr>
          <p:spPr>
            <a:xfrm>
              <a:off x="0" y="218440"/>
              <a:ext cx="6315170" cy="4436968"/>
            </a:xfrm>
            <a:custGeom>
              <a:avLst/>
              <a:gdLst/>
              <a:ahLst/>
              <a:cxnLst/>
              <a:rect l="l" t="t" r="r" b="b"/>
              <a:pathLst>
                <a:path w="6315170" h="4436968">
                  <a:moveTo>
                    <a:pt x="0" y="16510"/>
                  </a:moveTo>
                  <a:cubicBezTo>
                    <a:pt x="0" y="16510"/>
                    <a:pt x="2540" y="345440"/>
                    <a:pt x="2540" y="1023376"/>
                  </a:cubicBezTo>
                  <a:cubicBezTo>
                    <a:pt x="2540" y="2420728"/>
                    <a:pt x="7620" y="3255868"/>
                    <a:pt x="7620" y="3516218"/>
                  </a:cubicBezTo>
                  <a:cubicBezTo>
                    <a:pt x="7620" y="3710528"/>
                    <a:pt x="16510" y="4109308"/>
                    <a:pt x="21590" y="4301078"/>
                  </a:cubicBezTo>
                  <a:lnTo>
                    <a:pt x="130810" y="4415378"/>
                  </a:lnTo>
                  <a:cubicBezTo>
                    <a:pt x="275590" y="4422998"/>
                    <a:pt x="543560" y="4436968"/>
                    <a:pt x="793750" y="4436968"/>
                  </a:cubicBezTo>
                  <a:lnTo>
                    <a:pt x="6315170" y="4436968"/>
                  </a:lnTo>
                  <a:lnTo>
                    <a:pt x="6315170" y="832434"/>
                  </a:lnTo>
                  <a:cubicBezTo>
                    <a:pt x="6315170" y="323850"/>
                    <a:pt x="6306280" y="46990"/>
                    <a:pt x="6306280" y="46990"/>
                  </a:cubicBezTo>
                  <a:cubicBezTo>
                    <a:pt x="6151340" y="26670"/>
                    <a:pt x="5995130" y="16510"/>
                    <a:pt x="5837650" y="17780"/>
                  </a:cubicBezTo>
                  <a:cubicBezTo>
                    <a:pt x="5564600" y="17780"/>
                    <a:pt x="944880" y="22860"/>
                    <a:pt x="694690" y="13970"/>
                  </a:cubicBezTo>
                  <a:cubicBezTo>
                    <a:pt x="360680" y="0"/>
                    <a:pt x="0" y="16510"/>
                    <a:pt x="0" y="16510"/>
                  </a:cubicBezTo>
                  <a:close/>
                </a:path>
              </a:pathLst>
            </a:custGeom>
            <a:solidFill>
              <a:srgbClr val="CAF8CB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22" name="Freeform 22"/>
            <p:cNvSpPr/>
            <p:nvPr/>
          </p:nvSpPr>
          <p:spPr>
            <a:xfrm>
              <a:off x="21590" y="0"/>
              <a:ext cx="5826220" cy="4635088"/>
            </a:xfrm>
            <a:custGeom>
              <a:avLst/>
              <a:gdLst/>
              <a:ahLst/>
              <a:cxnLst/>
              <a:rect l="l" t="t" r="r" b="b"/>
              <a:pathLst>
                <a:path w="5826220" h="4635088">
                  <a:moveTo>
                    <a:pt x="0" y="4520788"/>
                  </a:moveTo>
                  <a:lnTo>
                    <a:pt x="109220" y="4635088"/>
                  </a:lnTo>
                  <a:lnTo>
                    <a:pt x="123190" y="4501738"/>
                  </a:lnTo>
                  <a:lnTo>
                    <a:pt x="0" y="4520788"/>
                  </a:lnTo>
                  <a:close/>
                  <a:moveTo>
                    <a:pt x="4627340" y="106680"/>
                  </a:moveTo>
                  <a:cubicBezTo>
                    <a:pt x="4627340" y="106680"/>
                    <a:pt x="5045170" y="64770"/>
                    <a:pt x="5182330" y="55880"/>
                  </a:cubicBezTo>
                  <a:cubicBezTo>
                    <a:pt x="5319490" y="46990"/>
                    <a:pt x="5799550" y="0"/>
                    <a:pt x="5799550" y="0"/>
                  </a:cubicBezTo>
                  <a:cubicBezTo>
                    <a:pt x="5793200" y="41910"/>
                    <a:pt x="5791930" y="86360"/>
                    <a:pt x="5797010" y="128270"/>
                  </a:cubicBezTo>
                  <a:cubicBezTo>
                    <a:pt x="5803360" y="167640"/>
                    <a:pt x="5805900" y="208280"/>
                    <a:pt x="5804630" y="248920"/>
                  </a:cubicBezTo>
                  <a:lnTo>
                    <a:pt x="5826220" y="318770"/>
                  </a:lnTo>
                  <a:lnTo>
                    <a:pt x="5816060" y="419100"/>
                  </a:lnTo>
                  <a:cubicBezTo>
                    <a:pt x="5816060" y="419100"/>
                    <a:pt x="5065490" y="454660"/>
                    <a:pt x="4928330" y="471170"/>
                  </a:cubicBezTo>
                  <a:cubicBezTo>
                    <a:pt x="4791170" y="487680"/>
                    <a:pt x="4586700" y="486410"/>
                    <a:pt x="4586700" y="486410"/>
                  </a:cubicBezTo>
                  <a:cubicBezTo>
                    <a:pt x="4586700" y="486410"/>
                    <a:pt x="4579080" y="365760"/>
                    <a:pt x="4591780" y="322580"/>
                  </a:cubicBezTo>
                  <a:cubicBezTo>
                    <a:pt x="4601940" y="288290"/>
                    <a:pt x="4605750" y="251460"/>
                    <a:pt x="4600670" y="214630"/>
                  </a:cubicBezTo>
                  <a:cubicBezTo>
                    <a:pt x="4600670" y="186690"/>
                    <a:pt x="4627340" y="106680"/>
                    <a:pt x="4627340" y="106680"/>
                  </a:cubicBezTo>
                  <a:close/>
                </a:path>
              </a:pathLst>
            </a:custGeom>
            <a:solidFill>
              <a:srgbClr val="43C466"/>
            </a:solidFill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23" name="TextBox 23"/>
          <p:cNvSpPr txBox="1"/>
          <p:nvPr/>
        </p:nvSpPr>
        <p:spPr>
          <a:xfrm>
            <a:off x="9144000" y="7025061"/>
            <a:ext cx="2781028" cy="12334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7"/>
              </a:lnSpc>
            </a:pPr>
            <a:r>
              <a:rPr lang="en-US" sz="2799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Foco na Melhoria Contínua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1567346" y="719518"/>
            <a:ext cx="9574406" cy="5231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76"/>
              </a:lnSpc>
              <a:spcBef>
                <a:spcPct val="0"/>
              </a:spcBef>
            </a:pPr>
            <a:r>
              <a:rPr lang="en-US" sz="36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Beneficios de usar a metodologia Scrumban</a:t>
            </a:r>
          </a:p>
        </p:txBody>
      </p:sp>
      <p:grpSp>
        <p:nvGrpSpPr>
          <p:cNvPr id="25" name="Group 25"/>
          <p:cNvGrpSpPr/>
          <p:nvPr/>
        </p:nvGrpSpPr>
        <p:grpSpPr>
          <a:xfrm>
            <a:off x="8698948" y="2047211"/>
            <a:ext cx="3500621" cy="3105796"/>
            <a:chOff x="0" y="0"/>
            <a:chExt cx="6681635" cy="5928034"/>
          </a:xfrm>
        </p:grpSpPr>
        <p:sp>
          <p:nvSpPr>
            <p:cNvPr id="26" name="Freeform 26"/>
            <p:cNvSpPr/>
            <p:nvPr/>
          </p:nvSpPr>
          <p:spPr>
            <a:xfrm>
              <a:off x="0" y="218440"/>
              <a:ext cx="6680365" cy="5709593"/>
            </a:xfrm>
            <a:custGeom>
              <a:avLst/>
              <a:gdLst/>
              <a:ahLst/>
              <a:cxnLst/>
              <a:rect l="l" t="t" r="r" b="b"/>
              <a:pathLst>
                <a:path w="6680365" h="5709593">
                  <a:moveTo>
                    <a:pt x="0" y="16510"/>
                  </a:moveTo>
                  <a:cubicBezTo>
                    <a:pt x="0" y="16510"/>
                    <a:pt x="2540" y="345440"/>
                    <a:pt x="2540" y="1251294"/>
                  </a:cubicBezTo>
                  <a:cubicBezTo>
                    <a:pt x="2540" y="3486116"/>
                    <a:pt x="7620" y="4528494"/>
                    <a:pt x="7620" y="4788844"/>
                  </a:cubicBezTo>
                  <a:cubicBezTo>
                    <a:pt x="7620" y="4983153"/>
                    <a:pt x="16510" y="5381934"/>
                    <a:pt x="21590" y="5573703"/>
                  </a:cubicBezTo>
                  <a:lnTo>
                    <a:pt x="130810" y="5688003"/>
                  </a:lnTo>
                  <a:cubicBezTo>
                    <a:pt x="275590" y="5695623"/>
                    <a:pt x="543560" y="5709594"/>
                    <a:pt x="793750" y="5709594"/>
                  </a:cubicBezTo>
                  <a:lnTo>
                    <a:pt x="6680365" y="5709594"/>
                  </a:lnTo>
                  <a:lnTo>
                    <a:pt x="6680365" y="945914"/>
                  </a:lnTo>
                  <a:cubicBezTo>
                    <a:pt x="6680365" y="323850"/>
                    <a:pt x="6671475" y="46990"/>
                    <a:pt x="6671475" y="46990"/>
                  </a:cubicBezTo>
                  <a:cubicBezTo>
                    <a:pt x="6516535" y="26670"/>
                    <a:pt x="6360325" y="16510"/>
                    <a:pt x="6202845" y="17780"/>
                  </a:cubicBezTo>
                  <a:cubicBezTo>
                    <a:pt x="5929795" y="17780"/>
                    <a:pt x="944880" y="22860"/>
                    <a:pt x="694690" y="13970"/>
                  </a:cubicBezTo>
                  <a:cubicBezTo>
                    <a:pt x="360680" y="0"/>
                    <a:pt x="0" y="16510"/>
                    <a:pt x="0" y="16510"/>
                  </a:cubicBezTo>
                  <a:close/>
                </a:path>
              </a:pathLst>
            </a:custGeom>
            <a:solidFill>
              <a:srgbClr val="43C466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27" name="Freeform 27"/>
            <p:cNvSpPr/>
            <p:nvPr/>
          </p:nvSpPr>
          <p:spPr>
            <a:xfrm>
              <a:off x="21590" y="0"/>
              <a:ext cx="6191415" cy="5907713"/>
            </a:xfrm>
            <a:custGeom>
              <a:avLst/>
              <a:gdLst/>
              <a:ahLst/>
              <a:cxnLst/>
              <a:rect l="l" t="t" r="r" b="b"/>
              <a:pathLst>
                <a:path w="6191415" h="5907713">
                  <a:moveTo>
                    <a:pt x="0" y="5793413"/>
                  </a:moveTo>
                  <a:lnTo>
                    <a:pt x="109220" y="5907713"/>
                  </a:lnTo>
                  <a:lnTo>
                    <a:pt x="123190" y="5774363"/>
                  </a:lnTo>
                  <a:lnTo>
                    <a:pt x="0" y="5793413"/>
                  </a:lnTo>
                  <a:close/>
                  <a:moveTo>
                    <a:pt x="4992535" y="106680"/>
                  </a:moveTo>
                  <a:cubicBezTo>
                    <a:pt x="4992535" y="106680"/>
                    <a:pt x="5410365" y="64770"/>
                    <a:pt x="5547525" y="55880"/>
                  </a:cubicBezTo>
                  <a:cubicBezTo>
                    <a:pt x="5684685" y="46990"/>
                    <a:pt x="6164745" y="0"/>
                    <a:pt x="6164745" y="0"/>
                  </a:cubicBezTo>
                  <a:cubicBezTo>
                    <a:pt x="6158395" y="41910"/>
                    <a:pt x="6157125" y="86360"/>
                    <a:pt x="6162205" y="128270"/>
                  </a:cubicBezTo>
                  <a:cubicBezTo>
                    <a:pt x="6168555" y="167640"/>
                    <a:pt x="6171095" y="208280"/>
                    <a:pt x="6169825" y="248920"/>
                  </a:cubicBezTo>
                  <a:lnTo>
                    <a:pt x="6191415" y="318770"/>
                  </a:lnTo>
                  <a:lnTo>
                    <a:pt x="6181255" y="419100"/>
                  </a:lnTo>
                  <a:cubicBezTo>
                    <a:pt x="6181255" y="419100"/>
                    <a:pt x="5430685" y="454660"/>
                    <a:pt x="5293525" y="471170"/>
                  </a:cubicBezTo>
                  <a:cubicBezTo>
                    <a:pt x="5156365" y="487680"/>
                    <a:pt x="4951895" y="486410"/>
                    <a:pt x="4951895" y="486410"/>
                  </a:cubicBezTo>
                  <a:cubicBezTo>
                    <a:pt x="4951895" y="486410"/>
                    <a:pt x="4944275" y="365760"/>
                    <a:pt x="4956975" y="322580"/>
                  </a:cubicBezTo>
                  <a:cubicBezTo>
                    <a:pt x="4967135" y="288290"/>
                    <a:pt x="4970945" y="251460"/>
                    <a:pt x="4965865" y="214630"/>
                  </a:cubicBezTo>
                  <a:cubicBezTo>
                    <a:pt x="4965865" y="186690"/>
                    <a:pt x="4992535" y="106680"/>
                    <a:pt x="4992535" y="106680"/>
                  </a:cubicBezTo>
                  <a:close/>
                </a:path>
              </a:pathLst>
            </a:custGeom>
            <a:solidFill>
              <a:srgbClr val="97EDAA"/>
            </a:solidFill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28" name="TextBox 28"/>
          <p:cNvSpPr txBox="1"/>
          <p:nvPr/>
        </p:nvSpPr>
        <p:spPr>
          <a:xfrm>
            <a:off x="9144000" y="2682661"/>
            <a:ext cx="2653023" cy="19568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31"/>
              </a:lnSpc>
            </a:pPr>
            <a:r>
              <a:rPr lang="en-US" sz="2699" b="1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Melhor Balanceamento entre Planejamento e Execução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4896985" y="7285538"/>
            <a:ext cx="2915126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Quadros e cards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5070340" y="3076235"/>
            <a:ext cx="2568416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Fluxo contínuo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12632735" y="3304835"/>
            <a:ext cx="4261961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Planejamento constante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12593479" y="7285538"/>
            <a:ext cx="4665821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Retrospectiva e feedbacks</a:t>
            </a:r>
          </a:p>
        </p:txBody>
      </p:sp>
    </p:spTree>
  </p:cSld>
  <p:clrMapOvr>
    <a:masterClrMapping/>
  </p:clrMapOvr>
  <p:transition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51633" y="1673621"/>
            <a:ext cx="17384733" cy="8211371"/>
            <a:chOff x="0" y="0"/>
            <a:chExt cx="15047392" cy="710736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5047393" cy="7107369"/>
            </a:xfrm>
            <a:custGeom>
              <a:avLst/>
              <a:gdLst/>
              <a:ahLst/>
              <a:cxnLst/>
              <a:rect l="l" t="t" r="r" b="b"/>
              <a:pathLst>
                <a:path w="15047393" h="7107369">
                  <a:moveTo>
                    <a:pt x="14922933" y="7107369"/>
                  </a:moveTo>
                  <a:lnTo>
                    <a:pt x="124460" y="7107369"/>
                  </a:lnTo>
                  <a:cubicBezTo>
                    <a:pt x="55880" y="7107369"/>
                    <a:pt x="0" y="7051489"/>
                    <a:pt x="0" y="6982909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4922933" y="0"/>
                  </a:lnTo>
                  <a:cubicBezTo>
                    <a:pt x="14991513" y="0"/>
                    <a:pt x="15047393" y="55880"/>
                    <a:pt x="15047393" y="124460"/>
                  </a:cubicBezTo>
                  <a:lnTo>
                    <a:pt x="15047393" y="6982909"/>
                  </a:lnTo>
                  <a:cubicBezTo>
                    <a:pt x="15047393" y="7051489"/>
                    <a:pt x="14991513" y="7107369"/>
                    <a:pt x="14922933" y="7107369"/>
                  </a:cubicBezTo>
                  <a:close/>
                </a:path>
              </a:pathLst>
            </a:custGeom>
            <a:solidFill>
              <a:srgbClr val="FFCCF5">
                <a:alpha val="29804"/>
              </a:srgbClr>
            </a:solidFill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1028700" y="6041045"/>
            <a:ext cx="3168641" cy="2952205"/>
            <a:chOff x="0" y="0"/>
            <a:chExt cx="4224855" cy="3936274"/>
          </a:xfrm>
        </p:grpSpPr>
        <p:grpSp>
          <p:nvGrpSpPr>
            <p:cNvPr id="5" name="Group 5"/>
            <p:cNvGrpSpPr/>
            <p:nvPr/>
          </p:nvGrpSpPr>
          <p:grpSpPr>
            <a:xfrm>
              <a:off x="0" y="0"/>
              <a:ext cx="4224855" cy="3936274"/>
              <a:chOff x="0" y="0"/>
              <a:chExt cx="4188895" cy="390277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218440"/>
                <a:ext cx="4187625" cy="3684330"/>
              </a:xfrm>
              <a:custGeom>
                <a:avLst/>
                <a:gdLst/>
                <a:ahLst/>
                <a:cxnLst/>
                <a:rect l="l" t="t" r="r" b="b"/>
                <a:pathLst>
                  <a:path w="4187625" h="3684330">
                    <a:moveTo>
                      <a:pt x="0" y="16510"/>
                    </a:moveTo>
                    <a:cubicBezTo>
                      <a:pt x="0" y="16510"/>
                      <a:pt x="2540" y="345440"/>
                      <a:pt x="2540" y="888585"/>
                    </a:cubicBezTo>
                    <a:cubicBezTo>
                      <a:pt x="2540" y="1790652"/>
                      <a:pt x="7620" y="2503230"/>
                      <a:pt x="7620" y="2763580"/>
                    </a:cubicBezTo>
                    <a:cubicBezTo>
                      <a:pt x="7620" y="2957890"/>
                      <a:pt x="16510" y="3356670"/>
                      <a:pt x="21590" y="3548440"/>
                    </a:cubicBezTo>
                    <a:lnTo>
                      <a:pt x="130810" y="3662740"/>
                    </a:lnTo>
                    <a:cubicBezTo>
                      <a:pt x="275590" y="3670360"/>
                      <a:pt x="543560" y="3684330"/>
                      <a:pt x="793750" y="3684330"/>
                    </a:cubicBezTo>
                    <a:lnTo>
                      <a:pt x="4187625" y="3684330"/>
                    </a:lnTo>
                    <a:lnTo>
                      <a:pt x="4187625" y="765321"/>
                    </a:lnTo>
                    <a:cubicBezTo>
                      <a:pt x="4187625" y="323850"/>
                      <a:pt x="4178735" y="46990"/>
                      <a:pt x="4178735" y="46990"/>
                    </a:cubicBezTo>
                    <a:cubicBezTo>
                      <a:pt x="4023795" y="26670"/>
                      <a:pt x="3867585" y="16510"/>
                      <a:pt x="3710105" y="17780"/>
                    </a:cubicBezTo>
                    <a:cubicBezTo>
                      <a:pt x="3437055" y="17780"/>
                      <a:pt x="944880" y="22860"/>
                      <a:pt x="694690" y="13970"/>
                    </a:cubicBezTo>
                    <a:cubicBezTo>
                      <a:pt x="360680" y="0"/>
                      <a:pt x="0" y="16510"/>
                      <a:pt x="0" y="16510"/>
                    </a:cubicBezTo>
                    <a:close/>
                  </a:path>
                </a:pathLst>
              </a:custGeom>
              <a:solidFill>
                <a:srgbClr val="FF91E4"/>
              </a:solidFill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7" name="Freeform 7"/>
              <p:cNvSpPr/>
              <p:nvPr/>
            </p:nvSpPr>
            <p:spPr>
              <a:xfrm>
                <a:off x="21590" y="0"/>
                <a:ext cx="3698675" cy="3882450"/>
              </a:xfrm>
              <a:custGeom>
                <a:avLst/>
                <a:gdLst/>
                <a:ahLst/>
                <a:cxnLst/>
                <a:rect l="l" t="t" r="r" b="b"/>
                <a:pathLst>
                  <a:path w="3698675" h="3882450">
                    <a:moveTo>
                      <a:pt x="0" y="3768150"/>
                    </a:moveTo>
                    <a:lnTo>
                      <a:pt x="109220" y="3882450"/>
                    </a:lnTo>
                    <a:lnTo>
                      <a:pt x="123190" y="3749100"/>
                    </a:lnTo>
                    <a:lnTo>
                      <a:pt x="0" y="3768150"/>
                    </a:lnTo>
                    <a:close/>
                    <a:moveTo>
                      <a:pt x="2499795" y="106680"/>
                    </a:moveTo>
                    <a:cubicBezTo>
                      <a:pt x="2499795" y="106680"/>
                      <a:pt x="2917625" y="64770"/>
                      <a:pt x="3054785" y="55880"/>
                    </a:cubicBezTo>
                    <a:cubicBezTo>
                      <a:pt x="3191945" y="46990"/>
                      <a:pt x="3672005" y="0"/>
                      <a:pt x="3672005" y="0"/>
                    </a:cubicBezTo>
                    <a:cubicBezTo>
                      <a:pt x="3665655" y="41910"/>
                      <a:pt x="3664385" y="86360"/>
                      <a:pt x="3669465" y="128270"/>
                    </a:cubicBezTo>
                    <a:cubicBezTo>
                      <a:pt x="3675815" y="167640"/>
                      <a:pt x="3678355" y="208280"/>
                      <a:pt x="3677085" y="248920"/>
                    </a:cubicBezTo>
                    <a:lnTo>
                      <a:pt x="3698675" y="318770"/>
                    </a:lnTo>
                    <a:lnTo>
                      <a:pt x="3688515" y="419100"/>
                    </a:lnTo>
                    <a:cubicBezTo>
                      <a:pt x="3688515" y="419100"/>
                      <a:pt x="2937945" y="454660"/>
                      <a:pt x="2800785" y="471170"/>
                    </a:cubicBezTo>
                    <a:cubicBezTo>
                      <a:pt x="2663625" y="487680"/>
                      <a:pt x="2459155" y="486410"/>
                      <a:pt x="2459155" y="486410"/>
                    </a:cubicBezTo>
                    <a:cubicBezTo>
                      <a:pt x="2459155" y="486410"/>
                      <a:pt x="2451535" y="365760"/>
                      <a:pt x="2464235" y="322580"/>
                    </a:cubicBezTo>
                    <a:cubicBezTo>
                      <a:pt x="2474395" y="288290"/>
                      <a:pt x="2478205" y="251460"/>
                      <a:pt x="2473125" y="214630"/>
                    </a:cubicBezTo>
                    <a:cubicBezTo>
                      <a:pt x="2473125" y="186690"/>
                      <a:pt x="2499795" y="106680"/>
                      <a:pt x="2499795" y="106680"/>
                    </a:cubicBezTo>
                    <a:close/>
                  </a:path>
                </a:pathLst>
              </a:custGeom>
              <a:solidFill>
                <a:srgbClr val="FF66C4"/>
              </a:solidFill>
            </p:spPr>
            <p:txBody>
              <a:bodyPr/>
              <a:lstStyle/>
              <a:p>
                <a:endParaRPr lang="pt-BR"/>
              </a:p>
            </p:txBody>
          </p:sp>
        </p:grpSp>
        <p:sp>
          <p:nvSpPr>
            <p:cNvPr id="8" name="TextBox 8"/>
            <p:cNvSpPr txBox="1"/>
            <p:nvPr/>
          </p:nvSpPr>
          <p:spPr>
            <a:xfrm>
              <a:off x="556589" y="1491487"/>
              <a:ext cx="3111677" cy="117919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480"/>
                </a:lnSpc>
              </a:pPr>
              <a:r>
                <a:rPr lang="en-US" sz="3000" b="1">
                  <a:solidFill>
                    <a:srgbClr val="FFFFFF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Outros segmentos:</a:t>
              </a:r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028700" y="2656984"/>
            <a:ext cx="3168641" cy="2548175"/>
            <a:chOff x="0" y="0"/>
            <a:chExt cx="4224855" cy="3397567"/>
          </a:xfrm>
        </p:grpSpPr>
        <p:grpSp>
          <p:nvGrpSpPr>
            <p:cNvPr id="10" name="Group 10"/>
            <p:cNvGrpSpPr/>
            <p:nvPr/>
          </p:nvGrpSpPr>
          <p:grpSpPr>
            <a:xfrm>
              <a:off x="0" y="0"/>
              <a:ext cx="4224855" cy="3397567"/>
              <a:chOff x="0" y="0"/>
              <a:chExt cx="4120667" cy="331378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218440"/>
                <a:ext cx="4119397" cy="3095340"/>
              </a:xfrm>
              <a:custGeom>
                <a:avLst/>
                <a:gdLst/>
                <a:ahLst/>
                <a:cxnLst/>
                <a:rect l="l" t="t" r="r" b="b"/>
                <a:pathLst>
                  <a:path w="4119397" h="3095340">
                    <a:moveTo>
                      <a:pt x="0" y="16510"/>
                    </a:moveTo>
                    <a:cubicBezTo>
                      <a:pt x="0" y="16510"/>
                      <a:pt x="2540" y="345440"/>
                      <a:pt x="2540" y="783101"/>
                    </a:cubicBezTo>
                    <a:cubicBezTo>
                      <a:pt x="2540" y="1297575"/>
                      <a:pt x="7620" y="1914240"/>
                      <a:pt x="7620" y="2174590"/>
                    </a:cubicBezTo>
                    <a:cubicBezTo>
                      <a:pt x="7620" y="2368900"/>
                      <a:pt x="16510" y="2767680"/>
                      <a:pt x="21590" y="2959450"/>
                    </a:cubicBezTo>
                    <a:lnTo>
                      <a:pt x="130810" y="3073750"/>
                    </a:lnTo>
                    <a:cubicBezTo>
                      <a:pt x="275590" y="3081370"/>
                      <a:pt x="543560" y="3095340"/>
                      <a:pt x="793750" y="3095340"/>
                    </a:cubicBezTo>
                    <a:lnTo>
                      <a:pt x="4119397" y="3095340"/>
                    </a:lnTo>
                    <a:lnTo>
                      <a:pt x="4119397" y="712800"/>
                    </a:lnTo>
                    <a:cubicBezTo>
                      <a:pt x="4119397" y="323850"/>
                      <a:pt x="4110507" y="46990"/>
                      <a:pt x="4110507" y="46990"/>
                    </a:cubicBezTo>
                    <a:cubicBezTo>
                      <a:pt x="3955567" y="26670"/>
                      <a:pt x="3799357" y="16510"/>
                      <a:pt x="3641877" y="17780"/>
                    </a:cubicBezTo>
                    <a:cubicBezTo>
                      <a:pt x="3368827" y="17780"/>
                      <a:pt x="944880" y="22860"/>
                      <a:pt x="694690" y="13970"/>
                    </a:cubicBezTo>
                    <a:cubicBezTo>
                      <a:pt x="360680" y="0"/>
                      <a:pt x="0" y="16510"/>
                      <a:pt x="0" y="16510"/>
                    </a:cubicBezTo>
                    <a:close/>
                  </a:path>
                </a:pathLst>
              </a:custGeom>
              <a:solidFill>
                <a:srgbClr val="FF66C4"/>
              </a:solidFill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2" name="Freeform 12"/>
              <p:cNvSpPr/>
              <p:nvPr/>
            </p:nvSpPr>
            <p:spPr>
              <a:xfrm>
                <a:off x="21590" y="0"/>
                <a:ext cx="3630447" cy="3293460"/>
              </a:xfrm>
              <a:custGeom>
                <a:avLst/>
                <a:gdLst/>
                <a:ahLst/>
                <a:cxnLst/>
                <a:rect l="l" t="t" r="r" b="b"/>
                <a:pathLst>
                  <a:path w="3630447" h="3293460">
                    <a:moveTo>
                      <a:pt x="0" y="3179160"/>
                    </a:moveTo>
                    <a:lnTo>
                      <a:pt x="109220" y="3293460"/>
                    </a:lnTo>
                    <a:lnTo>
                      <a:pt x="123190" y="3160110"/>
                    </a:lnTo>
                    <a:lnTo>
                      <a:pt x="0" y="3179160"/>
                    </a:lnTo>
                    <a:close/>
                    <a:moveTo>
                      <a:pt x="2431567" y="106680"/>
                    </a:moveTo>
                    <a:cubicBezTo>
                      <a:pt x="2431567" y="106680"/>
                      <a:pt x="2849397" y="64770"/>
                      <a:pt x="2986557" y="55880"/>
                    </a:cubicBezTo>
                    <a:cubicBezTo>
                      <a:pt x="3123717" y="46990"/>
                      <a:pt x="3603777" y="0"/>
                      <a:pt x="3603777" y="0"/>
                    </a:cubicBezTo>
                    <a:cubicBezTo>
                      <a:pt x="3597427" y="41910"/>
                      <a:pt x="3596157" y="86360"/>
                      <a:pt x="3601237" y="128270"/>
                    </a:cubicBezTo>
                    <a:cubicBezTo>
                      <a:pt x="3607587" y="167640"/>
                      <a:pt x="3610127" y="208280"/>
                      <a:pt x="3608857" y="248920"/>
                    </a:cubicBezTo>
                    <a:lnTo>
                      <a:pt x="3630447" y="318770"/>
                    </a:lnTo>
                    <a:lnTo>
                      <a:pt x="3620287" y="419100"/>
                    </a:lnTo>
                    <a:cubicBezTo>
                      <a:pt x="3620287" y="419100"/>
                      <a:pt x="2869717" y="454660"/>
                      <a:pt x="2732557" y="471170"/>
                    </a:cubicBezTo>
                    <a:cubicBezTo>
                      <a:pt x="2595397" y="487680"/>
                      <a:pt x="2390927" y="486410"/>
                      <a:pt x="2390927" y="486410"/>
                    </a:cubicBezTo>
                    <a:cubicBezTo>
                      <a:pt x="2390927" y="486410"/>
                      <a:pt x="2383307" y="365760"/>
                      <a:pt x="2396007" y="322580"/>
                    </a:cubicBezTo>
                    <a:cubicBezTo>
                      <a:pt x="2406167" y="288290"/>
                      <a:pt x="2409977" y="251460"/>
                      <a:pt x="2404897" y="214630"/>
                    </a:cubicBezTo>
                    <a:cubicBezTo>
                      <a:pt x="2404897" y="186690"/>
                      <a:pt x="2431567" y="106680"/>
                      <a:pt x="2431567" y="106680"/>
                    </a:cubicBezTo>
                    <a:close/>
                  </a:path>
                </a:pathLst>
              </a:custGeom>
              <a:solidFill>
                <a:srgbClr val="FF91E4"/>
              </a:solidFill>
            </p:spPr>
            <p:txBody>
              <a:bodyPr/>
              <a:lstStyle/>
              <a:p>
                <a:endParaRPr lang="pt-BR"/>
              </a:p>
            </p:txBody>
          </p:sp>
        </p:grpSp>
        <p:sp>
          <p:nvSpPr>
            <p:cNvPr id="13" name="TextBox 13"/>
            <p:cNvSpPr txBox="1"/>
            <p:nvPr/>
          </p:nvSpPr>
          <p:spPr>
            <a:xfrm>
              <a:off x="556589" y="1516024"/>
              <a:ext cx="3111677" cy="59499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480"/>
                </a:lnSpc>
              </a:pPr>
              <a:r>
                <a:rPr lang="en-US" sz="3000" b="1">
                  <a:solidFill>
                    <a:srgbClr val="FFFFFF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Tecnologia: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451633" y="477348"/>
            <a:ext cx="17379433" cy="1065640"/>
            <a:chOff x="0" y="0"/>
            <a:chExt cx="48202264" cy="2955578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48202264" cy="2955578"/>
            </a:xfrm>
            <a:custGeom>
              <a:avLst/>
              <a:gdLst/>
              <a:ahLst/>
              <a:cxnLst/>
              <a:rect l="l" t="t" r="r" b="b"/>
              <a:pathLst>
                <a:path w="48202264" h="2955578">
                  <a:moveTo>
                    <a:pt x="48077803" y="2955578"/>
                  </a:moveTo>
                  <a:lnTo>
                    <a:pt x="124460" y="2955578"/>
                  </a:lnTo>
                  <a:cubicBezTo>
                    <a:pt x="55880" y="2955578"/>
                    <a:pt x="0" y="2899698"/>
                    <a:pt x="0" y="2831118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48077803" y="0"/>
                  </a:lnTo>
                  <a:cubicBezTo>
                    <a:pt x="48146385" y="0"/>
                    <a:pt x="48202264" y="55880"/>
                    <a:pt x="48202264" y="124460"/>
                  </a:cubicBezTo>
                  <a:lnTo>
                    <a:pt x="48202264" y="2831118"/>
                  </a:lnTo>
                  <a:cubicBezTo>
                    <a:pt x="48202264" y="2899698"/>
                    <a:pt x="48146385" y="2955578"/>
                    <a:pt x="48077803" y="2955578"/>
                  </a:cubicBezTo>
                  <a:close/>
                </a:path>
              </a:pathLst>
            </a:custGeom>
            <a:solidFill>
              <a:srgbClr val="FF66C4"/>
            </a:solidFill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658394" y="515518"/>
            <a:ext cx="392597" cy="8028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674"/>
              </a:lnSpc>
              <a:spcBef>
                <a:spcPct val="0"/>
              </a:spcBef>
            </a:pPr>
            <a:r>
              <a:rPr lang="en-US" sz="4767" b="1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5</a:t>
            </a:r>
          </a:p>
        </p:txBody>
      </p:sp>
      <p:grpSp>
        <p:nvGrpSpPr>
          <p:cNvPr id="17" name="Group 17"/>
          <p:cNvGrpSpPr/>
          <p:nvPr/>
        </p:nvGrpSpPr>
        <p:grpSpPr>
          <a:xfrm>
            <a:off x="17190721" y="240245"/>
            <a:ext cx="640345" cy="106471"/>
            <a:chOff x="0" y="0"/>
            <a:chExt cx="2581691" cy="429260"/>
          </a:xfrm>
        </p:grpSpPr>
        <p:sp>
          <p:nvSpPr>
            <p:cNvPr id="18" name="Freeform 18"/>
            <p:cNvSpPr/>
            <p:nvPr/>
          </p:nvSpPr>
          <p:spPr>
            <a:xfrm>
              <a:off x="0" y="-5080"/>
              <a:ext cx="2581691" cy="434340"/>
            </a:xfrm>
            <a:custGeom>
              <a:avLst/>
              <a:gdLst/>
              <a:ahLst/>
              <a:cxnLst/>
              <a:rect l="l" t="t" r="r" b="b"/>
              <a:pathLst>
                <a:path w="2581691" h="434340">
                  <a:moveTo>
                    <a:pt x="2563911" y="187960"/>
                  </a:moveTo>
                  <a:lnTo>
                    <a:pt x="2302291" y="11430"/>
                  </a:lnTo>
                  <a:cubicBezTo>
                    <a:pt x="2284511" y="0"/>
                    <a:pt x="2261651" y="3810"/>
                    <a:pt x="2248951" y="21590"/>
                  </a:cubicBezTo>
                  <a:cubicBezTo>
                    <a:pt x="2237521" y="39370"/>
                    <a:pt x="2241331" y="62230"/>
                    <a:pt x="2259111" y="74930"/>
                  </a:cubicBezTo>
                  <a:lnTo>
                    <a:pt x="2417861" y="181610"/>
                  </a:lnTo>
                  <a:lnTo>
                    <a:pt x="0" y="181610"/>
                  </a:lnTo>
                  <a:lnTo>
                    <a:pt x="0" y="257810"/>
                  </a:lnTo>
                  <a:lnTo>
                    <a:pt x="2417861" y="257810"/>
                  </a:lnTo>
                  <a:lnTo>
                    <a:pt x="2259111" y="364490"/>
                  </a:lnTo>
                  <a:cubicBezTo>
                    <a:pt x="2241331" y="375920"/>
                    <a:pt x="2237521" y="400050"/>
                    <a:pt x="2248951" y="417830"/>
                  </a:cubicBezTo>
                  <a:cubicBezTo>
                    <a:pt x="2256571" y="429260"/>
                    <a:pt x="2268001" y="434340"/>
                    <a:pt x="2280701" y="434340"/>
                  </a:cubicBezTo>
                  <a:cubicBezTo>
                    <a:pt x="2288321" y="434340"/>
                    <a:pt x="2295941" y="431800"/>
                    <a:pt x="2302291" y="427990"/>
                  </a:cubicBezTo>
                  <a:lnTo>
                    <a:pt x="2565181" y="251460"/>
                  </a:lnTo>
                  <a:cubicBezTo>
                    <a:pt x="2575341" y="243840"/>
                    <a:pt x="2581691" y="232410"/>
                    <a:pt x="2581691" y="219710"/>
                  </a:cubicBezTo>
                  <a:cubicBezTo>
                    <a:pt x="2581691" y="207010"/>
                    <a:pt x="2575341" y="195580"/>
                    <a:pt x="2563911" y="18796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19" name="Freeform 19"/>
          <p:cNvSpPr/>
          <p:nvPr/>
        </p:nvSpPr>
        <p:spPr>
          <a:xfrm>
            <a:off x="5652360" y="3106879"/>
            <a:ext cx="2036621" cy="2036621"/>
          </a:xfrm>
          <a:custGeom>
            <a:avLst/>
            <a:gdLst/>
            <a:ahLst/>
            <a:cxnLst/>
            <a:rect l="l" t="t" r="r" b="b"/>
            <a:pathLst>
              <a:path w="2036621" h="2036621">
                <a:moveTo>
                  <a:pt x="0" y="0"/>
                </a:moveTo>
                <a:lnTo>
                  <a:pt x="2036621" y="0"/>
                </a:lnTo>
                <a:lnTo>
                  <a:pt x="2036621" y="2036621"/>
                </a:lnTo>
                <a:lnTo>
                  <a:pt x="0" y="203662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20" name="Freeform 20"/>
          <p:cNvSpPr/>
          <p:nvPr/>
        </p:nvSpPr>
        <p:spPr>
          <a:xfrm>
            <a:off x="8997728" y="2581495"/>
            <a:ext cx="3087390" cy="3087390"/>
          </a:xfrm>
          <a:custGeom>
            <a:avLst/>
            <a:gdLst/>
            <a:ahLst/>
            <a:cxnLst/>
            <a:rect l="l" t="t" r="r" b="b"/>
            <a:pathLst>
              <a:path w="3087390" h="3087390">
                <a:moveTo>
                  <a:pt x="0" y="0"/>
                </a:moveTo>
                <a:lnTo>
                  <a:pt x="3087390" y="0"/>
                </a:lnTo>
                <a:lnTo>
                  <a:pt x="3087390" y="3087390"/>
                </a:lnTo>
                <a:lnTo>
                  <a:pt x="0" y="308739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21" name="Freeform 21"/>
          <p:cNvSpPr/>
          <p:nvPr/>
        </p:nvSpPr>
        <p:spPr>
          <a:xfrm>
            <a:off x="12479903" y="2912762"/>
            <a:ext cx="4306545" cy="2424856"/>
          </a:xfrm>
          <a:custGeom>
            <a:avLst/>
            <a:gdLst/>
            <a:ahLst/>
            <a:cxnLst/>
            <a:rect l="l" t="t" r="r" b="b"/>
            <a:pathLst>
              <a:path w="4306545" h="2424856">
                <a:moveTo>
                  <a:pt x="0" y="0"/>
                </a:moveTo>
                <a:lnTo>
                  <a:pt x="4306545" y="0"/>
                </a:lnTo>
                <a:lnTo>
                  <a:pt x="4306545" y="2424856"/>
                </a:lnTo>
                <a:lnTo>
                  <a:pt x="0" y="242485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22" name="Freeform 22"/>
          <p:cNvSpPr/>
          <p:nvPr/>
        </p:nvSpPr>
        <p:spPr>
          <a:xfrm>
            <a:off x="3993816" y="6018109"/>
            <a:ext cx="5353710" cy="2998077"/>
          </a:xfrm>
          <a:custGeom>
            <a:avLst/>
            <a:gdLst/>
            <a:ahLst/>
            <a:cxnLst/>
            <a:rect l="l" t="t" r="r" b="b"/>
            <a:pathLst>
              <a:path w="5353710" h="2998077">
                <a:moveTo>
                  <a:pt x="0" y="0"/>
                </a:moveTo>
                <a:lnTo>
                  <a:pt x="5353710" y="0"/>
                </a:lnTo>
                <a:lnTo>
                  <a:pt x="5353710" y="2998078"/>
                </a:lnTo>
                <a:lnTo>
                  <a:pt x="0" y="299807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23" name="Freeform 23"/>
          <p:cNvSpPr/>
          <p:nvPr/>
        </p:nvSpPr>
        <p:spPr>
          <a:xfrm>
            <a:off x="8602944" y="6324726"/>
            <a:ext cx="3876959" cy="2578366"/>
          </a:xfrm>
          <a:custGeom>
            <a:avLst/>
            <a:gdLst/>
            <a:ahLst/>
            <a:cxnLst/>
            <a:rect l="l" t="t" r="r" b="b"/>
            <a:pathLst>
              <a:path w="3876959" h="2578366">
                <a:moveTo>
                  <a:pt x="0" y="0"/>
                </a:moveTo>
                <a:lnTo>
                  <a:pt x="3876959" y="0"/>
                </a:lnTo>
                <a:lnTo>
                  <a:pt x="3876959" y="2578366"/>
                </a:lnTo>
                <a:lnTo>
                  <a:pt x="0" y="257836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24" name="Freeform 24"/>
          <p:cNvSpPr/>
          <p:nvPr/>
        </p:nvSpPr>
        <p:spPr>
          <a:xfrm>
            <a:off x="13194967" y="5985616"/>
            <a:ext cx="3591481" cy="2917477"/>
          </a:xfrm>
          <a:custGeom>
            <a:avLst/>
            <a:gdLst/>
            <a:ahLst/>
            <a:cxnLst/>
            <a:rect l="l" t="t" r="r" b="b"/>
            <a:pathLst>
              <a:path w="3591481" h="2917477">
                <a:moveTo>
                  <a:pt x="0" y="0"/>
                </a:moveTo>
                <a:lnTo>
                  <a:pt x="3591481" y="0"/>
                </a:lnTo>
                <a:lnTo>
                  <a:pt x="3591481" y="2917476"/>
                </a:lnTo>
                <a:lnTo>
                  <a:pt x="0" y="2917476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25" name="TextBox 25"/>
          <p:cNvSpPr txBox="1"/>
          <p:nvPr/>
        </p:nvSpPr>
        <p:spPr>
          <a:xfrm>
            <a:off x="1763299" y="585842"/>
            <a:ext cx="9713592" cy="7335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978"/>
              </a:lnSpc>
              <a:spcBef>
                <a:spcPct val="0"/>
              </a:spcBef>
            </a:pPr>
            <a:r>
              <a:rPr lang="en-US" sz="4270" b="1" dirty="0" err="1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Empresas</a:t>
            </a:r>
            <a:r>
              <a:rPr lang="en-US" sz="4270" b="1" dirty="0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 que </a:t>
            </a:r>
            <a:r>
              <a:rPr lang="en-US" sz="4270" b="1" dirty="0" err="1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utilizam</a:t>
            </a:r>
            <a:r>
              <a:rPr lang="en-US" sz="4270" b="1" dirty="0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 o </a:t>
            </a:r>
            <a:r>
              <a:rPr lang="en-US" sz="4270" b="1" dirty="0" err="1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Scrumban</a:t>
            </a:r>
            <a:r>
              <a:rPr lang="en-US" sz="4270" b="1" dirty="0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:</a:t>
            </a:r>
          </a:p>
        </p:txBody>
      </p:sp>
      <p:grpSp>
        <p:nvGrpSpPr>
          <p:cNvPr id="26" name="Group 26"/>
          <p:cNvGrpSpPr/>
          <p:nvPr/>
        </p:nvGrpSpPr>
        <p:grpSpPr>
          <a:xfrm rot="-5400000">
            <a:off x="1090642" y="890275"/>
            <a:ext cx="633006" cy="239787"/>
            <a:chOff x="0" y="0"/>
            <a:chExt cx="1508686" cy="571500"/>
          </a:xfrm>
        </p:grpSpPr>
        <p:sp>
          <p:nvSpPr>
            <p:cNvPr id="27" name="Freeform 27"/>
            <p:cNvSpPr/>
            <p:nvPr/>
          </p:nvSpPr>
          <p:spPr>
            <a:xfrm>
              <a:off x="0" y="255270"/>
              <a:ext cx="1508686" cy="69850"/>
            </a:xfrm>
            <a:custGeom>
              <a:avLst/>
              <a:gdLst/>
              <a:ahLst/>
              <a:cxnLst/>
              <a:rect l="l" t="t" r="r" b="b"/>
              <a:pathLst>
                <a:path w="1508686" h="69850">
                  <a:moveTo>
                    <a:pt x="1217856" y="0"/>
                  </a:moveTo>
                  <a:lnTo>
                    <a:pt x="0" y="0"/>
                  </a:lnTo>
                  <a:lnTo>
                    <a:pt x="0" y="69850"/>
                  </a:lnTo>
                  <a:lnTo>
                    <a:pt x="1508686" y="69850"/>
                  </a:lnTo>
                  <a:lnTo>
                    <a:pt x="150868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pt-BR"/>
            </a:p>
          </p:txBody>
        </p:sp>
      </p:grpSp>
    </p:spTree>
  </p:cSld>
  <p:clrMapOvr>
    <a:masterClrMapping/>
  </p:clrMapOvr>
  <p:transition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22" b="-9222"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3" name="TextBox 3"/>
          <p:cNvSpPr txBox="1"/>
          <p:nvPr/>
        </p:nvSpPr>
        <p:spPr>
          <a:xfrm>
            <a:off x="2818843" y="3637992"/>
            <a:ext cx="12650313" cy="26800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0239"/>
              </a:lnSpc>
            </a:pPr>
            <a:r>
              <a:rPr lang="en-US" sz="10556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Com isso concluimos que...</a:t>
            </a:r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51633" y="443229"/>
            <a:ext cx="17384733" cy="1056642"/>
            <a:chOff x="0" y="0"/>
            <a:chExt cx="23179644" cy="1408855"/>
          </a:xfrm>
        </p:grpSpPr>
        <p:grpSp>
          <p:nvGrpSpPr>
            <p:cNvPr id="3" name="Group 3"/>
            <p:cNvGrpSpPr/>
            <p:nvPr/>
          </p:nvGrpSpPr>
          <p:grpSpPr>
            <a:xfrm>
              <a:off x="0" y="0"/>
              <a:ext cx="23179644" cy="1408855"/>
              <a:chOff x="0" y="0"/>
              <a:chExt cx="15047392" cy="914578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15047393" cy="914578"/>
              </a:xfrm>
              <a:custGeom>
                <a:avLst/>
                <a:gdLst/>
                <a:ahLst/>
                <a:cxnLst/>
                <a:rect l="l" t="t" r="r" b="b"/>
                <a:pathLst>
                  <a:path w="15047393" h="914578">
                    <a:moveTo>
                      <a:pt x="14922933" y="914578"/>
                    </a:moveTo>
                    <a:lnTo>
                      <a:pt x="124460" y="914578"/>
                    </a:lnTo>
                    <a:cubicBezTo>
                      <a:pt x="55880" y="914578"/>
                      <a:pt x="0" y="858698"/>
                      <a:pt x="0" y="790118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14922933" y="0"/>
                    </a:lnTo>
                    <a:cubicBezTo>
                      <a:pt x="14991513" y="0"/>
                      <a:pt x="15047393" y="55880"/>
                      <a:pt x="15047393" y="124460"/>
                    </a:cubicBezTo>
                    <a:lnTo>
                      <a:pt x="15047393" y="790118"/>
                    </a:lnTo>
                    <a:cubicBezTo>
                      <a:pt x="15047393" y="858698"/>
                      <a:pt x="14991513" y="914578"/>
                      <a:pt x="14922933" y="914578"/>
                    </a:cubicBezTo>
                    <a:close/>
                  </a:path>
                </a:pathLst>
              </a:custGeom>
              <a:solidFill>
                <a:srgbClr val="FFF973"/>
              </a:solidFill>
            </p:spPr>
            <p:txBody>
              <a:bodyPr/>
              <a:lstStyle/>
              <a:p>
                <a:endParaRPr lang="pt-BR"/>
              </a:p>
            </p:txBody>
          </p:sp>
        </p:grpSp>
        <p:grpSp>
          <p:nvGrpSpPr>
            <p:cNvPr id="5" name="Group 5"/>
            <p:cNvGrpSpPr/>
            <p:nvPr/>
          </p:nvGrpSpPr>
          <p:grpSpPr>
            <a:xfrm rot="-5400000">
              <a:off x="837179" y="544570"/>
              <a:ext cx="844008" cy="319716"/>
              <a:chOff x="0" y="0"/>
              <a:chExt cx="1508686" cy="57150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255270"/>
                <a:ext cx="1508686" cy="69850"/>
              </a:xfrm>
              <a:custGeom>
                <a:avLst/>
                <a:gdLst/>
                <a:ahLst/>
                <a:cxnLst/>
                <a:rect l="l" t="t" r="r" b="b"/>
                <a:pathLst>
                  <a:path w="1508686" h="69850">
                    <a:moveTo>
                      <a:pt x="1217856" y="0"/>
                    </a:moveTo>
                    <a:lnTo>
                      <a:pt x="0" y="0"/>
                    </a:lnTo>
                    <a:lnTo>
                      <a:pt x="0" y="69850"/>
                    </a:lnTo>
                    <a:lnTo>
                      <a:pt x="1508686" y="69850"/>
                    </a:lnTo>
                    <a:lnTo>
                      <a:pt x="1508686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/>
              <a:lstStyle/>
              <a:p>
                <a:endParaRPr lang="pt-BR"/>
              </a:p>
            </p:txBody>
          </p:sp>
        </p:grpSp>
        <p:sp>
          <p:nvSpPr>
            <p:cNvPr id="7" name="TextBox 7"/>
            <p:cNvSpPr txBox="1"/>
            <p:nvPr/>
          </p:nvSpPr>
          <p:spPr>
            <a:xfrm>
              <a:off x="1651236" y="272003"/>
              <a:ext cx="3330604" cy="79565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5040"/>
                </a:lnSpc>
                <a:spcBef>
                  <a:spcPct val="0"/>
                </a:spcBef>
              </a:pPr>
              <a:r>
                <a:rPr lang="en-US" sz="3600" b="1">
                  <a:solidFill>
                    <a:srgbClr val="000000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Referência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353767" y="273468"/>
              <a:ext cx="511292" cy="79524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5040"/>
                </a:lnSpc>
                <a:spcBef>
                  <a:spcPct val="0"/>
                </a:spcBef>
              </a:pPr>
              <a:r>
                <a:rPr lang="en-US" sz="3600" b="1">
                  <a:solidFill>
                    <a:srgbClr val="000000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6</a:t>
              </a:r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511830" y="1689577"/>
            <a:ext cx="17384733" cy="8211371"/>
            <a:chOff x="0" y="0"/>
            <a:chExt cx="15047392" cy="7107369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5047393" cy="7107369"/>
            </a:xfrm>
            <a:custGeom>
              <a:avLst/>
              <a:gdLst/>
              <a:ahLst/>
              <a:cxnLst/>
              <a:rect l="l" t="t" r="r" b="b"/>
              <a:pathLst>
                <a:path w="15047393" h="7107369">
                  <a:moveTo>
                    <a:pt x="14922933" y="7107369"/>
                  </a:moveTo>
                  <a:lnTo>
                    <a:pt x="124460" y="7107369"/>
                  </a:lnTo>
                  <a:cubicBezTo>
                    <a:pt x="55880" y="7107369"/>
                    <a:pt x="0" y="7051489"/>
                    <a:pt x="0" y="6982909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4922933" y="0"/>
                  </a:lnTo>
                  <a:cubicBezTo>
                    <a:pt x="14991513" y="0"/>
                    <a:pt x="15047393" y="55880"/>
                    <a:pt x="15047393" y="124460"/>
                  </a:cubicBezTo>
                  <a:lnTo>
                    <a:pt x="15047393" y="6982909"/>
                  </a:lnTo>
                  <a:cubicBezTo>
                    <a:pt x="15047393" y="7051489"/>
                    <a:pt x="14991513" y="7107369"/>
                    <a:pt x="14922933" y="7107369"/>
                  </a:cubicBezTo>
                  <a:close/>
                </a:path>
              </a:pathLst>
            </a:custGeom>
            <a:solidFill>
              <a:srgbClr val="FCFEC2">
                <a:alpha val="29804"/>
              </a:srgbClr>
            </a:solidFill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1028700" y="2658369"/>
            <a:ext cx="9995853" cy="3746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00"/>
              </a:lnSpc>
              <a:spcBef>
                <a:spcPct val="0"/>
              </a:spcBef>
            </a:pPr>
            <a:r>
              <a:rPr lang="en-US" sz="25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https://www.atlassian.com/br/agile/project-management/scrumban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028700" y="3678390"/>
            <a:ext cx="6327457" cy="3746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00"/>
              </a:lnSpc>
              <a:spcBef>
                <a:spcPct val="0"/>
              </a:spcBef>
            </a:pPr>
            <a:r>
              <a:rPr lang="en-US" sz="25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https://asana.com/pt/templates/scrumban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028700" y="4694390"/>
            <a:ext cx="7560310" cy="3746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00"/>
              </a:lnSpc>
              <a:spcBef>
                <a:spcPct val="0"/>
              </a:spcBef>
            </a:pPr>
            <a:r>
              <a:rPr lang="en-US" sz="25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https://www.youtube.com/watch?v=qO0GZGy76gc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028700" y="2283719"/>
            <a:ext cx="9548262" cy="3746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00"/>
              </a:lnSpc>
              <a:spcBef>
                <a:spcPct val="0"/>
              </a:spcBef>
            </a:pPr>
            <a:r>
              <a:rPr lang="en-US" sz="25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Atlassian(Scrumban: a combinação de duas metodologias ágeis)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028700" y="3303740"/>
            <a:ext cx="3856006" cy="3746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00"/>
              </a:lnSpc>
              <a:spcBef>
                <a:spcPct val="0"/>
              </a:spcBef>
            </a:pPr>
            <a:r>
              <a:rPr lang="en-US" sz="25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Asana(Modelo Scrumban)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028700" y="4319740"/>
            <a:ext cx="9548262" cy="3746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00"/>
              </a:lnSpc>
              <a:spcBef>
                <a:spcPct val="0"/>
              </a:spcBef>
            </a:pPr>
            <a:r>
              <a:rPr lang="en-US" sz="25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Scrum ou Kanban - O que é Scrumban ? Gestão Ágil de Projetos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326</Words>
  <Application>Microsoft Office PowerPoint</Application>
  <PresentationFormat>Personalizar</PresentationFormat>
  <Paragraphs>55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7" baseType="lpstr">
      <vt:lpstr>Open Sans Bold Italics</vt:lpstr>
      <vt:lpstr>DM Sans Bold</vt:lpstr>
      <vt:lpstr>Arial</vt:lpstr>
      <vt:lpstr>DM Sans</vt:lpstr>
      <vt:lpstr>Open Sans</vt:lpstr>
      <vt:lpstr>Calibri</vt:lpstr>
      <vt:lpstr>Open Sans Bold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Fazer</dc:title>
  <cp:lastModifiedBy>LUCAS QUEIROZ DE LIMA .</cp:lastModifiedBy>
  <cp:revision>2</cp:revision>
  <dcterms:created xsi:type="dcterms:W3CDTF">2006-08-16T00:00:00Z</dcterms:created>
  <dcterms:modified xsi:type="dcterms:W3CDTF">2025-04-01T01:02:42Z</dcterms:modified>
  <dc:identifier>DAGi22bBe0Y</dc:identifier>
</cp:coreProperties>
</file>